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style2.xml" ContentType="application/vnd.ms-office.chartstyle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charts/colors3.xml" ContentType="application/vnd.ms-office.chartcolorstyle+xml"/>
  <Override PartName="/ppt/tableStyles.xml" ContentType="application/vnd.openxmlformats-officedocument.presentationml.tableStyles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83" r:id="rId3"/>
    <p:sldId id="277" r:id="rId4"/>
    <p:sldId id="278" r:id="rId5"/>
    <p:sldId id="281" r:id="rId6"/>
    <p:sldId id="279" r:id="rId7"/>
    <p:sldId id="284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4E28"/>
    <a:srgbClr val="DCCD00"/>
    <a:srgbClr val="43B02A"/>
    <a:srgbClr val="40B02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526" autoAdjust="0"/>
  </p:normalViewPr>
  <p:slideViewPr>
    <p:cSldViewPr snapToGrid="0" showGuides="1">
      <p:cViewPr varScale="1">
        <p:scale>
          <a:sx n="107" d="100"/>
          <a:sy n="107" d="100"/>
        </p:scale>
        <p:origin x="-102" y="-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jansak120\Desktop\ROZPO&#268;ET%20-%20NOV&#201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jansak120\Desktop\ROZPO&#268;ET%20-%20NOV&#201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\\Idsk19fle\data\E&#218;\EKO\Honza\.ANDREJ%20-%20PROJEKTY\DPH%20na%20kompenzace\V&#253;po&#269;et%20DPH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\\Idsk19fle\data\E&#218;\EKO\Honza\.ANDREJ%20-%20PROJEKTY\DPH%20na%20kompenzace\V&#253;po&#269;et%20DP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kel122\Documents\Predikce_2029\DPP_v&#253;hled_FRR_j&#237;zdn&#233;_2602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Krytí kompenzace drážní dopravy 2026 (mld. Kč)</a:t>
            </a:r>
          </a:p>
        </c:rich>
      </c:tx>
      <c:layout>
        <c:manualLayout>
          <c:xMode val="edge"/>
          <c:yMode val="edge"/>
          <c:x val="0.18146488651703566"/>
          <c:y val="2.2547070286966873E-3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0.37928014788160241"/>
          <c:y val="0.24507939548161731"/>
          <c:w val="0.51334835580338389"/>
          <c:h val="0.68397081017444605"/>
        </c:manualLayout>
      </c:layout>
      <c:pieChart>
        <c:varyColors val="1"/>
        <c:ser>
          <c:idx val="0"/>
          <c:order val="0"/>
          <c:explosion val="9"/>
          <c:dPt>
            <c:idx val="0"/>
            <c:explosion val="7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466-40AE-A40A-D557820601BE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466-40AE-A40A-D557820601BE}"/>
              </c:ext>
            </c:extLst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466-40AE-A40A-D557820601BE}"/>
              </c:ext>
            </c:extLst>
          </c:dPt>
          <c:dPt>
            <c:idx val="3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466-40AE-A40A-D557820601BE}"/>
              </c:ext>
            </c:extLst>
          </c:dPt>
          <c:dLbls>
            <c:dLbl>
              <c:idx val="0"/>
              <c:layout>
                <c:manualLayout>
                  <c:x val="-0.25820481138817475"/>
                  <c:y val="-0.11912898132680028"/>
                </c:manualLayout>
              </c:layout>
              <c:dLblPos val="bestFit"/>
              <c:showVal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66-40AE-A40A-D557820601BE}"/>
                </c:ext>
              </c:extLst>
            </c:dLbl>
            <c:dLbl>
              <c:idx val="1"/>
              <c:layout>
                <c:manualLayout>
                  <c:x val="2.6231965772609365E-2"/>
                  <c:y val="-5.8083498524738389E-2"/>
                </c:manualLayout>
              </c:layout>
              <c:dLblPos val="bestFit"/>
              <c:showVal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5494198313343563"/>
                      <c:h val="0.1778995387978341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466-40AE-A40A-D557820601BE}"/>
                </c:ext>
              </c:extLst>
            </c:dLbl>
            <c:dLbl>
              <c:idx val="2"/>
              <c:layout>
                <c:manualLayout>
                  <c:x val="1.5768710029673887E-2"/>
                  <c:y val="-6.1431031289483213E-5"/>
                </c:manualLayout>
              </c:layout>
              <c:dLblPos val="bestFit"/>
              <c:showVal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5177609079476915"/>
                      <c:h val="0.1778995387978341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466-40AE-A40A-D557820601BE}"/>
                </c:ext>
              </c:extLst>
            </c:dLbl>
            <c:dLbl>
              <c:idx val="3"/>
              <c:layout>
                <c:manualLayout>
                  <c:x val="0.24833094270533493"/>
                  <c:y val="-8.6246417287242343E-3"/>
                </c:manualLayout>
              </c:layout>
              <c:dLblPos val="bestFit"/>
              <c:showVal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6160757210907631"/>
                      <c:h val="0.1778995387978341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466-40AE-A40A-D557820601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Val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'2025_vyúčtování'!$L$29:$L$32</c:f>
              <c:strCache>
                <c:ptCount val="4"/>
                <c:pt idx="0">
                  <c:v>Kraj</c:v>
                </c:pt>
                <c:pt idx="1">
                  <c:v>MD ČR</c:v>
                </c:pt>
                <c:pt idx="2">
                  <c:v>Obce</c:v>
                </c:pt>
                <c:pt idx="3">
                  <c:v>Sousední kraje</c:v>
                </c:pt>
              </c:strCache>
            </c:strRef>
          </c:cat>
          <c:val>
            <c:numRef>
              <c:f>'2025_vyúčtování'!$M$29:$M$32</c:f>
              <c:numCache>
                <c:formatCode>_-* #\ ##0_-;\-* #\ ##0_-;_-* "-"??_-;_-@_-</c:formatCode>
                <c:ptCount val="4"/>
                <c:pt idx="0">
                  <c:v>3122.5409087797689</c:v>
                </c:pt>
                <c:pt idx="1">
                  <c:v>711.52973297100004</c:v>
                </c:pt>
                <c:pt idx="2">
                  <c:v>68.073524769230815</c:v>
                </c:pt>
                <c:pt idx="3">
                  <c:v>295.01059168530469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466-40AE-A40A-D557820601BE}"/>
            </c:ext>
          </c:extLst>
        </c:ser>
        <c:dLbls>
          <c:showVal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5.999030078076617E-2"/>
          <c:y val="0.41928126035576724"/>
          <c:w val="0.32644328371056031"/>
          <c:h val="0.39324705174159297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800" b="1" dirty="0"/>
              <a:t>Krytí nákladů na dopravní obslužnost </a:t>
            </a:r>
            <a:r>
              <a:rPr lang="cs-CZ" sz="1800" b="1" dirty="0" err="1"/>
              <a:t>SčK</a:t>
            </a:r>
            <a:r>
              <a:rPr lang="cs-CZ" sz="1800" b="1" dirty="0"/>
              <a:t> 2026</a:t>
            </a:r>
            <a:br>
              <a:rPr lang="cs-CZ" sz="1800" b="1" dirty="0"/>
            </a:br>
            <a:r>
              <a:rPr lang="cs-CZ" sz="1100" b="1" dirty="0"/>
              <a:t>(mil. Kč)</a:t>
            </a:r>
            <a:endParaRPr lang="cs-CZ" sz="1800" b="1" dirty="0"/>
          </a:p>
        </c:rich>
      </c:tx>
      <c:layout/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explosion val="1"/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2FA-40E3-AE24-7F0951FBF573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2FA-40E3-AE24-7F0951FBF573}"/>
              </c:ext>
            </c:extLst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2FA-40E3-AE24-7F0951FBF573}"/>
              </c:ext>
            </c:extLst>
          </c:dPt>
          <c:dPt>
            <c:idx val="3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2FA-40E3-AE24-7F0951FBF573}"/>
              </c:ext>
            </c:extLst>
          </c:dPt>
          <c:dPt>
            <c:idx val="4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2FA-40E3-AE24-7F0951FBF573}"/>
              </c:ext>
            </c:extLst>
          </c:dPt>
          <c:dLbls>
            <c:dLbl>
              <c:idx val="0"/>
              <c:layout>
                <c:manualLayout>
                  <c:x val="-0.15449470920353398"/>
                  <c:y val="0.10505147221783573"/>
                </c:manualLayout>
              </c:layout>
              <c:dLblPos val="bestFit"/>
              <c:showVal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FA-40E3-AE24-7F0951FBF573}"/>
                </c:ext>
              </c:extLst>
            </c:dLbl>
            <c:dLbl>
              <c:idx val="1"/>
              <c:layout>
                <c:manualLayout>
                  <c:x val="0.16310407917315453"/>
                  <c:y val="-0.17529269832197072"/>
                </c:manualLayout>
              </c:layout>
              <c:dLblPos val="bestFit"/>
              <c:showVal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2FA-40E3-AE24-7F0951FBF573}"/>
                </c:ext>
              </c:extLst>
            </c:dLbl>
            <c:dLbl>
              <c:idx val="2"/>
              <c:layout>
                <c:manualLayout>
                  <c:x val="-3.0379406559987641E-2"/>
                  <c:y val="7.4517645634679915E-3"/>
                </c:manualLayout>
              </c:layout>
              <c:dLblPos val="bestFit"/>
              <c:showVal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2FA-40E3-AE24-7F0951FBF573}"/>
                </c:ext>
              </c:extLst>
            </c:dLbl>
            <c:dLbl>
              <c:idx val="3"/>
              <c:layout>
                <c:manualLayout>
                  <c:x val="-7.1075778242901512E-3"/>
                  <c:y val="-4.4684647622029502E-3"/>
                </c:manualLayout>
              </c:layout>
              <c:dLblPos val="bestFit"/>
              <c:showVal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2FA-40E3-AE24-7F0951FBF573}"/>
                </c:ext>
              </c:extLst>
            </c:dLbl>
            <c:dLbl>
              <c:idx val="4"/>
              <c:layout>
                <c:manualLayout>
                  <c:x val="0.11541174595529217"/>
                  <c:y val="-7.0667639331773629E-3"/>
                </c:manualLayout>
              </c:layout>
              <c:dLblPos val="bestFit"/>
              <c:showVal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2FA-40E3-AE24-7F0951FBF573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Val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'2026_aktualizace'!$J$10:$J$14</c:f>
              <c:strCache>
                <c:ptCount val="5"/>
                <c:pt idx="0">
                  <c:v>Tržby</c:v>
                </c:pt>
                <c:pt idx="1">
                  <c:v>Kraj</c:v>
                </c:pt>
                <c:pt idx="2">
                  <c:v>MD ČR</c:v>
                </c:pt>
                <c:pt idx="3">
                  <c:v>Obce</c:v>
                </c:pt>
                <c:pt idx="4">
                  <c:v>Sousední kraje</c:v>
                </c:pt>
              </c:strCache>
            </c:strRef>
          </c:cat>
          <c:val>
            <c:numRef>
              <c:f>'2026_aktualizace'!$K$10:$K$14</c:f>
              <c:numCache>
                <c:formatCode>_-* #\ ##0_-;\-* #\ ##0_-;_-* "-"??_-;_-@_-</c:formatCode>
                <c:ptCount val="5"/>
                <c:pt idx="0">
                  <c:v>3020.5579747561292</c:v>
                </c:pt>
                <c:pt idx="1">
                  <c:v>5701.9825675335787</c:v>
                </c:pt>
                <c:pt idx="2">
                  <c:v>729</c:v>
                </c:pt>
                <c:pt idx="3">
                  <c:v>290</c:v>
                </c:pt>
                <c:pt idx="4">
                  <c:v>427.21221393000002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E2FA-40E3-AE24-7F0951FBF573}"/>
            </c:ext>
          </c:extLst>
        </c:ser>
        <c:ser>
          <c:idx val="1"/>
          <c:order val="1"/>
          <c:tx>
            <c:strRef>
              <c:f>'2026_aktualizace'!$J$11:$J$14</c:f>
              <c:strCache>
                <c:ptCount val="4"/>
                <c:pt idx="0">
                  <c:v>Kraj</c:v>
                </c:pt>
                <c:pt idx="1">
                  <c:v>MD ČR</c:v>
                </c:pt>
                <c:pt idx="2">
                  <c:v>Obce</c:v>
                </c:pt>
                <c:pt idx="3">
                  <c:v>Sousední kraje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E2FA-40E3-AE24-7F0951FBF573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E2FA-40E3-AE24-7F0951FBF573}"/>
              </c:ext>
            </c:extLst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E2FA-40E3-AE24-7F0951FBF573}"/>
              </c:ext>
            </c:extLst>
          </c:dPt>
          <c:dPt>
            <c:idx val="3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E2FA-40E3-AE24-7F0951FBF5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'2026_aktualizace'!$J$10:$J$14</c:f>
              <c:strCache>
                <c:ptCount val="5"/>
                <c:pt idx="0">
                  <c:v>Tržby</c:v>
                </c:pt>
                <c:pt idx="1">
                  <c:v>Kraj</c:v>
                </c:pt>
                <c:pt idx="2">
                  <c:v>MD ČR</c:v>
                </c:pt>
                <c:pt idx="3">
                  <c:v>Obce</c:v>
                </c:pt>
                <c:pt idx="4">
                  <c:v>Sousední kraje</c:v>
                </c:pt>
              </c:strCache>
            </c:strRef>
          </c:cat>
          <c:val>
            <c:numRef>
              <c:f>'2026_aktualizace'!$K$11:$K$14</c:f>
              <c:numCache>
                <c:formatCode>_-* #\ ##0_-;\-* #\ ##0_-;_-* "-"??_-;_-@_-</c:formatCode>
                <c:ptCount val="4"/>
                <c:pt idx="0">
                  <c:v>5701.9825675335787</c:v>
                </c:pt>
                <c:pt idx="1">
                  <c:v>729</c:v>
                </c:pt>
                <c:pt idx="2">
                  <c:v>290</c:v>
                </c:pt>
                <c:pt idx="3">
                  <c:v>427.21221393000002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E2FA-40E3-AE24-7F0951FBF573}"/>
            </c:ext>
          </c:extLst>
        </c:ser>
        <c:dLbls>
          <c:showVal val="1"/>
        </c:dLbls>
        <c:firstSliceAng val="0"/>
      </c:pieChart>
      <c:spPr>
        <a:noFill/>
        <a:ln w="25400"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800"/>
              <a:t>Podíl fixních a variabilních náklad</a:t>
            </a:r>
            <a:r>
              <a:rPr lang="cs-CZ" sz="1800" baseline="0"/>
              <a:t>ů</a:t>
            </a:r>
            <a:br>
              <a:rPr lang="cs-CZ" sz="1800" baseline="0"/>
            </a:br>
            <a:r>
              <a:rPr lang="cs-CZ" sz="1800" baseline="0"/>
              <a:t>BUS</a:t>
            </a:r>
            <a:endParaRPr lang="cs-CZ" sz="1800"/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0.24841059243619298"/>
          <c:y val="0.22014581510644501"/>
          <c:w val="0.47712674380610925"/>
          <c:h val="0.59352726742490536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4AC-463E-B42E-4E12B7277F61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4AC-463E-B42E-4E12B7277F61}"/>
              </c:ext>
            </c:extLst>
          </c:dPt>
          <c:dLbls>
            <c:dLbl>
              <c:idx val="0"/>
              <c:layout>
                <c:manualLayout>
                  <c:x val="-0.15849633670991689"/>
                  <c:y val="4.32742931779611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AC-463E-B42E-4E12B7277F61}"/>
                </c:ext>
              </c:extLst>
            </c:dLbl>
            <c:dLbl>
              <c:idx val="1"/>
              <c:layout>
                <c:manualLayout>
                  <c:x val="0.16129113294372005"/>
                  <c:y val="-9.46237159619388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4AC-463E-B42E-4E12B7277F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List1!$A$25:$A$26</c:f>
              <c:strCache>
                <c:ptCount val="2"/>
                <c:pt idx="0">
                  <c:v>FN</c:v>
                </c:pt>
                <c:pt idx="1">
                  <c:v>VN</c:v>
                </c:pt>
              </c:strCache>
            </c:strRef>
          </c:cat>
          <c:val>
            <c:numRef>
              <c:f>List1!$B$25:$B$26</c:f>
              <c:numCache>
                <c:formatCode>_-* #\ ##0\ "Kč"_-;\-* #\ ##0\ "Kč"_-;_-* "-"??\ "Kč"_-;_-@_-</c:formatCode>
                <c:ptCount val="2"/>
                <c:pt idx="0">
                  <c:v>1742192159.6927767</c:v>
                </c:pt>
                <c:pt idx="1">
                  <c:v>2900000000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4AC-463E-B42E-4E12B7277F61}"/>
            </c:ext>
          </c:extLst>
        </c:ser>
        <c:dLbls/>
        <c:firstSliceAng val="0"/>
      </c:pie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800" dirty="0"/>
              <a:t>Podíl fixních a variabilních náklad</a:t>
            </a:r>
            <a:r>
              <a:rPr lang="cs-CZ" sz="1800" baseline="0" dirty="0"/>
              <a:t>ů</a:t>
            </a:r>
            <a:br>
              <a:rPr lang="cs-CZ" sz="1800" baseline="0" dirty="0"/>
            </a:br>
            <a:r>
              <a:rPr lang="cs-CZ" sz="1800" baseline="0" dirty="0"/>
              <a:t>VLAK</a:t>
            </a:r>
            <a:endParaRPr lang="cs-CZ" sz="1800" dirty="0"/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0.24841059243619298"/>
          <c:y val="0.22014581510644501"/>
          <c:w val="0.47712674380610925"/>
          <c:h val="0.59352726742490536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B35-449B-A3F4-4A41539CF2E4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B35-449B-A3F4-4A41539CF2E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List1!$G$25:$G$26</c:f>
              <c:strCache>
                <c:ptCount val="2"/>
                <c:pt idx="0">
                  <c:v>FN</c:v>
                </c:pt>
                <c:pt idx="1">
                  <c:v>VN</c:v>
                </c:pt>
              </c:strCache>
            </c:strRef>
          </c:cat>
          <c:val>
            <c:numRef>
              <c:f>List1!$H$25:$H$26</c:f>
              <c:numCache>
                <c:formatCode>#\ ##0\ "Kč"</c:formatCode>
                <c:ptCount val="2"/>
                <c:pt idx="0">
                  <c:v>2726937527.7971606</c:v>
                </c:pt>
                <c:pt idx="1">
                  <c:v>2508809966.3836389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B35-449B-A3F4-4A41539CF2E4}"/>
            </c:ext>
          </c:extLst>
        </c:ser>
        <c:dLbls/>
        <c:firstSliceAng val="0"/>
      </c:pie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400" b="1" baseline="0">
                <a:solidFill>
                  <a:schemeClr val="tx1"/>
                </a:solidFill>
              </a:rPr>
              <a:t>Modelace vývoje ceny jízdného</a:t>
            </a:r>
          </a:p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400" b="1" baseline="0">
                <a:solidFill>
                  <a:schemeClr val="tx1"/>
                </a:solidFill>
              </a:rPr>
              <a:t> Jízdenka pro 3 pásma plnocenná 30 min</a:t>
            </a: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0.14911707896416329"/>
          <c:y val="0.1479782080887502"/>
          <c:w val="0.829720288587115"/>
          <c:h val="0.55141106735245737"/>
        </c:manualLayout>
      </c:layout>
      <c:lineChart>
        <c:grouping val="standard"/>
        <c:ser>
          <c:idx val="3"/>
          <c:order val="0"/>
          <c:tx>
            <c:strRef>
              <c:f>Výstup!$A$16</c:f>
              <c:strCache>
                <c:ptCount val="1"/>
                <c:pt idx="0">
                  <c:v>Nulová varianta - elektronické jízdné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Výstup!$B$15:$F$15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  <c:extLst xmlns:c16r2="http://schemas.microsoft.com/office/drawing/2015/06/chart"/>
            </c:numRef>
          </c:cat>
          <c:val>
            <c:numRef>
              <c:f>Výstup!$B$16:$F$16</c:f>
              <c:numCache>
                <c:formatCode>#\ ##0\ "Kč"</c:formatCode>
                <c:ptCount val="5"/>
                <c:pt idx="0">
                  <c:v>30</c:v>
                </c:pt>
                <c:pt idx="1">
                  <c:v>30</c:v>
                </c:pt>
                <c:pt idx="2">
                  <c:v>36</c:v>
                </c:pt>
                <c:pt idx="3">
                  <c:v>36</c:v>
                </c:pt>
                <c:pt idx="4">
                  <c:v>36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302-4C94-B71B-189BA876FFE3}"/>
            </c:ext>
          </c:extLst>
        </c:ser>
        <c:ser>
          <c:idx val="0"/>
          <c:order val="1"/>
          <c:tx>
            <c:strRef>
              <c:f>Výstup!$A$17</c:f>
              <c:strCache>
                <c:ptCount val="1"/>
                <c:pt idx="0">
                  <c:v>Nulová varianta - papírové jízdné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02-4C94-B71B-189BA876FFE3}"/>
                </c:ext>
              </c:extLst>
            </c:dLbl>
            <c:dLbl>
              <c:idx val="2"/>
              <c:layout>
                <c:manualLayout>
                  <c:x val="-5.2989632334605526E-2"/>
                  <c:y val="-3.3266557909326915E-2"/>
                </c:manualLayout>
              </c:layout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02-4C94-B71B-189BA876FFE3}"/>
                </c:ext>
              </c:extLst>
            </c:dLbl>
            <c:dLbl>
              <c:idx val="3"/>
              <c:layout>
                <c:manualLayout>
                  <c:x val="-5.2993436206947582E-2"/>
                  <c:y val="-4.4150380540788625E-2"/>
                </c:manualLayout>
              </c:layout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02-4C94-B71B-189BA876FFE3}"/>
                </c:ext>
              </c:extLst>
            </c:dLbl>
            <c:dLbl>
              <c:idx val="4"/>
              <c:layout>
                <c:manualLayout>
                  <c:x val="-4.9571153045884428E-2"/>
                  <c:y val="-3.19136516730345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302-4C94-B71B-189BA876FF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Výstup!$B$15:$F$15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  <c:extLst xmlns:c16r2="http://schemas.microsoft.com/office/drawing/2015/06/chart"/>
            </c:numRef>
          </c:cat>
          <c:val>
            <c:numRef>
              <c:f>Výstup!$B$17:$F$17</c:f>
              <c:numCache>
                <c:formatCode>#\ ##0\ "Kč"</c:formatCode>
                <c:ptCount val="5"/>
                <c:pt idx="0">
                  <c:v>30</c:v>
                </c:pt>
                <c:pt idx="1">
                  <c:v>30</c:v>
                </c:pt>
                <c:pt idx="2">
                  <c:v>39.399367517394047</c:v>
                </c:pt>
                <c:pt idx="3">
                  <c:v>39.399367517394047</c:v>
                </c:pt>
                <c:pt idx="4">
                  <c:v>39.399367517394047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302-4C94-B71B-189BA876FFE3}"/>
            </c:ext>
          </c:extLst>
        </c:ser>
        <c:ser>
          <c:idx val="1"/>
          <c:order val="2"/>
          <c:tx>
            <c:strRef>
              <c:f>Výstup!$A$18</c:f>
              <c:strCache>
                <c:ptCount val="1"/>
                <c:pt idx="0">
                  <c:v>Varianta 1 - el. jízdné, zdanění kompenzací 12% DPH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7030A0"/>
              </a:solidFill>
              <a:ln w="9525">
                <a:solidFill>
                  <a:srgbClr val="7030A0"/>
                </a:solidFill>
              </a:ln>
              <a:effectLst/>
            </c:spPr>
          </c:marker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302-4C94-B71B-189BA876FFE3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302-4C94-B71B-189BA876FFE3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302-4C94-B71B-189BA876FFE3}"/>
                </c:ext>
              </c:extLst>
            </c:dLbl>
            <c:dLbl>
              <c:idx val="4"/>
              <c:layout>
                <c:manualLayout>
                  <c:x val="-3.2960127865372765E-2"/>
                  <c:y val="-4.51967193440798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302-4C94-B71B-189BA876FF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Výstup!$B$15:$F$15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  <c:extLst xmlns:c16r2="http://schemas.microsoft.com/office/drawing/2015/06/chart"/>
            </c:numRef>
          </c:cat>
          <c:val>
            <c:numRef>
              <c:f>Výstup!$B$18:$F$18</c:f>
              <c:numCache>
                <c:formatCode>#\ ##0\ "Kč"</c:formatCode>
                <c:ptCount val="5"/>
                <c:pt idx="0">
                  <c:v>30</c:v>
                </c:pt>
                <c:pt idx="1">
                  <c:v>30</c:v>
                </c:pt>
                <c:pt idx="2">
                  <c:v>36</c:v>
                </c:pt>
                <c:pt idx="3">
                  <c:v>36</c:v>
                </c:pt>
                <c:pt idx="4">
                  <c:v>54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C302-4C94-B71B-189BA876FFE3}"/>
            </c:ext>
          </c:extLst>
        </c:ser>
        <c:ser>
          <c:idx val="4"/>
          <c:order val="3"/>
          <c:tx>
            <c:strRef>
              <c:f>Výstup!$A$19</c:f>
              <c:strCache>
                <c:ptCount val="1"/>
                <c:pt idx="0">
                  <c:v>Varianta 2 - el. jízdné, zdanění kompenzací 21% DPH</c:v>
                </c:pt>
              </c:strCache>
            </c:strRef>
          </c:tx>
          <c:spPr>
            <a:ln w="28575" cap="rnd">
              <a:solidFill>
                <a:srgbClr val="00DFDA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00DFDA"/>
              </a:solidFill>
              <a:ln w="9525">
                <a:solidFill>
                  <a:srgbClr val="00DFDA"/>
                </a:solidFill>
              </a:ln>
              <a:effectLst/>
            </c:spPr>
          </c:marker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302-4C94-B71B-189BA876FFE3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302-4C94-B71B-189BA876FFE3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302-4C94-B71B-189BA876FFE3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302-4C94-B71B-189BA876FFE3}"/>
                </c:ext>
              </c:extLst>
            </c:dLbl>
            <c:numFmt formatCode="#,##0\ &quot;Kč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Výstup!$B$15:$F$15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  <c:extLst xmlns:c16r2="http://schemas.microsoft.com/office/drawing/2015/06/chart"/>
            </c:numRef>
          </c:cat>
          <c:val>
            <c:numRef>
              <c:f>Výstup!$B$19:$F$19</c:f>
              <c:numCache>
                <c:formatCode>#\ ##0\ "Kč"</c:formatCode>
                <c:ptCount val="5"/>
                <c:pt idx="0">
                  <c:v>30</c:v>
                </c:pt>
                <c:pt idx="1">
                  <c:v>30</c:v>
                </c:pt>
                <c:pt idx="2">
                  <c:v>36</c:v>
                </c:pt>
                <c:pt idx="3">
                  <c:v>36</c:v>
                </c:pt>
                <c:pt idx="4">
                  <c:v>66.960000000000022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C302-4C94-B71B-189BA876FFE3}"/>
            </c:ext>
          </c:extLst>
        </c:ser>
        <c:dLbls/>
        <c:marker val="1"/>
        <c:axId val="130679552"/>
        <c:axId val="130680704"/>
      </c:lineChart>
      <c:catAx>
        <c:axId val="130679552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0680704"/>
        <c:crosses val="autoZero"/>
        <c:auto val="1"/>
        <c:lblAlgn val="ctr"/>
        <c:lblOffset val="100"/>
      </c:catAx>
      <c:valAx>
        <c:axId val="130680704"/>
        <c:scaling>
          <c:orientation val="minMax"/>
          <c:max val="80"/>
          <c:min val="2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100" b="1"/>
                  <a:t>Cena</a:t>
                </a:r>
                <a:r>
                  <a:rPr lang="cs-CZ" sz="1100" b="1" baseline="0"/>
                  <a:t> jízdenky</a:t>
                </a:r>
                <a:endParaRPr lang="cs-CZ" sz="1100" b="1"/>
              </a:p>
            </c:rich>
          </c:tx>
          <c:layout>
            <c:manualLayout>
              <c:xMode val="edge"/>
              <c:yMode val="edge"/>
              <c:x val="1.5616797900262467E-2"/>
              <c:y val="0.32015804476053394"/>
            </c:manualLayout>
          </c:layout>
          <c:spPr>
            <a:noFill/>
            <a:ln>
              <a:noFill/>
            </a:ln>
            <a:effectLst/>
          </c:spPr>
        </c:title>
        <c:numFmt formatCode="#,##0\ &quot;Kč&quot;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0679552"/>
        <c:crosses val="autoZero"/>
        <c:crossBetween val="between"/>
        <c:majorUnit val="10"/>
        <c:minorUnit val="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283058820545983"/>
          <c:y val="0.7735680845019024"/>
          <c:w val="0.71827781792976364"/>
          <c:h val="0.20815137084725024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7BDBD-6843-4668-B788-DD05049AAA3D}" type="datetimeFigureOut">
              <a:rPr lang="cs-CZ" smtClean="0"/>
              <a:pPr/>
              <a:t>09.03.2026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67FC7-E097-4370-A07E-B884EDDCB55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33702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8EC224-77A2-493B-8738-819BAC79703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9390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wmf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délník 15">
            <a:extLst>
              <a:ext uri="{FF2B5EF4-FFF2-40B4-BE49-F238E27FC236}">
                <a16:creationId xmlns:a16="http://schemas.microsoft.com/office/drawing/2014/main" xmlns="" id="{4ABAB2A8-F796-4C92-918F-3D90649864A0}"/>
              </a:ext>
            </a:extLst>
          </p:cNvPr>
          <p:cNvSpPr/>
          <p:nvPr userDrawn="1"/>
        </p:nvSpPr>
        <p:spPr>
          <a:xfrm>
            <a:off x="8949868" y="0"/>
            <a:ext cx="324213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" name="Obrázek 10" descr="Obsah obrázku text, okno, interiér, kuchyňské spotřebiče&#10;&#10;Popis byl vytvořen automaticky">
            <a:extLst>
              <a:ext uri="{FF2B5EF4-FFF2-40B4-BE49-F238E27FC236}">
                <a16:creationId xmlns:a16="http://schemas.microsoft.com/office/drawing/2014/main" xmlns="" id="{433BC481-A2CF-4094-A2CD-5DDA08D477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8949868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C108563-C29A-42A0-A84E-828A823CC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572" y="1044000"/>
            <a:ext cx="6051619" cy="2842532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85000"/>
              </a:lnSpc>
              <a:defRPr sz="6000" spc="30" baseline="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4AB7F3E6-83DF-4DEB-813C-BF732E1D5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6500" y="5214309"/>
            <a:ext cx="2617122" cy="6757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B58A0B3-3A25-42EA-9DE3-096DDA3B24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16500" y="6029325"/>
            <a:ext cx="1894412" cy="56153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Datum</a:t>
            </a:r>
          </a:p>
          <a:p>
            <a:fld id="{C58346BA-D795-418D-A7C5-891AC9782B24}" type="datetime1">
              <a:rPr lang="cs-CZ" sz="1800" smtClean="0"/>
              <a:pPr/>
              <a:t>09.03.2026</a:t>
            </a:fld>
            <a:endParaRPr lang="cs-CZ" sz="180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AF39C56-BB07-409C-9EAB-D001F4DA6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8545" y="6241612"/>
            <a:ext cx="615076" cy="365125"/>
          </a:xfrm>
        </p:spPr>
        <p:txBody>
          <a:bodyPr lIns="0" tIns="0" rIns="0" bIns="0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33DB135-1FB1-4566-9036-1384AEFD9766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xmlns="" id="{531432A7-3CF7-438A-B0A3-90F7A9623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8905" t="26753" r="13075" b="6065"/>
          <a:stretch/>
        </p:blipFill>
        <p:spPr>
          <a:xfrm>
            <a:off x="2014538" y="3729038"/>
            <a:ext cx="3043237" cy="2128837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xmlns="" id="{584024B8-CB4E-4969-8D07-06874DF5BDE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lum bright="10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847629" y="230981"/>
            <a:ext cx="2102665" cy="99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9861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bíl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621201BF-62B7-4030-B95B-574CBE20C564}"/>
              </a:ext>
            </a:extLst>
          </p:cNvPr>
          <p:cNvSpPr/>
          <p:nvPr userDrawn="1"/>
        </p:nvSpPr>
        <p:spPr>
          <a:xfrm>
            <a:off x="9026013" y="0"/>
            <a:ext cx="3165987" cy="1307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C108563-C29A-42A0-A84E-828A823CC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572" y="1044000"/>
            <a:ext cx="6051619" cy="2842532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85000"/>
              </a:lnSpc>
              <a:defRPr sz="6000" spc="30" baseline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4AB7F3E6-83DF-4DEB-813C-BF732E1D5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6500" y="5214309"/>
            <a:ext cx="2617122" cy="6757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B58A0B3-3A25-42EA-9DE3-096DDA3B24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16500" y="6029325"/>
            <a:ext cx="1894412" cy="56153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cs-CZ"/>
              <a:t>Datum</a:t>
            </a:r>
          </a:p>
          <a:p>
            <a:fld id="{6DA27E15-E484-45F6-8E63-F19FD250C86F}" type="datetime1">
              <a:rPr lang="cs-CZ" sz="1800" smtClean="0"/>
              <a:pPr/>
              <a:t>09.03.2026</a:t>
            </a:fld>
            <a:endParaRPr lang="cs-CZ" sz="180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AF39C56-BB07-409C-9EAB-D001F4DA6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8545" y="6241612"/>
            <a:ext cx="615076" cy="365125"/>
          </a:xfrm>
        </p:spPr>
        <p:txBody>
          <a:bodyPr lIns="0" tIns="0" rIns="0" bIns="0"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833DB135-1FB1-4566-9036-1384AEFD9766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xmlns="" id="{E5C95A50-BC2F-44B3-A362-EFEB27F690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847629" y="230981"/>
            <a:ext cx="2102665" cy="998388"/>
          </a:xfrm>
          <a:prstGeom prst="rect">
            <a:avLst/>
          </a:prstGeom>
        </p:spPr>
      </p:pic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xmlns="" id="{46448A9C-238A-4B21-9CE5-9E96BEBECA99}"/>
              </a:ext>
            </a:extLst>
          </p:cNvPr>
          <p:cNvCxnSpPr>
            <a:cxnSpLocks/>
          </p:cNvCxnSpPr>
          <p:nvPr userDrawn="1"/>
        </p:nvCxnSpPr>
        <p:spPr>
          <a:xfrm>
            <a:off x="8949868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475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černá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xmlns="" id="{3D960108-B2AB-4A1C-8534-6564EDEFD137}"/>
              </a:ext>
            </a:extLst>
          </p:cNvPr>
          <p:cNvSpPr/>
          <p:nvPr userDrawn="1"/>
        </p:nvSpPr>
        <p:spPr>
          <a:xfrm>
            <a:off x="9026013" y="0"/>
            <a:ext cx="3165987" cy="1307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C108563-C29A-42A0-A84E-828A823CC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572" y="1044000"/>
            <a:ext cx="6051619" cy="2842532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85000"/>
              </a:lnSpc>
              <a:defRPr sz="6000" spc="30" baseline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4AB7F3E6-83DF-4DEB-813C-BF732E1D5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6500" y="5214309"/>
            <a:ext cx="2617122" cy="6757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B58A0B3-3A25-42EA-9DE3-096DDA3B24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16500" y="6029325"/>
            <a:ext cx="1894412" cy="56153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cs-CZ"/>
              <a:t>Datum</a:t>
            </a:r>
          </a:p>
          <a:p>
            <a:fld id="{F0CBB25F-EDD3-4822-AAFF-BA2B6B894041}" type="datetime1">
              <a:rPr lang="cs-CZ" sz="1800" smtClean="0"/>
              <a:pPr/>
              <a:t>09.03.2026</a:t>
            </a:fld>
            <a:endParaRPr lang="cs-CZ" sz="180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AF39C56-BB07-409C-9EAB-D001F4DA6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8545" y="6241612"/>
            <a:ext cx="615076" cy="365125"/>
          </a:xfrm>
        </p:spPr>
        <p:txBody>
          <a:bodyPr lIns="0" tIns="0" rIns="0" bIns="0"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833DB135-1FB1-4566-9036-1384AEFD9766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xmlns="" id="{46448A9C-238A-4B21-9CE5-9E96BEBECA99}"/>
              </a:ext>
            </a:extLst>
          </p:cNvPr>
          <p:cNvCxnSpPr>
            <a:cxnSpLocks/>
          </p:cNvCxnSpPr>
          <p:nvPr userDrawn="1"/>
        </p:nvCxnSpPr>
        <p:spPr>
          <a:xfrm>
            <a:off x="8949868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ázek 8">
            <a:extLst>
              <a:ext uri="{FF2B5EF4-FFF2-40B4-BE49-F238E27FC236}">
                <a16:creationId xmlns:a16="http://schemas.microsoft.com/office/drawing/2014/main" xmlns="" id="{F8D25037-5F74-4D97-9F12-CBCDE8064E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847629" y="230981"/>
            <a:ext cx="2102665" cy="99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10786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šedá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xmlns="" id="{D9BC428D-A688-4589-B802-513ED5CA0844}"/>
              </a:ext>
            </a:extLst>
          </p:cNvPr>
          <p:cNvSpPr/>
          <p:nvPr userDrawn="1"/>
        </p:nvSpPr>
        <p:spPr>
          <a:xfrm>
            <a:off x="9026013" y="0"/>
            <a:ext cx="3165987" cy="130769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C108563-C29A-42A0-A84E-828A823CC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572" y="1044000"/>
            <a:ext cx="6051619" cy="2842532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85000"/>
              </a:lnSpc>
              <a:defRPr sz="6000" spc="30" baseline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4AB7F3E6-83DF-4DEB-813C-BF732E1D5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6500" y="5214309"/>
            <a:ext cx="2617122" cy="6757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B58A0B3-3A25-42EA-9DE3-096DDA3B24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16500" y="6029325"/>
            <a:ext cx="1894412" cy="56153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cs-CZ"/>
              <a:t>Datum</a:t>
            </a:r>
          </a:p>
          <a:p>
            <a:fld id="{F2ADA6C2-B6A1-4BFA-8A38-6A6951E7438B}" type="datetime1">
              <a:rPr lang="cs-CZ" sz="1800" smtClean="0"/>
              <a:pPr/>
              <a:t>09.03.2026</a:t>
            </a:fld>
            <a:endParaRPr lang="cs-CZ" sz="180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AF39C56-BB07-409C-9EAB-D001F4DA6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8545" y="6241612"/>
            <a:ext cx="615076" cy="365125"/>
          </a:xfrm>
        </p:spPr>
        <p:txBody>
          <a:bodyPr lIns="0" tIns="0" rIns="0" bIns="0"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833DB135-1FB1-4566-9036-1384AEFD9766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xmlns="" id="{46448A9C-238A-4B21-9CE5-9E96BEBECA99}"/>
              </a:ext>
            </a:extLst>
          </p:cNvPr>
          <p:cNvCxnSpPr>
            <a:cxnSpLocks/>
          </p:cNvCxnSpPr>
          <p:nvPr userDrawn="1"/>
        </p:nvCxnSpPr>
        <p:spPr>
          <a:xfrm>
            <a:off x="8949868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ázek 8">
            <a:extLst>
              <a:ext uri="{FF2B5EF4-FFF2-40B4-BE49-F238E27FC236}">
                <a16:creationId xmlns:a16="http://schemas.microsoft.com/office/drawing/2014/main" xmlns="" id="{7CEEC578-E2EB-433E-92D2-EAA489DC5D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847629" y="230981"/>
            <a:ext cx="2102665" cy="99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410791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209EF12-531F-4D1B-ABF1-2C100CF40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DAFB7E6-FA0D-4DEC-9121-83BBC2ACD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76FF398-01B8-427B-B2C4-3F647F86AF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9CBFF4-D77A-4A8B-8565-292F8C54EB5D}" type="datetime1">
              <a:rPr lang="cs-CZ" smtClean="0"/>
              <a:pPr/>
              <a:t>09.03.2026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027D30C-290D-4926-949E-B8315C02E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D5221E0-F5D7-48FD-A167-207507645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B135-1FB1-4566-9036-1384AEFD976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5325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 bíl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F4B6F2F-585F-40DF-8D5F-B99914F95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D3E937C-5EE3-46DB-AE42-E847D365F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416" y="1825625"/>
            <a:ext cx="5086864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1A8B791C-5E6C-4AD7-ACF9-E50C3CDD0F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9718" y="1825625"/>
            <a:ext cx="5086863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552FB935-E475-4815-9D7C-96DCABFA3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B135-1FB1-4566-9036-1384AEFD9766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xmlns="" id="{D22DDB5E-F24B-4484-BBDD-EFBA78D8437E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825625"/>
            <a:ext cx="0" cy="4661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59386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 černá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F4B6F2F-585F-40DF-8D5F-B99914F95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D3E937C-5EE3-46DB-AE42-E847D365F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416" y="1825625"/>
            <a:ext cx="5086864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1A8B791C-5E6C-4AD7-ACF9-E50C3CDD0F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9718" y="1825625"/>
            <a:ext cx="5086863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552FB935-E475-4815-9D7C-96DCABFA3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B135-1FB1-4566-9036-1384AEFD9766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xmlns="" id="{D22DDB5E-F24B-4484-BBDD-EFBA78D8437E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825625"/>
            <a:ext cx="0" cy="4661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905764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 šedá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F4B6F2F-585F-40DF-8D5F-B99914F95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D3E937C-5EE3-46DB-AE42-E847D365F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416" y="1825625"/>
            <a:ext cx="5086864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1A8B791C-5E6C-4AD7-ACF9-E50C3CDD0F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9718" y="1825625"/>
            <a:ext cx="5086863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552FB935-E475-4815-9D7C-96DCABFA3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B135-1FB1-4566-9036-1384AEFD9766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xmlns="" id="{D22DDB5E-F24B-4484-BBDD-EFBA78D8437E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825625"/>
            <a:ext cx="0" cy="4661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437928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CA3213C3-7C98-4876-9CA9-00E7A1D68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B135-1FB1-4566-9036-1384AEFD976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59175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A3778D83-000E-49C9-B3BA-11CE8148D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416" y="315697"/>
            <a:ext cx="11401168" cy="132556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C85D47D1-61EC-4E8D-9A06-343D52B6A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416" y="1825625"/>
            <a:ext cx="11401168" cy="422918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093071D-948D-40B4-ACA8-ACC85DCB91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3384" y="6220423"/>
            <a:ext cx="27432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accent1"/>
                </a:solidFill>
                <a:latin typeface="Arial Nova" panose="020B0504020202020204" pitchFamily="34" charset="0"/>
              </a:defRPr>
            </a:lvl1pPr>
          </a:lstStyle>
          <a:p>
            <a:fld id="{833DB135-1FB1-4566-9036-1384AEFD9766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xmlns="" id="{C71B0533-1115-42EF-B559-EF0A976C575D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10818496" y="284498"/>
            <a:ext cx="1068703" cy="50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853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52" r:id="rId6"/>
    <p:sldLayoutId id="2147483663" r:id="rId7"/>
    <p:sldLayoutId id="2147483664" r:id="rId8"/>
    <p:sldLayoutId id="2147483655" r:id="rId9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kern="1200" spc="30" baseline="0">
          <a:solidFill>
            <a:schemeClr val="accent1"/>
          </a:solidFill>
          <a:latin typeface="Arial Nova" panose="020B05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33015B1-29A1-45C0-9977-29581DCBB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Financování drážní osobní dopravy a zavedení DPH ve Středočeském kraji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02114E34-9D50-4D39-A010-DD8E18D76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97450" y="5214309"/>
            <a:ext cx="2617122" cy="1135691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Ing. Andrej Hoffman</a:t>
            </a:r>
          </a:p>
          <a:p>
            <a:r>
              <a:rPr lang="cs-CZ" dirty="0"/>
              <a:t>Ing. Pavel Winter</a:t>
            </a:r>
          </a:p>
          <a:p>
            <a:endParaRPr lang="cs-CZ" dirty="0"/>
          </a:p>
          <a:p>
            <a:r>
              <a:rPr lang="cs-CZ" dirty="0" smtClean="0"/>
              <a:t>09</a:t>
            </a:r>
            <a:r>
              <a:rPr lang="cs-CZ" dirty="0" smtClean="0"/>
              <a:t>. 03. </a:t>
            </a:r>
            <a:r>
              <a:rPr lang="cs-CZ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xmlns="" val="1714849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1"/>
          <p:cNvSpPr txBox="1">
            <a:spLocks/>
          </p:cNvSpPr>
          <p:nvPr/>
        </p:nvSpPr>
        <p:spPr bwMode="gray">
          <a:xfrm>
            <a:off x="415282" y="259909"/>
            <a:ext cx="10466078" cy="133056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844078" rtl="0" eaLnBrk="1" latinLnBrk="0" hangingPunct="1">
              <a:spcBef>
                <a:spcPct val="0"/>
              </a:spcBef>
              <a:buNone/>
              <a:defRPr sz="184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4000" spc="30" dirty="0">
                <a:solidFill>
                  <a:schemeClr val="accent1"/>
                </a:solidFill>
                <a:latin typeface="Arial Nova" panose="020B0504020202020204" pitchFamily="34" charset="0"/>
              </a:rPr>
              <a:t>Pozice Středočeského kraje z pohledu RUD a Smlouvy na spolufinancování (MD)</a:t>
            </a:r>
          </a:p>
          <a:p>
            <a:pPr>
              <a:defRPr/>
            </a:pPr>
            <a:endParaRPr lang="cs-CZ" sz="4400" spc="30" dirty="0">
              <a:solidFill>
                <a:schemeClr val="accent1"/>
              </a:solidFill>
              <a:latin typeface="Arial Nova" panose="020B05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1600689" y="630814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>
                <a:solidFill>
                  <a:srgbClr val="DC301B"/>
                </a:solidFill>
              </a:rPr>
              <a:t>7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xmlns="" id="{C7C716F9-F890-CDD8-0054-D1C4975D6D4A}"/>
              </a:ext>
            </a:extLst>
          </p:cNvPr>
          <p:cNvSpPr txBox="1"/>
          <p:nvPr/>
        </p:nvSpPr>
        <p:spPr>
          <a:xfrm>
            <a:off x="321685" y="1619405"/>
            <a:ext cx="11279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Středočeský kraj je největším objednatelem drážní osobní dopravy </a:t>
            </a:r>
            <a:r>
              <a:rPr lang="cs-CZ" dirty="0"/>
              <a:t>(16,2 mil. </a:t>
            </a:r>
            <a:r>
              <a:rPr lang="cs-CZ" dirty="0" err="1"/>
              <a:t>vlkm</a:t>
            </a:r>
            <a:r>
              <a:rPr lang="cs-CZ" dirty="0"/>
              <a:t>) v ČR hned po MD (cca 30 mil. </a:t>
            </a:r>
            <a:r>
              <a:rPr lang="cs-CZ" dirty="0" err="1"/>
              <a:t>vlkm</a:t>
            </a:r>
            <a:r>
              <a:rPr lang="cs-CZ" dirty="0"/>
              <a:t>). Roční kompenzace poskytovaná železničním dopravcům za území </a:t>
            </a:r>
            <a:r>
              <a:rPr lang="cs-CZ" dirty="0" err="1"/>
              <a:t>SčK</a:t>
            </a:r>
            <a:r>
              <a:rPr lang="cs-CZ" dirty="0"/>
              <a:t>  činí </a:t>
            </a:r>
            <a:r>
              <a:rPr lang="cs-CZ" b="1" dirty="0"/>
              <a:t>4,2 mld. Kč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3253677D-7DA7-0F85-FC95-E92264430BD1}"/>
              </a:ext>
            </a:extLst>
          </p:cNvPr>
          <p:cNvSpPr txBox="1"/>
          <p:nvPr/>
        </p:nvSpPr>
        <p:spPr>
          <a:xfrm>
            <a:off x="3893627" y="2340727"/>
            <a:ext cx="79766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/>
              <a:t>SčK</a:t>
            </a:r>
            <a:r>
              <a:rPr lang="cs-CZ" dirty="0"/>
              <a:t> je přitom zásadně </a:t>
            </a:r>
            <a:r>
              <a:rPr lang="cs-CZ" b="1" dirty="0"/>
              <a:t>znevýhodněn</a:t>
            </a:r>
            <a:r>
              <a:rPr lang="cs-CZ" dirty="0"/>
              <a:t> na příjmech z RUD (pouze </a:t>
            </a:r>
            <a:r>
              <a:rPr lang="cs-CZ" b="1" dirty="0"/>
              <a:t>cca 11 tis. Kč/obyv</a:t>
            </a:r>
            <a:r>
              <a:rPr lang="cs-CZ" dirty="0"/>
              <a:t>. oproti nejlépe financovaným i jiných krajů 16,6 tis. Kč/obyv.)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 Smlouvy o zajištění stabilního financování regionální železniční osobní dopravy </a:t>
            </a:r>
            <a:r>
              <a:rPr lang="cs-CZ" dirty="0" err="1"/>
              <a:t>SčK</a:t>
            </a:r>
            <a:r>
              <a:rPr lang="cs-CZ" dirty="0"/>
              <a:t> byl v roce 2025 </a:t>
            </a:r>
            <a:r>
              <a:rPr lang="cs-CZ" b="1" dirty="0"/>
              <a:t>znevýhodněn cca o 367 mil. Kč</a:t>
            </a:r>
            <a:r>
              <a:rPr lang="cs-CZ" dirty="0"/>
              <a:t>, poněvadž mu bylo hrazeno </a:t>
            </a:r>
            <a:r>
              <a:rPr lang="cs-CZ" b="1" dirty="0"/>
              <a:t>jen 20,1 % </a:t>
            </a:r>
            <a:r>
              <a:rPr lang="cs-CZ" dirty="0"/>
              <a:t>objednávky místo výchozí hodnoty 30,5 %.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Neustále </a:t>
            </a:r>
            <a:r>
              <a:rPr lang="cs-CZ" b="1" dirty="0"/>
              <a:t>roste objednávka dopravních výkonů </a:t>
            </a:r>
            <a:r>
              <a:rPr lang="cs-CZ" dirty="0"/>
              <a:t>a nabízená kapacita cestujícím: </a:t>
            </a:r>
            <a:r>
              <a:rPr lang="cs-CZ" b="1" dirty="0"/>
              <a:t>9,5 mld. Kč investice </a:t>
            </a:r>
            <a:r>
              <a:rPr lang="cs-CZ" b="1" dirty="0" err="1"/>
              <a:t>SčK</a:t>
            </a:r>
            <a:r>
              <a:rPr lang="cs-CZ" b="1" dirty="0"/>
              <a:t> do nových železničních kolejových vozidel v posledních 2 letech, </a:t>
            </a:r>
            <a:r>
              <a:rPr lang="cs-CZ" dirty="0"/>
              <a:t>dalších 27 mld. během 5 let).</a:t>
            </a:r>
          </a:p>
          <a:p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8EE50556-808E-1CC8-C1B0-42B31B3FF7D5}"/>
              </a:ext>
            </a:extLst>
          </p:cNvPr>
          <p:cNvSpPr txBox="1"/>
          <p:nvPr/>
        </p:nvSpPr>
        <p:spPr>
          <a:xfrm>
            <a:off x="368483" y="4681984"/>
            <a:ext cx="114550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Místo podpory ze strany státu a hledání synergií s investicemi kraje </a:t>
            </a:r>
            <a:r>
              <a:rPr lang="cs-CZ" dirty="0"/>
              <a:t>je na stole hrozba uvalení DPH na kompenzaci ve výši </a:t>
            </a:r>
            <a:r>
              <a:rPr lang="cs-CZ" b="1" dirty="0"/>
              <a:t>548 mil. Kč ročně, přetrvávající problémy s infrastrukturou a službami pro cestující.</a:t>
            </a:r>
          </a:p>
          <a:p>
            <a:r>
              <a:rPr lang="cs-CZ" dirty="0"/>
              <a:t>Pokud nedojde změně přístupu státu k podpoře železniční dopravy, </a:t>
            </a:r>
            <a:r>
              <a:rPr lang="cs-CZ" b="1" dirty="0"/>
              <a:t>nebude Středočeský kraj schopen realizovat plánované investice do ŽKV a pokrýt rostoucí poptávku obyvatelstva po přepravě na železnici.</a:t>
            </a:r>
          </a:p>
          <a:p>
            <a:endParaRPr lang="cs-CZ" sz="1600" b="1" dirty="0"/>
          </a:p>
          <a:p>
            <a:r>
              <a:rPr lang="cs-CZ" b="1" dirty="0"/>
              <a:t>Navrhujeme proto: 1) narovnat podíl spolufinancování ŽD; 2) zajistit nediskriminační financování prostřednictvím RUD; 3) garantovat kompenzaci ze strany státu v případě uvalení DPH</a:t>
            </a:r>
          </a:p>
          <a:p>
            <a:endParaRPr lang="cs-CZ" sz="1600" b="1" dirty="0"/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xmlns="" id="{972A79DC-6D5E-48E2-95C8-C2C9A77997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51980832"/>
              </p:ext>
            </p:extLst>
          </p:nvPr>
        </p:nvGraphicFramePr>
        <p:xfrm>
          <a:off x="83011" y="2265736"/>
          <a:ext cx="3810616" cy="2631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70985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xmlns="" id="{72A8C344-C4F0-BB40-1D2E-A7D2FD4EE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ekonomické parametry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xmlns="" id="{B85250BC-B0DA-D559-60D1-F2EB2EECD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416" y="2292985"/>
            <a:ext cx="11401168" cy="4229186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9053384" y="6687783"/>
            <a:ext cx="2743200" cy="365125"/>
          </a:xfrm>
        </p:spPr>
        <p:txBody>
          <a:bodyPr/>
          <a:lstStyle/>
          <a:p>
            <a:fld id="{833DB135-1FB1-4566-9036-1384AEFD9766}" type="slidenum">
              <a:rPr lang="cs-CZ" smtClean="0"/>
              <a:pPr/>
              <a:t>3</a:t>
            </a:fld>
            <a:endParaRPr lang="cs-CZ"/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xmlns="" id="{32A4B2D4-60CD-4760-846B-9C4605639A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35017108"/>
              </p:ext>
            </p:extLst>
          </p:nvPr>
        </p:nvGraphicFramePr>
        <p:xfrm>
          <a:off x="-373109" y="1707069"/>
          <a:ext cx="6702789" cy="4815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avá složená závorka 6">
            <a:extLst>
              <a:ext uri="{FF2B5EF4-FFF2-40B4-BE49-F238E27FC236}">
                <a16:creationId xmlns:a16="http://schemas.microsoft.com/office/drawing/2014/main" xmlns="" id="{3C9719BD-F3E5-A2EF-1156-57000F999488}"/>
              </a:ext>
            </a:extLst>
          </p:cNvPr>
          <p:cNvSpPr/>
          <p:nvPr/>
        </p:nvSpPr>
        <p:spPr>
          <a:xfrm>
            <a:off x="5180900" y="2661920"/>
            <a:ext cx="421105" cy="311053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770A37EB-EE8C-A9E7-54AA-2F89D1DD3EDD}"/>
              </a:ext>
            </a:extLst>
          </p:cNvPr>
          <p:cNvSpPr txBox="1"/>
          <p:nvPr/>
        </p:nvSpPr>
        <p:spPr>
          <a:xfrm>
            <a:off x="5923280" y="3896360"/>
            <a:ext cx="5720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Celkové náklady systému jsou 10,168 mld. Kč, </a:t>
            </a:r>
          </a:p>
          <a:p>
            <a:r>
              <a:rPr lang="cs-CZ" b="1" dirty="0"/>
              <a:t>z toho je 7,148 mld. Kč hrazeno ve formě kompenzace  </a:t>
            </a:r>
            <a:r>
              <a:rPr lang="cs-CZ" dirty="0"/>
              <a:t>(předpoklad při příznivém ekonomickém vývoji)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xmlns="" id="{3B3BC886-8BC3-E004-F6C9-9AE399DF5C22}"/>
              </a:ext>
            </a:extLst>
          </p:cNvPr>
          <p:cNvSpPr txBox="1"/>
          <p:nvPr/>
        </p:nvSpPr>
        <p:spPr>
          <a:xfrm>
            <a:off x="6755312" y="1641210"/>
            <a:ext cx="5040384" cy="1702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b="1" dirty="0"/>
              <a:t>Při zavedení DPH na kompenzace se navýší </a:t>
            </a:r>
            <a:r>
              <a:rPr lang="cs-CZ" dirty="0"/>
              <a:t>výdaje Středočeského kraje o: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1" dirty="0"/>
              <a:t>DPH 12% = 829 mil. Kč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1" dirty="0"/>
              <a:t>DPH 21% = 1,45 mld. Kč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4CA3C729-DE77-2068-0B80-F81AF129158F}"/>
              </a:ext>
            </a:extLst>
          </p:cNvPr>
          <p:cNvSpPr txBox="1"/>
          <p:nvPr/>
        </p:nvSpPr>
        <p:spPr>
          <a:xfrm>
            <a:off x="10438579" y="2292985"/>
            <a:ext cx="1056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0" b="1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7E7FE5C4-FF52-256C-62AB-B068FA2182C9}"/>
              </a:ext>
            </a:extLst>
          </p:cNvPr>
          <p:cNvSpPr txBox="1"/>
          <p:nvPr/>
        </p:nvSpPr>
        <p:spPr>
          <a:xfrm>
            <a:off x="395416" y="921808"/>
            <a:ext cx="11247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Vyčíslení dopadů zavedení DPH </a:t>
            </a:r>
            <a:r>
              <a:rPr lang="cs-CZ" dirty="0"/>
              <a:t>ke kompenzaci nezahrnuje další negativní konotace (snížení příspěvků obcí) </a:t>
            </a:r>
          </a:p>
        </p:txBody>
      </p:sp>
    </p:spTree>
    <p:extLst>
      <p:ext uri="{BB962C8B-B14F-4D97-AF65-F5344CB8AC3E}">
        <p14:creationId xmlns:p14="http://schemas.microsoft.com/office/powerpoint/2010/main" xmlns="" val="586923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DC90B70-A9CB-2F23-D7C8-33129953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Omezení dopravních výkonů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2D2BE762-1357-F80A-E8DC-5013E00C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B135-1FB1-4566-9036-1384AEFD9766}" type="slidenum">
              <a:rPr lang="cs-CZ" smtClean="0"/>
              <a:pPr/>
              <a:t>4</a:t>
            </a:fld>
            <a:endParaRPr lang="cs-CZ"/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xmlns="" id="{5C569CAF-B542-53DA-45F3-EA2F78D0D3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38048166"/>
              </p:ext>
            </p:extLst>
          </p:nvPr>
        </p:nvGraphicFramePr>
        <p:xfrm>
          <a:off x="6789714" y="2147750"/>
          <a:ext cx="4418569" cy="3223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3D12F170-C6C9-4754-997E-37A36722EC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81263820"/>
              </p:ext>
            </p:extLst>
          </p:nvPr>
        </p:nvGraphicFramePr>
        <p:xfrm>
          <a:off x="984605" y="2085965"/>
          <a:ext cx="4573038" cy="3198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8373F6A6-4CD1-8C0C-ABD2-A2E3FAFB60EE}"/>
              </a:ext>
            </a:extLst>
          </p:cNvPr>
          <p:cNvSpPr txBox="1"/>
          <p:nvPr/>
        </p:nvSpPr>
        <p:spPr>
          <a:xfrm>
            <a:off x="395416" y="946279"/>
            <a:ext cx="1140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Téměř ½ nákladů </a:t>
            </a:r>
            <a:r>
              <a:rPr lang="cs-CZ" dirty="0"/>
              <a:t>na zajištění dopravní obslužnosti </a:t>
            </a:r>
            <a:r>
              <a:rPr lang="cs-CZ" b="1" dirty="0"/>
              <a:t>je fixních</a:t>
            </a:r>
            <a:r>
              <a:rPr lang="cs-CZ" dirty="0"/>
              <a:t>, tudíž případnou úsporu je možné generovat pouze z variabilních nákladů. </a:t>
            </a:r>
            <a:r>
              <a:rPr lang="cs-CZ" b="1" dirty="0"/>
              <a:t>O to drastičtější bude</a:t>
            </a:r>
            <a:r>
              <a:rPr lang="cs-CZ" dirty="0"/>
              <a:t> </a:t>
            </a:r>
            <a:r>
              <a:rPr lang="cs-CZ" b="1" dirty="0"/>
              <a:t>omezení dopravních výkonů</a:t>
            </a:r>
            <a:r>
              <a:rPr lang="cs-CZ" dirty="0"/>
              <a:t> v případě zavedení DPH.</a:t>
            </a:r>
          </a:p>
          <a:p>
            <a:r>
              <a:rPr lang="cs-CZ" dirty="0"/>
              <a:t>Pokud by měl Středočeský kraj „ušetřit“ DPH na výkonech, muselo by dojít k následujícím omezením.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63D89C67-1F09-31FE-95E2-2647BAF5C4D7}"/>
              </a:ext>
            </a:extLst>
          </p:cNvPr>
          <p:cNvSpPr txBox="1"/>
          <p:nvPr/>
        </p:nvSpPr>
        <p:spPr>
          <a:xfrm>
            <a:off x="0" y="551152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dirty="0"/>
              <a:t>2,2 mil. </a:t>
            </a:r>
            <a:r>
              <a:rPr lang="cs-CZ" dirty="0" err="1"/>
              <a:t>Vlkm</a:t>
            </a:r>
            <a:r>
              <a:rPr lang="cs-CZ" dirty="0"/>
              <a:t> (DPH ve výši 12 %)</a:t>
            </a:r>
          </a:p>
          <a:p>
            <a:pPr algn="ctr"/>
            <a:r>
              <a:rPr lang="cs-CZ" dirty="0"/>
              <a:t>3,9 mil. </a:t>
            </a:r>
            <a:r>
              <a:rPr lang="cs-CZ" dirty="0" err="1"/>
              <a:t>Vlkm</a:t>
            </a:r>
            <a:r>
              <a:rPr lang="cs-CZ" dirty="0"/>
              <a:t> (DPH ve výši 21 %)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xmlns="" id="{40451620-1032-CAB4-8DD5-603A86243F4F}"/>
              </a:ext>
            </a:extLst>
          </p:cNvPr>
          <p:cNvSpPr txBox="1"/>
          <p:nvPr/>
        </p:nvSpPr>
        <p:spPr>
          <a:xfrm>
            <a:off x="6380480" y="5574092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dirty="0"/>
              <a:t>13,8 mil. km (DPH ve výši 12 %)</a:t>
            </a:r>
          </a:p>
          <a:p>
            <a:pPr algn="ctr"/>
            <a:r>
              <a:rPr lang="cs-CZ" dirty="0"/>
              <a:t>24,5 mil. km (DPH ve výši 21 %)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xmlns="" id="{87A37064-58AA-C77B-05F2-5C7B1CF2E7A1}"/>
              </a:ext>
            </a:extLst>
          </p:cNvPr>
          <p:cNvSpPr txBox="1"/>
          <p:nvPr/>
        </p:nvSpPr>
        <p:spPr>
          <a:xfrm>
            <a:off x="5256605" y="3242936"/>
            <a:ext cx="16787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/>
              <a:t>DOPAD</a:t>
            </a:r>
          </a:p>
          <a:p>
            <a:pPr algn="ctr"/>
            <a:r>
              <a:rPr lang="cs-CZ" b="1" dirty="0"/>
              <a:t>-16 % / -27 % výkonů</a:t>
            </a:r>
          </a:p>
        </p:txBody>
      </p:sp>
    </p:spTree>
    <p:extLst>
      <p:ext uri="{BB962C8B-B14F-4D97-AF65-F5344CB8AC3E}">
        <p14:creationId xmlns:p14="http://schemas.microsoft.com/office/powerpoint/2010/main" xmlns="" val="2095062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72EC2CA-6CE4-214B-2169-51C360E29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28A7235-2813-3C78-E624-6A4A4A363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 omezení dopravních výkonů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D4EFDCBD-E173-24F2-58ED-163C39B5F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B135-1FB1-4566-9036-1384AEFD9766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568569" y="1066801"/>
            <a:ext cx="10890739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Vlaky:</a:t>
            </a:r>
          </a:p>
          <a:p>
            <a:r>
              <a:rPr lang="cs-CZ" sz="1400" dirty="0" smtClean="0">
                <a:solidFill>
                  <a:srgbClr val="FF0000"/>
                </a:solidFill>
              </a:rPr>
              <a:t>Varianta zvýšení DPH o 12% přinese:</a:t>
            </a:r>
          </a:p>
          <a:p>
            <a:pPr marL="285750" indent="-285750">
              <a:buFontTx/>
              <a:buChar char="-"/>
            </a:pPr>
            <a:r>
              <a:rPr lang="cs-CZ" sz="1400" dirty="0" smtClean="0"/>
              <a:t>zastavení provozu na většině regionálních tratí ve Středočeském kraji, a to včetně tratí, kde není možné zajistit adekvátní náhradní</a:t>
            </a:r>
          </a:p>
          <a:p>
            <a:r>
              <a:rPr lang="cs-CZ" sz="1400" dirty="0" smtClean="0"/>
              <a:t>autobusovou </a:t>
            </a:r>
            <a:r>
              <a:rPr lang="cs-CZ" sz="1400" dirty="0"/>
              <a:t>dopravu (např. Beroun – Rakovník, Vrané n. </a:t>
            </a:r>
            <a:r>
              <a:rPr lang="cs-CZ" sz="1400" dirty="0" err="1"/>
              <a:t>Vlt</a:t>
            </a:r>
            <a:r>
              <a:rPr lang="cs-CZ" sz="1400" dirty="0"/>
              <a:t>. – Čerčany, apod.)</a:t>
            </a:r>
          </a:p>
          <a:p>
            <a:pPr marL="285750" indent="-285750">
              <a:buFontTx/>
              <a:buChar char="-"/>
            </a:pPr>
            <a:r>
              <a:rPr lang="cs-CZ" sz="1400" dirty="0"/>
              <a:t>bude znehodnocena smluvně vázaná investice do obnovy vozového parku (vozy </a:t>
            </a:r>
            <a:r>
              <a:rPr lang="cs-CZ" sz="1400" dirty="0" err="1"/>
              <a:t>RegioSpider</a:t>
            </a:r>
            <a:r>
              <a:rPr lang="cs-CZ" sz="1400" dirty="0"/>
              <a:t>, </a:t>
            </a:r>
            <a:r>
              <a:rPr lang="cs-CZ" sz="1400" dirty="0" err="1"/>
              <a:t>RegioFox</a:t>
            </a:r>
            <a:r>
              <a:rPr lang="cs-CZ" sz="1400" dirty="0"/>
              <a:t>), která probíhá od roku 2024</a:t>
            </a:r>
          </a:p>
          <a:p>
            <a:pPr marL="285750" indent="-285750">
              <a:buFontTx/>
              <a:buChar char="-"/>
            </a:pPr>
            <a:endParaRPr lang="cs-CZ" sz="1400" dirty="0"/>
          </a:p>
          <a:p>
            <a:r>
              <a:rPr lang="cs-CZ" sz="1400" dirty="0">
                <a:solidFill>
                  <a:srgbClr val="FF0000"/>
                </a:solidFill>
              </a:rPr>
              <a:t>Varianta zvýšení DPH o 21% přinese:</a:t>
            </a:r>
          </a:p>
          <a:p>
            <a:pPr marL="285750" indent="-285750">
              <a:buFontTx/>
              <a:buChar char="-"/>
            </a:pPr>
            <a:r>
              <a:rPr lang="cs-CZ" sz="1400" dirty="0"/>
              <a:t>zastavení provozu na většině regionálních tratí ve Středočeském kraji, a to včetně tratí, kde není možné zajistit adekvátní náhradní</a:t>
            </a:r>
          </a:p>
          <a:p>
            <a:r>
              <a:rPr lang="cs-CZ" sz="1400" dirty="0"/>
              <a:t>autobusovou dopravu (např. Beroun – Rakovník, Vrané n. </a:t>
            </a:r>
            <a:r>
              <a:rPr lang="cs-CZ" sz="1400" dirty="0" err="1"/>
              <a:t>Vlt</a:t>
            </a:r>
            <a:r>
              <a:rPr lang="cs-CZ" sz="1400" dirty="0"/>
              <a:t>. – Čerčany, apod.)</a:t>
            </a:r>
          </a:p>
          <a:p>
            <a:pPr marL="285750" indent="-285750">
              <a:buFontTx/>
              <a:buChar char="-"/>
            </a:pPr>
            <a:r>
              <a:rPr lang="cs-CZ" sz="1400" dirty="0"/>
              <a:t>Omezení dopravních výkonů na vytížených páteřních koridorových tratích o cca 3 mil. kilometrů/ročně</a:t>
            </a:r>
          </a:p>
          <a:p>
            <a:pPr marL="285750" indent="-285750">
              <a:buFontTx/>
              <a:buChar char="-"/>
            </a:pPr>
            <a:r>
              <a:rPr lang="cs-CZ" sz="1400" dirty="0"/>
              <a:t>bude znehodnocena smluvně vázaná investice do obnovy vozového parku (vozy </a:t>
            </a:r>
            <a:r>
              <a:rPr lang="cs-CZ" sz="1400" dirty="0" err="1"/>
              <a:t>RegioSpider</a:t>
            </a:r>
            <a:r>
              <a:rPr lang="cs-CZ" sz="1400" dirty="0"/>
              <a:t>, </a:t>
            </a:r>
            <a:r>
              <a:rPr lang="cs-CZ" sz="1400" dirty="0" err="1"/>
              <a:t>RegioFox</a:t>
            </a:r>
            <a:r>
              <a:rPr lang="cs-CZ" sz="1400" dirty="0"/>
              <a:t>), která probíhá od roku 2024</a:t>
            </a:r>
          </a:p>
          <a:p>
            <a:pPr marL="285750" indent="-285750">
              <a:buFontTx/>
              <a:buChar char="-"/>
            </a:pPr>
            <a:endParaRPr lang="cs-CZ" sz="1400" dirty="0"/>
          </a:p>
          <a:p>
            <a:r>
              <a:rPr lang="cs-CZ" sz="2400" b="1" dirty="0"/>
              <a:t>Autobusy:</a:t>
            </a:r>
          </a:p>
          <a:p>
            <a:r>
              <a:rPr lang="cs-CZ" sz="1400" dirty="0">
                <a:solidFill>
                  <a:srgbClr val="FF0000"/>
                </a:solidFill>
              </a:rPr>
              <a:t>Varianta zvýšení DPH o 12% přinese:</a:t>
            </a:r>
          </a:p>
          <a:p>
            <a:pPr marL="285750" indent="-285750">
              <a:buFontTx/>
              <a:buChar char="-"/>
            </a:pPr>
            <a:r>
              <a:rPr lang="cs-CZ" sz="1400" dirty="0"/>
              <a:t>omezení dopravních výkonů, které bude třeba rozložit do </a:t>
            </a:r>
            <a:r>
              <a:rPr lang="cs-CZ" sz="1400" b="1" dirty="0">
                <a:solidFill>
                  <a:srgbClr val="FF0000"/>
                </a:solidFill>
              </a:rPr>
              <a:t>dvou</a:t>
            </a:r>
            <a:r>
              <a:rPr lang="cs-CZ" sz="1400" dirty="0"/>
              <a:t> let (10 + 6%) s ohledem na smluvně vázanou meziroční změnu rozsahu provozu stanovenou max. na 10%</a:t>
            </a:r>
          </a:p>
          <a:p>
            <a:endParaRPr lang="cs-CZ" sz="1400" dirty="0"/>
          </a:p>
          <a:p>
            <a:r>
              <a:rPr lang="cs-CZ" sz="1400" dirty="0">
                <a:solidFill>
                  <a:srgbClr val="FF0000"/>
                </a:solidFill>
              </a:rPr>
              <a:t>Varianta zvýšení DPH o 21% přinese:</a:t>
            </a:r>
          </a:p>
          <a:p>
            <a:pPr marL="285750" indent="-285750">
              <a:buFontTx/>
              <a:buChar char="-"/>
            </a:pPr>
            <a:r>
              <a:rPr lang="cs-CZ" sz="1400" dirty="0"/>
              <a:t>omezení dopravních výkonů, které bude třeba rozložit do </a:t>
            </a:r>
            <a:r>
              <a:rPr lang="cs-CZ" sz="1400" b="1" dirty="0">
                <a:solidFill>
                  <a:srgbClr val="FF0000"/>
                </a:solidFill>
              </a:rPr>
              <a:t>tří</a:t>
            </a:r>
            <a:r>
              <a:rPr lang="cs-CZ" sz="1400" dirty="0"/>
              <a:t> let (10 + 10 + 7%) s ohledem na smluvně vázanou meziroční změnu rozsahu provozu stanovenou max. na 10%</a:t>
            </a:r>
          </a:p>
          <a:p>
            <a:pPr marL="285750" indent="-285750">
              <a:buFontTx/>
              <a:buChar char="-"/>
            </a:pPr>
            <a:r>
              <a:rPr lang="cs-CZ" sz="1400" dirty="0"/>
              <a:t>v obou případech bude znehodnocena smluvně vázaná investice do vozového parku dopravců, neboť se nacházíme ve druhém roce plnění smlouvy vycházející z výsledků nabídkových řízení</a:t>
            </a:r>
          </a:p>
          <a:p>
            <a:endParaRPr lang="cs-CZ" sz="1400" dirty="0"/>
          </a:p>
          <a:p>
            <a:endParaRPr lang="cs-CZ" sz="1400" dirty="0"/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xmlns="" val="1044696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9FE2B91-4835-A6E7-FEE4-677CCDD9D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Zvýšení jízdného v PID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756AA37C-721C-F454-CF06-062C0EB96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B135-1FB1-4566-9036-1384AEFD9766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xmlns="" id="{09FA73BB-89F1-7F4A-0DDC-2726B2B0883C}"/>
              </a:ext>
            </a:extLst>
          </p:cNvPr>
          <p:cNvSpPr txBox="1">
            <a:spLocks/>
          </p:cNvSpPr>
          <p:nvPr/>
        </p:nvSpPr>
        <p:spPr>
          <a:xfrm>
            <a:off x="395415" y="2088160"/>
            <a:ext cx="5676899" cy="3869728"/>
          </a:xfrm>
          <a:prstGeom prst="rect">
            <a:avLst/>
          </a:prstGeom>
        </p:spPr>
        <p:txBody>
          <a:bodyPr vert="horz" lIns="0" tIns="45720" rIns="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 Nova" panose="020B05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 Nova" panose="020B05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 Nova" panose="020B05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 Nova" panose="020B05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 Nova" panose="020B05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3100" dirty="0"/>
              <a:t>Odvození dopadů na chování cestujících podle zvýšení cen od 1. 1. 2026</a:t>
            </a:r>
          </a:p>
          <a:p>
            <a:pPr marL="817200" indent="-457200">
              <a:lnSpc>
                <a:spcPct val="100000"/>
              </a:lnSpc>
            </a:pPr>
            <a:r>
              <a:rPr lang="cs-CZ" sz="2600" dirty="0"/>
              <a:t>ceny se zvýšily až o 20 až 25 %</a:t>
            </a:r>
          </a:p>
          <a:p>
            <a:pPr marL="817200" indent="-457200">
              <a:lnSpc>
                <a:spcPct val="100000"/>
              </a:lnSpc>
            </a:pPr>
            <a:r>
              <a:rPr lang="cs-CZ" sz="2600" dirty="0"/>
              <a:t>tržby narostly o 15 %</a:t>
            </a:r>
          </a:p>
          <a:p>
            <a:pPr marL="360000" indent="0">
              <a:lnSpc>
                <a:spcPct val="100000"/>
              </a:lnSpc>
              <a:buNone/>
            </a:pPr>
            <a:r>
              <a:rPr lang="cs-CZ" sz="2600" dirty="0"/>
              <a:t>Celkové tržby PID očekáváme ve výši 2,6 mld. Kč</a:t>
            </a:r>
          </a:p>
          <a:p>
            <a:pPr marL="36000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400" dirty="0"/>
          </a:p>
          <a:p>
            <a:pPr marL="0" indent="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cs-CZ" dirty="0"/>
              <a:t>Pro navýšení výnosů o 830 mil. Kč/rok (V1)</a:t>
            </a:r>
          </a:p>
          <a:p>
            <a:pPr marL="702900" indent="-342900"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sz="2400" dirty="0">
                <a:solidFill>
                  <a:prstClr val="black"/>
                </a:solidFill>
                <a:latin typeface="Arial Nova"/>
              </a:rPr>
              <a:t>by se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ova"/>
                <a:ea typeface="+mn-ea"/>
                <a:cs typeface="+mn-cs"/>
              </a:rPr>
              <a:t>ceny zvýšily o 50 %,</a:t>
            </a:r>
          </a:p>
          <a:p>
            <a:pPr marL="702900" indent="-342900">
              <a:lnSpc>
                <a:spcPct val="110000"/>
              </a:lnSpc>
              <a:spcBef>
                <a:spcPts val="600"/>
              </a:spcBef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ova"/>
                <a:ea typeface="+mn-ea"/>
                <a:cs typeface="+mn-cs"/>
              </a:rPr>
              <a:t>aby tržby narostly o 33 %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cs-CZ" dirty="0"/>
              <a:t>Pro navýšení výnosů o 1 450 mil. Kč/rok (V2)</a:t>
            </a:r>
          </a:p>
          <a:p>
            <a:pPr marL="702900" indent="-342900"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sz="2400" dirty="0">
                <a:solidFill>
                  <a:prstClr val="black"/>
                </a:solidFill>
                <a:latin typeface="Arial Nova"/>
              </a:rPr>
              <a:t>by se ceny zvýšily o 86 %,</a:t>
            </a:r>
          </a:p>
          <a:p>
            <a:pPr marL="702900" indent="-342900"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sz="2400" dirty="0">
                <a:solidFill>
                  <a:prstClr val="black"/>
                </a:solidFill>
                <a:latin typeface="Arial Nova"/>
              </a:rPr>
              <a:t>aby tržby narostly o 57 %</a:t>
            </a:r>
            <a:endParaRPr lang="cs-CZ" dirty="0">
              <a:solidFill>
                <a:prstClr val="black"/>
              </a:solidFill>
              <a:latin typeface="Arial Nov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31DADC3-3193-77DB-4C9D-20C1A8C7AC2D}"/>
              </a:ext>
            </a:extLst>
          </p:cNvPr>
          <p:cNvSpPr txBox="1"/>
          <p:nvPr/>
        </p:nvSpPr>
        <p:spPr>
          <a:xfrm>
            <a:off x="282017" y="900112"/>
            <a:ext cx="115619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Druhou možností pokrytí nákladů </a:t>
            </a:r>
            <a:r>
              <a:rPr lang="cs-CZ" dirty="0"/>
              <a:t>na DPH je </a:t>
            </a:r>
            <a:r>
              <a:rPr lang="cs-CZ" b="1" dirty="0"/>
              <a:t>zvýšení jízdného</a:t>
            </a:r>
            <a:r>
              <a:rPr lang="cs-CZ" dirty="0"/>
              <a:t>. Na příkladu se základní  3pásmovou jízdenkou vidíme, že její </a:t>
            </a:r>
            <a:r>
              <a:rPr lang="cs-CZ" b="1" dirty="0"/>
              <a:t>cena by se zvýšila o jednu polovinu, u resp. téměř dvojnásobně</a:t>
            </a:r>
            <a:r>
              <a:rPr lang="cs-CZ" dirty="0"/>
              <a:t>.</a:t>
            </a:r>
          </a:p>
          <a:p>
            <a:r>
              <a:rPr lang="cs-CZ" dirty="0"/>
              <a:t>Při zdražení o 50+ % ovšem nelze kvalifikovaně odhadnout reakci cestujících a dopad na výběr tržeb z jízdného.</a:t>
            </a:r>
          </a:p>
        </p:txBody>
      </p:sp>
      <p:graphicFrame>
        <p:nvGraphicFramePr>
          <p:cNvPr id="3" name="Graf 4">
            <a:extLst>
              <a:ext uri="{FF2B5EF4-FFF2-40B4-BE49-F238E27FC236}">
                <a16:creationId xmlns:a16="http://schemas.microsoft.com/office/drawing/2014/main" xmlns="" id="{07A55AD3-2A06-CBEA-25C9-691555185C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704531709"/>
              </p:ext>
            </p:extLst>
          </p:nvPr>
        </p:nvGraphicFramePr>
        <p:xfrm>
          <a:off x="5841200" y="2088160"/>
          <a:ext cx="5792000" cy="425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30870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54163BC-9071-FDCC-2539-EE905DCC0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D5FB8AD-8CC5-D21A-9A7F-D138F1A51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416" y="315697"/>
            <a:ext cx="11401168" cy="1325563"/>
          </a:xfrm>
        </p:spPr>
        <p:txBody>
          <a:bodyPr anchor="t">
            <a:normAutofit/>
          </a:bodyPr>
          <a:lstStyle/>
          <a:p>
            <a:r>
              <a:rPr lang="cs-CZ" dirty="0"/>
              <a:t>Příloha: přehled příjmů RUD dle krajů ČR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47270F1B-234F-5401-1AB6-689E9657A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3384" y="6220423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833DB135-1FB1-4566-9036-1384AEFD9766}" type="slidenum">
              <a:rPr lang="cs-CZ" smtClean="0"/>
              <a:pPr>
                <a:spcAft>
                  <a:spcPts val="600"/>
                </a:spcAft>
              </a:pPr>
              <a:t>7</a:t>
            </a:fld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xmlns="" id="{D2B7A930-8785-03AA-4CF3-741630AC9C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5797869"/>
              </p:ext>
            </p:extLst>
          </p:nvPr>
        </p:nvGraphicFramePr>
        <p:xfrm>
          <a:off x="304801" y="1110343"/>
          <a:ext cx="11401168" cy="5110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3368">
                  <a:extLst>
                    <a:ext uri="{9D8B030D-6E8A-4147-A177-3AD203B41FA5}">
                      <a16:colId xmlns:a16="http://schemas.microsoft.com/office/drawing/2014/main" xmlns="" val="1958220991"/>
                    </a:ext>
                  </a:extLst>
                </a:gridCol>
                <a:gridCol w="2416025">
                  <a:extLst>
                    <a:ext uri="{9D8B030D-6E8A-4147-A177-3AD203B41FA5}">
                      <a16:colId xmlns:a16="http://schemas.microsoft.com/office/drawing/2014/main" xmlns="" val="1043013152"/>
                    </a:ext>
                  </a:extLst>
                </a:gridCol>
                <a:gridCol w="2593414">
                  <a:extLst>
                    <a:ext uri="{9D8B030D-6E8A-4147-A177-3AD203B41FA5}">
                      <a16:colId xmlns:a16="http://schemas.microsoft.com/office/drawing/2014/main" xmlns="" val="123718892"/>
                    </a:ext>
                  </a:extLst>
                </a:gridCol>
                <a:gridCol w="3008361">
                  <a:extLst>
                    <a:ext uri="{9D8B030D-6E8A-4147-A177-3AD203B41FA5}">
                      <a16:colId xmlns:a16="http://schemas.microsoft.com/office/drawing/2014/main" xmlns="" val="56141184"/>
                    </a:ext>
                  </a:extLst>
                </a:gridCol>
              </a:tblGrid>
              <a:tr h="3406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500">
                          <a:effectLst/>
                        </a:rPr>
                        <a:t>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500">
                          <a:effectLst/>
                        </a:rPr>
                        <a:t>RUD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500">
                          <a:effectLst/>
                        </a:rPr>
                        <a:t>Počet obyvatel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500">
                          <a:effectLst/>
                        </a:rPr>
                        <a:t>RUD na obyvatele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1432706777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HL.M.PRAHA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3 728 549 937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1 397 880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2 667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3286773244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JIHOMORAVSKÝ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11 156 374 744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1 229 343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9 075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2407687122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MORAVSKOSLEZSKÝ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11 271 240 471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1 182 613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9 531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2758473307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ZLÍNSKÝ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6 150 262 143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578 998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10 622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891993741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STŘEDOČESKÝ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16 131 690 963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1 466 215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 dirty="0">
                          <a:effectLst/>
                        </a:rPr>
                        <a:t>11 002 Kč</a:t>
                      </a:r>
                      <a:endParaRPr lang="cs-CZ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627607959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ÚSTECKÝ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 dirty="0">
                          <a:effectLst/>
                        </a:rPr>
                        <a:t>9 653 150 348 Kč</a:t>
                      </a:r>
                      <a:endParaRPr lang="cs-CZ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808 356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11 942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2564154942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LIBERECKÝ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5 482 363 848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449 494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12 197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3359298181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PARDUBICKÝ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6 505 897 349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530 469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12 264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1622603247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OLOMOUCKÝ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7 907 213 547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631 500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12 521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3278471055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KRÁLOVÉHRADECKÝ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7 544 777 511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555 923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13 572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671042053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PLZEŇSKÝ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8 489 284 610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614 640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13 812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3088193138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KARLOVARSKÝ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4 418 711 665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293 195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15 071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2422447209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JIHOČESKÝ KRAJ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10 080 265 110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653 227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15 431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4105339940"/>
                  </a:ext>
                </a:extLst>
              </a:tr>
              <a:tr h="34067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500">
                          <a:effectLst/>
                        </a:rPr>
                        <a:t>KRAJ VYSOČINA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8 594 539 936 Kč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>
                          <a:effectLst/>
                        </a:rPr>
                        <a:t>517 647</a:t>
                      </a:r>
                      <a:endParaRPr lang="cs-CZ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500" dirty="0">
                          <a:effectLst/>
                        </a:rPr>
                        <a:t>16 603 Kč</a:t>
                      </a:r>
                      <a:endParaRPr lang="cs-CZ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4683" marR="94683" marT="0" marB="0"/>
                </a:tc>
                <a:extLst>
                  <a:ext uri="{0D108BD9-81ED-4DB2-BD59-A6C34878D82A}">
                    <a16:rowId xmlns:a16="http://schemas.microsoft.com/office/drawing/2014/main" xmlns="" val="1448740105"/>
                  </a:ext>
                </a:extLst>
              </a:tr>
            </a:tbl>
          </a:graphicData>
        </a:graphic>
      </p:graphicFrame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E26E45CA-80E6-5535-3A55-B66E43DF3C64}"/>
              </a:ext>
            </a:extLst>
          </p:cNvPr>
          <p:cNvSpPr/>
          <p:nvPr/>
        </p:nvSpPr>
        <p:spPr>
          <a:xfrm>
            <a:off x="97971" y="2743200"/>
            <a:ext cx="11898086" cy="365125"/>
          </a:xfrm>
          <a:prstGeom prst="rect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473624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8">
      <a:dk1>
        <a:sysClr val="windowText" lastClr="000000"/>
      </a:dk1>
      <a:lt1>
        <a:sysClr val="window" lastClr="FFFFFF"/>
      </a:lt1>
      <a:dk2>
        <a:srgbClr val="4B4B4B"/>
      </a:dk2>
      <a:lt2>
        <a:srgbClr val="B0B0A9"/>
      </a:lt2>
      <a:accent1>
        <a:srgbClr val="DC301B"/>
      </a:accent1>
      <a:accent2>
        <a:srgbClr val="DC911B"/>
      </a:accent2>
      <a:accent3>
        <a:srgbClr val="B0B0A9"/>
      </a:accent3>
      <a:accent4>
        <a:srgbClr val="78004C"/>
      </a:accent4>
      <a:accent5>
        <a:srgbClr val="002169"/>
      </a:accent5>
      <a:accent6>
        <a:srgbClr val="19966E"/>
      </a:accent6>
      <a:hlink>
        <a:srgbClr val="40B02A"/>
      </a:hlink>
      <a:folHlink>
        <a:srgbClr val="DCCD00"/>
      </a:folHlink>
    </a:clrScheme>
    <a:fontScheme name="Vlastní 1">
      <a:majorFont>
        <a:latin typeface="Arial Nova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Šablona prezentace idsk.potx" id="{4B3862B2-516B-4111-9B1E-42BBDB363E14}" vid="{24B4CC32-AD61-41B1-9465-608A4A58FE4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prezentace idsk</Template>
  <TotalTime>1573</TotalTime>
  <Words>1155</Words>
  <Application>Microsoft Office PowerPoint</Application>
  <PresentationFormat>Vlastní</PresentationFormat>
  <Paragraphs>157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Office</vt:lpstr>
      <vt:lpstr>Financování drážní osobní dopravy a zavedení DPH ve Středočeském kraji</vt:lpstr>
      <vt:lpstr>Snímek 2</vt:lpstr>
      <vt:lpstr>Základní ekonomické parametry</vt:lpstr>
      <vt:lpstr>Omezení dopravních výkonů</vt:lpstr>
      <vt:lpstr>Popis omezení dopravních výkonů</vt:lpstr>
      <vt:lpstr>Zvýšení jízdného v PID</vt:lpstr>
      <vt:lpstr>Příloha: přehled příjmů RUD dle krajů ČR</vt:lpstr>
    </vt:vector>
  </TitlesOfParts>
  <Company>HP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Novinky v integraci Prahy a Středočeského kraje</dc:title>
  <dc:creator>Měřínský Michal</dc:creator>
  <cp:lastModifiedBy>EDALEWA</cp:lastModifiedBy>
  <cp:revision>84</cp:revision>
  <dcterms:created xsi:type="dcterms:W3CDTF">2023-10-09T07:20:04Z</dcterms:created>
  <dcterms:modified xsi:type="dcterms:W3CDTF">2026-03-09T14:10:58Z</dcterms:modified>
</cp:coreProperties>
</file>