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88" r:id="rId3"/>
    <p:sldId id="282" r:id="rId4"/>
    <p:sldId id="262" r:id="rId5"/>
    <p:sldId id="263" r:id="rId6"/>
    <p:sldId id="285" r:id="rId7"/>
    <p:sldId id="264" r:id="rId8"/>
    <p:sldId id="283" r:id="rId9"/>
    <p:sldId id="297" r:id="rId10"/>
    <p:sldId id="294" r:id="rId11"/>
    <p:sldId id="295" r:id="rId12"/>
    <p:sldId id="300" r:id="rId13"/>
    <p:sldId id="293" r:id="rId14"/>
    <p:sldId id="302" r:id="rId15"/>
    <p:sldId id="298" r:id="rId16"/>
    <p:sldId id="306" r:id="rId17"/>
    <p:sldId id="303" r:id="rId18"/>
    <p:sldId id="304" r:id="rId19"/>
    <p:sldId id="305" r:id="rId20"/>
    <p:sldId id="299" r:id="rId21"/>
    <p:sldId id="275" r:id="rId2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B02A"/>
    <a:srgbClr val="43B02A"/>
    <a:srgbClr val="DCC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0" autoAdjust="0"/>
    <p:restoredTop sz="94526" autoAdjust="0"/>
  </p:normalViewPr>
  <p:slideViewPr>
    <p:cSldViewPr snapToGrid="0" showGuides="1">
      <p:cViewPr varScale="1">
        <p:scale>
          <a:sx n="77" d="100"/>
          <a:sy n="77" d="100"/>
        </p:scale>
        <p:origin x="86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viewProps" Target="viewProp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handoutMaster" Target="handoutMasters/handoutMaster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notesMaster" Target="notesMasters/notesMaster1.xml" /><Relationship Id="rId28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theme" Target="theme/theme1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DF010-444C-4666-8235-9B0B970C9C54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CECCC-623F-460C-8194-257EE161DB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66355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7BDBD-6843-4668-B788-DD05049AAA3D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267FC7-E097-4370-A07E-B884EDDCB5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3702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67FC7-E097-4370-A07E-B884EDDCB557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5956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67FC7-E097-4370-A07E-B884EDDCB55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4190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 /><Relationship Id="rId2" Type="http://schemas.openxmlformats.org/officeDocument/2006/relationships/image" Target="../media/image2.jpg" /><Relationship Id="rId1" Type="http://schemas.openxmlformats.org/officeDocument/2006/relationships/slideMaster" Target="../slideMasters/slideMaster1.xml" /><Relationship Id="rId4" Type="http://schemas.openxmlformats.org/officeDocument/2006/relationships/image" Target="../media/image1.wmf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15">
            <a:extLst>
              <a:ext uri="{FF2B5EF4-FFF2-40B4-BE49-F238E27FC236}">
                <a16:creationId xmlns:a16="http://schemas.microsoft.com/office/drawing/2014/main" id="{4ABAB2A8-F796-4C92-918F-3D90649864A0}"/>
              </a:ext>
            </a:extLst>
          </p:cNvPr>
          <p:cNvSpPr/>
          <p:nvPr userDrawn="1"/>
        </p:nvSpPr>
        <p:spPr>
          <a:xfrm>
            <a:off x="8949868" y="0"/>
            <a:ext cx="324213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Obrázek 10" descr="Obsah obrázku text, okno, interiér, kuchyňské spotřebiče&#10;&#10;Popis byl vytvořen automaticky">
            <a:extLst>
              <a:ext uri="{FF2B5EF4-FFF2-40B4-BE49-F238E27FC236}">
                <a16:creationId xmlns:a16="http://schemas.microsoft.com/office/drawing/2014/main" id="{433BC481-A2CF-4094-A2CD-5DDA08D477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49868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C108563-C29A-42A0-A84E-828A823CCF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572" y="1044000"/>
            <a:ext cx="6051619" cy="2842532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85000"/>
              </a:lnSpc>
              <a:defRPr sz="6000" spc="30" baseline="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AB7F3E6-83DF-4DEB-813C-BF732E1D5F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16500" y="5214309"/>
            <a:ext cx="2617122" cy="675713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B58A0B3-3A25-42EA-9DE3-096DDA3B24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16500" y="6029325"/>
            <a:ext cx="1894412" cy="56153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Datum</a:t>
            </a:r>
          </a:p>
          <a:p>
            <a:fld id="{B1C070B6-4F1B-47AE-9FF5-57E4E67130A9}" type="datetimeFigureOut">
              <a:rPr lang="cs-CZ" sz="1800" smtClean="0"/>
              <a:pPr/>
              <a:t>19.02.2024</a:t>
            </a:fld>
            <a:endParaRPr lang="cs-CZ" sz="180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AF39C56-BB07-409C-9EAB-D001F4DA6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8545" y="6241612"/>
            <a:ext cx="615076" cy="365125"/>
          </a:xfrm>
        </p:spPr>
        <p:txBody>
          <a:bodyPr lIns="0" tIns="0" rIns="0" bIns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833DB135-1FB1-4566-9036-1384AEFD9766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531432A7-3CF7-438A-B0A3-90F7A96233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05" t="26753" r="13075" b="6065"/>
          <a:stretch/>
        </p:blipFill>
        <p:spPr>
          <a:xfrm>
            <a:off x="2014538" y="3729038"/>
            <a:ext cx="3043237" cy="2128837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84024B8-CB4E-4969-8D07-06874DF5BDE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47629" y="230981"/>
            <a:ext cx="2102665" cy="99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617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bíl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621201BF-62B7-4030-B95B-574CBE20C564}"/>
              </a:ext>
            </a:extLst>
          </p:cNvPr>
          <p:cNvSpPr/>
          <p:nvPr userDrawn="1"/>
        </p:nvSpPr>
        <p:spPr>
          <a:xfrm>
            <a:off x="9026013" y="0"/>
            <a:ext cx="3165987" cy="13076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C108563-C29A-42A0-A84E-828A823CCF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572" y="1044000"/>
            <a:ext cx="6051619" cy="2842532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85000"/>
              </a:lnSpc>
              <a:defRPr sz="6000" spc="30" baseline="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AB7F3E6-83DF-4DEB-813C-BF732E1D5F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16500" y="5214309"/>
            <a:ext cx="2617122" cy="675713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B58A0B3-3A25-42EA-9DE3-096DDA3B24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16500" y="6029325"/>
            <a:ext cx="1894412" cy="56153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cs-CZ"/>
              <a:t>Datum</a:t>
            </a:r>
          </a:p>
          <a:p>
            <a:fld id="{B1C070B6-4F1B-47AE-9FF5-57E4E67130A9}" type="datetimeFigureOut">
              <a:rPr lang="cs-CZ" sz="1800" smtClean="0"/>
              <a:pPr/>
              <a:t>19.02.2024</a:t>
            </a:fld>
            <a:endParaRPr lang="cs-CZ" sz="180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AF39C56-BB07-409C-9EAB-D001F4DA6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8545" y="6241612"/>
            <a:ext cx="615076" cy="365125"/>
          </a:xfrm>
        </p:spPr>
        <p:txBody>
          <a:bodyPr lIns="0" tIns="0" rIns="0" bIns="0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fld id="{833DB135-1FB1-4566-9036-1384AEFD9766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E5C95A50-BC2F-44B3-A362-EFEB27F690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47629" y="230981"/>
            <a:ext cx="2102665" cy="998388"/>
          </a:xfrm>
          <a:prstGeom prst="rect">
            <a:avLst/>
          </a:prstGeom>
        </p:spPr>
      </p:pic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46448A9C-238A-4B21-9CE5-9E96BEBECA99}"/>
              </a:ext>
            </a:extLst>
          </p:cNvPr>
          <p:cNvCxnSpPr>
            <a:cxnSpLocks/>
          </p:cNvCxnSpPr>
          <p:nvPr userDrawn="1"/>
        </p:nvCxnSpPr>
        <p:spPr>
          <a:xfrm>
            <a:off x="8949868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753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černá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3D960108-B2AB-4A1C-8534-6564EDEFD137}"/>
              </a:ext>
            </a:extLst>
          </p:cNvPr>
          <p:cNvSpPr/>
          <p:nvPr userDrawn="1"/>
        </p:nvSpPr>
        <p:spPr>
          <a:xfrm>
            <a:off x="9026013" y="0"/>
            <a:ext cx="3165987" cy="13076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C108563-C29A-42A0-A84E-828A823CCF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572" y="1044000"/>
            <a:ext cx="6051619" cy="2842532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85000"/>
              </a:lnSpc>
              <a:defRPr sz="6000" spc="30" baseline="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AB7F3E6-83DF-4DEB-813C-BF732E1D5F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16500" y="5214309"/>
            <a:ext cx="2617122" cy="675713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B58A0B3-3A25-42EA-9DE3-096DDA3B24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16500" y="6029325"/>
            <a:ext cx="1894412" cy="56153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cs-CZ"/>
              <a:t>Datum</a:t>
            </a:r>
          </a:p>
          <a:p>
            <a:fld id="{B1C070B6-4F1B-47AE-9FF5-57E4E67130A9}" type="datetimeFigureOut">
              <a:rPr lang="cs-CZ" sz="1800" smtClean="0"/>
              <a:pPr/>
              <a:t>19.02.2024</a:t>
            </a:fld>
            <a:endParaRPr lang="cs-CZ" sz="180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AF39C56-BB07-409C-9EAB-D001F4DA6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8545" y="6241612"/>
            <a:ext cx="615076" cy="365125"/>
          </a:xfrm>
        </p:spPr>
        <p:txBody>
          <a:bodyPr lIns="0" tIns="0" rIns="0" bIns="0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fld id="{833DB135-1FB1-4566-9036-1384AEFD9766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46448A9C-238A-4B21-9CE5-9E96BEBECA99}"/>
              </a:ext>
            </a:extLst>
          </p:cNvPr>
          <p:cNvCxnSpPr>
            <a:cxnSpLocks/>
          </p:cNvCxnSpPr>
          <p:nvPr userDrawn="1"/>
        </p:nvCxnSpPr>
        <p:spPr>
          <a:xfrm>
            <a:off x="8949868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ázek 8">
            <a:extLst>
              <a:ext uri="{FF2B5EF4-FFF2-40B4-BE49-F238E27FC236}">
                <a16:creationId xmlns:a16="http://schemas.microsoft.com/office/drawing/2014/main" id="{F8D25037-5F74-4D97-9F12-CBCDE8064E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47629" y="230981"/>
            <a:ext cx="2102665" cy="99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7868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šedá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D9BC428D-A688-4589-B802-513ED5CA0844}"/>
              </a:ext>
            </a:extLst>
          </p:cNvPr>
          <p:cNvSpPr/>
          <p:nvPr userDrawn="1"/>
        </p:nvSpPr>
        <p:spPr>
          <a:xfrm>
            <a:off x="9026013" y="0"/>
            <a:ext cx="3165987" cy="130769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C108563-C29A-42A0-A84E-828A823CCF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572" y="1044000"/>
            <a:ext cx="6051619" cy="2842532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85000"/>
              </a:lnSpc>
              <a:defRPr sz="6000" spc="30" baseline="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AB7F3E6-83DF-4DEB-813C-BF732E1D5F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16500" y="5214309"/>
            <a:ext cx="2617122" cy="675713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B58A0B3-3A25-42EA-9DE3-096DDA3B24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16500" y="6029325"/>
            <a:ext cx="1894412" cy="56153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cs-CZ"/>
              <a:t>Datum</a:t>
            </a:r>
          </a:p>
          <a:p>
            <a:fld id="{B1C070B6-4F1B-47AE-9FF5-57E4E67130A9}" type="datetimeFigureOut">
              <a:rPr lang="cs-CZ" sz="1800" smtClean="0"/>
              <a:pPr/>
              <a:t>19.02.2024</a:t>
            </a:fld>
            <a:endParaRPr lang="cs-CZ" sz="180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AF39C56-BB07-409C-9EAB-D001F4DA6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8545" y="6241612"/>
            <a:ext cx="615076" cy="365125"/>
          </a:xfrm>
        </p:spPr>
        <p:txBody>
          <a:bodyPr lIns="0" tIns="0" rIns="0" bIns="0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fld id="{833DB135-1FB1-4566-9036-1384AEFD9766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46448A9C-238A-4B21-9CE5-9E96BEBECA99}"/>
              </a:ext>
            </a:extLst>
          </p:cNvPr>
          <p:cNvCxnSpPr>
            <a:cxnSpLocks/>
          </p:cNvCxnSpPr>
          <p:nvPr userDrawn="1"/>
        </p:nvCxnSpPr>
        <p:spPr>
          <a:xfrm>
            <a:off x="8949868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ázek 8">
            <a:extLst>
              <a:ext uri="{FF2B5EF4-FFF2-40B4-BE49-F238E27FC236}">
                <a16:creationId xmlns:a16="http://schemas.microsoft.com/office/drawing/2014/main" id="{7CEEC578-E2EB-433E-92D2-EAA489DC5D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47629" y="230981"/>
            <a:ext cx="2102665" cy="99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0791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09EF12-531F-4D1B-ABF1-2C100CF40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AFB7E6-FA0D-4DEC-9121-83BBC2ACD3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76FF398-01B8-427B-B2C4-3F647F86AF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C070B6-4F1B-47AE-9FF5-57E4E67130A9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027D30C-290D-4926-949E-B8315C02E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D5221E0-F5D7-48FD-A167-207507645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DB135-1FB1-4566-9036-1384AEFD97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325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 bíl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4B6F2F-585F-40DF-8D5F-B99914F95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3E937C-5EE3-46DB-AE42-E847D365FD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5416" y="1825625"/>
            <a:ext cx="5086864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A8B791C-5E6C-4AD7-ACF9-E50C3CDD0F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09718" y="1825625"/>
            <a:ext cx="5086863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52FB935-E475-4815-9D7C-96DCABFA3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DB135-1FB1-4566-9036-1384AEFD9766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D22DDB5E-F24B-4484-BBDD-EFBA78D8437E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825625"/>
            <a:ext cx="0" cy="46616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9386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 černá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4B6F2F-585F-40DF-8D5F-B99914F95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3E937C-5EE3-46DB-AE42-E847D365FD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5416" y="1825625"/>
            <a:ext cx="5086864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A8B791C-5E6C-4AD7-ACF9-E50C3CDD0F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09718" y="1825625"/>
            <a:ext cx="5086863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52FB935-E475-4815-9D7C-96DCABFA3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DB135-1FB1-4566-9036-1384AEFD9766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D22DDB5E-F24B-4484-BBDD-EFBA78D8437E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825625"/>
            <a:ext cx="0" cy="46616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05764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 šedá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4B6F2F-585F-40DF-8D5F-B99914F95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3E937C-5EE3-46DB-AE42-E847D365FD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5416" y="1825625"/>
            <a:ext cx="5086864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A8B791C-5E6C-4AD7-ACF9-E50C3CDD0F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09718" y="1825625"/>
            <a:ext cx="5086863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52FB935-E475-4815-9D7C-96DCABFA3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DB135-1FB1-4566-9036-1384AEFD9766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D22DDB5E-F24B-4484-BBDD-EFBA78D8437E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825625"/>
            <a:ext cx="0" cy="46616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37928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A3213C3-7C98-4876-9CA9-00E7A1D68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DB135-1FB1-4566-9036-1384AEFD97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9175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image" Target="../media/image1.wmf" /><Relationship Id="rId5" Type="http://schemas.openxmlformats.org/officeDocument/2006/relationships/slideLayout" Target="../slideLayouts/slideLayout5.xml" /><Relationship Id="rId10" Type="http://schemas.openxmlformats.org/officeDocument/2006/relationships/theme" Target="../theme/theme1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3778D83-000E-49C9-B3BA-11CE8148D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416" y="315697"/>
            <a:ext cx="11401168" cy="132556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85D47D1-61EC-4E8D-9A06-343D52B6A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5416" y="1825625"/>
            <a:ext cx="11401168" cy="422918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093071D-948D-40B4-ACA8-ACC85DCB91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53384" y="6220423"/>
            <a:ext cx="2743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accent1"/>
                </a:solidFill>
                <a:latin typeface="Arial Nova" panose="020B0504020202020204" pitchFamily="34" charset="0"/>
              </a:defRPr>
            </a:lvl1pPr>
          </a:lstStyle>
          <a:p>
            <a:fld id="{833DB135-1FB1-4566-9036-1384AEFD9766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71B0533-1115-42EF-B559-EF0A976C575D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18496" y="284498"/>
            <a:ext cx="1068703" cy="50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34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50" r:id="rId5"/>
    <p:sldLayoutId id="2147483652" r:id="rId6"/>
    <p:sldLayoutId id="2147483663" r:id="rId7"/>
    <p:sldLayoutId id="2147483664" r:id="rId8"/>
    <p:sldLayoutId id="2147483655" r:id="rId9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kern="1200" spc="30" baseline="0">
          <a:solidFill>
            <a:schemeClr val="accent1"/>
          </a:solidFill>
          <a:latin typeface="Arial Nova" panose="020B05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5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5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5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5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 /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5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5.xml" /><Relationship Id="rId4" Type="http://schemas.openxmlformats.org/officeDocument/2006/relationships/image" Target="../media/image7.png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5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5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5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5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7" r="-3797"/>
          <a:stretch/>
        </p:blipFill>
        <p:spPr>
          <a:xfrm>
            <a:off x="-51515" y="9144"/>
            <a:ext cx="10354613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33015B1-29A1-45C0-9977-29581DCBB9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8894" y="4533951"/>
            <a:ext cx="9113296" cy="1892383"/>
          </a:xfrm>
        </p:spPr>
        <p:txBody>
          <a:bodyPr>
            <a:normAutofit/>
          </a:bodyPr>
          <a:lstStyle/>
          <a:p>
            <a:pPr algn="ctr"/>
            <a:r>
              <a:rPr lang="pl-PL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Změna provozního konceptu </a:t>
            </a:r>
            <a:br>
              <a:rPr lang="pl-PL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trati 011</a:t>
            </a:r>
            <a:br>
              <a:rPr lang="pl-PL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 prosince 2024</a:t>
            </a:r>
            <a:endParaRPr lang="cs-CZ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2114E34-9D50-4D39-A010-DD8E18D767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9132" y="5713908"/>
            <a:ext cx="1902825" cy="323428"/>
          </a:xfrm>
        </p:spPr>
        <p:txBody>
          <a:bodyPr/>
          <a:lstStyle/>
          <a:p>
            <a:r>
              <a:rPr lang="cs-CZ" dirty="0"/>
              <a:t>IDSK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9DCCD01-C45E-4BA8-9717-D1FEECBAE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DB135-1FB1-4566-9036-1384AEFD9766}" type="slidenum">
              <a:rPr lang="cs-CZ" smtClean="0"/>
              <a:pPr/>
              <a:t>1</a:t>
            </a:fld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0038575" y="6056946"/>
            <a:ext cx="1779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19. 2. 2024</a:t>
            </a:r>
          </a:p>
        </p:txBody>
      </p:sp>
    </p:spTree>
    <p:extLst>
      <p:ext uri="{BB962C8B-B14F-4D97-AF65-F5344CB8AC3E}">
        <p14:creationId xmlns:p14="http://schemas.microsoft.com/office/powerpoint/2010/main" val="1477658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3585" y="209227"/>
            <a:ext cx="11342871" cy="640584"/>
          </a:xfrm>
        </p:spPr>
        <p:txBody>
          <a:bodyPr>
            <a:normAutofit/>
          </a:bodyPr>
          <a:lstStyle/>
          <a:p>
            <a:r>
              <a:rPr lang="cs-CZ" sz="3600" dirty="0"/>
              <a:t>Výřez jízdního řádu pro trať 060</a:t>
            </a:r>
          </a:p>
        </p:txBody>
      </p:sp>
      <p:sp>
        <p:nvSpPr>
          <p:cNvPr id="10" name="Obdélník 9"/>
          <p:cNvSpPr/>
          <p:nvPr/>
        </p:nvSpPr>
        <p:spPr>
          <a:xfrm>
            <a:off x="433585" y="4195838"/>
            <a:ext cx="11552278" cy="2229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1"/>
                </a:solidFill>
                <a:latin typeface="Arial Nova" panose="020B0504020202020204" pitchFamily="34" charset="0"/>
              </a:rPr>
              <a:t>Vznik dlouho požadované oboustranné návaznosti od Sadské a Nymburka na spěšné vlaky v Poříčanech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dirty="0">
                <a:latin typeface="Arial Nova" panose="020B0504020202020204" pitchFamily="34" charset="0"/>
              </a:rPr>
              <a:t>Rozšíření provozu - první spoj z Nymburka již ve 3:32, poslední až ve 23:32, z Poříčan první spoj ve 4:05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dirty="0">
                <a:latin typeface="Arial Nova" panose="020B0504020202020204" pitchFamily="34" charset="0"/>
              </a:rPr>
              <a:t>Intervaly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dirty="0">
                <a:latin typeface="Arial Nova" panose="020B0504020202020204" pitchFamily="34" charset="0"/>
              </a:rPr>
              <a:t>ráno v pracovní dny interval 30 minut pouze v případě vedení linky R10 mimo Poříčany, 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dirty="0">
                <a:latin typeface="Arial Nova" panose="020B0504020202020204" pitchFamily="34" charset="0"/>
              </a:rPr>
              <a:t>v ostatním období 60 minut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dirty="0">
                <a:latin typeface="Arial Nova" panose="020B0504020202020204" pitchFamily="34" charset="0"/>
              </a:rPr>
              <a:t>Kvůli návaznostem na vlaky odlišené polohy spojů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927" y="918498"/>
            <a:ext cx="10227158" cy="320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560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6356" y="172761"/>
            <a:ext cx="11401168" cy="682465"/>
          </a:xfrm>
        </p:spPr>
        <p:txBody>
          <a:bodyPr>
            <a:normAutofit/>
          </a:bodyPr>
          <a:lstStyle/>
          <a:p>
            <a:r>
              <a:rPr lang="cs-CZ" sz="3600" dirty="0"/>
              <a:t>Výřez jízdního řádu pro trať 012</a:t>
            </a:r>
          </a:p>
        </p:txBody>
      </p:sp>
      <p:sp>
        <p:nvSpPr>
          <p:cNvPr id="6" name="Obdélník 5"/>
          <p:cNvSpPr/>
          <p:nvPr/>
        </p:nvSpPr>
        <p:spPr>
          <a:xfrm>
            <a:off x="416356" y="4510622"/>
            <a:ext cx="11554451" cy="1179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accent1"/>
                </a:solidFill>
                <a:latin typeface="Arial Nova" panose="020B0504020202020204" pitchFamily="34" charset="0"/>
              </a:rPr>
              <a:t>Oboustranné návaznosti od Kouřimi a Plaňan na spěšné vlaky v Pečkách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latin typeface="Arial Nova" panose="020B0504020202020204" pitchFamily="34" charset="0"/>
              </a:rPr>
              <a:t>Rozsah dopravy beze změn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latin typeface="Arial Nova" panose="020B0504020202020204" pitchFamily="34" charset="0"/>
              </a:rPr>
              <a:t>Zpřehlednění jízdního řádu</a:t>
            </a:r>
          </a:p>
        </p:txBody>
      </p:sp>
      <p:sp>
        <p:nvSpPr>
          <p:cNvPr id="11" name="Zástupný symbol pro číslo snímku 8">
            <a:extLst>
              <a:ext uri="{FF2B5EF4-FFF2-40B4-BE49-F238E27FC236}">
                <a16:creationId xmlns:a16="http://schemas.microsoft.com/office/drawing/2014/main" id="{79DCCD01-C45E-4BA8-9717-D1FEECBAE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3384" y="6220423"/>
            <a:ext cx="2743200" cy="365125"/>
          </a:xfrm>
        </p:spPr>
        <p:txBody>
          <a:bodyPr/>
          <a:lstStyle/>
          <a:p>
            <a:fld id="{833DB135-1FB1-4566-9036-1384AEFD9766}" type="slidenum">
              <a:rPr lang="cs-CZ" smtClean="0"/>
              <a:pPr/>
              <a:t>11</a:t>
            </a:fld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914" y="719855"/>
            <a:ext cx="10556154" cy="352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135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Nové jednotky </a:t>
            </a:r>
            <a:r>
              <a:rPr lang="cs-CZ" dirty="0" err="1"/>
              <a:t>RegioPanter</a:t>
            </a:r>
            <a:r>
              <a:rPr lang="cs-CZ" dirty="0"/>
              <a:t> na lince R41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Bezbariérový přístup</a:t>
            </a:r>
          </a:p>
          <a:p>
            <a:pPr>
              <a:lnSpc>
                <a:spcPct val="150000"/>
              </a:lnSpc>
            </a:pPr>
            <a:r>
              <a:rPr lang="cs-CZ" dirty="0"/>
              <a:t>Klimatizace</a:t>
            </a:r>
          </a:p>
          <a:p>
            <a:pPr>
              <a:lnSpc>
                <a:spcPct val="150000"/>
              </a:lnSpc>
            </a:pPr>
            <a:r>
              <a:rPr lang="cs-CZ" dirty="0"/>
              <a:t>Wi-Fi připojení</a:t>
            </a:r>
          </a:p>
          <a:p>
            <a:pPr>
              <a:lnSpc>
                <a:spcPct val="150000"/>
              </a:lnSpc>
            </a:pPr>
            <a:r>
              <a:rPr lang="cs-CZ" dirty="0"/>
              <a:t>Zásuvky 230V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432" y="1825625"/>
            <a:ext cx="6112152" cy="425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176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ený obdélník 4"/>
          <p:cNvSpPr/>
          <p:nvPr/>
        </p:nvSpPr>
        <p:spPr>
          <a:xfrm>
            <a:off x="326388" y="3094607"/>
            <a:ext cx="9570720" cy="10742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416" y="275433"/>
            <a:ext cx="11401168" cy="700524"/>
          </a:xfrm>
        </p:spPr>
        <p:txBody>
          <a:bodyPr>
            <a:normAutofit/>
          </a:bodyPr>
          <a:lstStyle/>
          <a:p>
            <a:r>
              <a:rPr lang="cs-CZ" sz="3600" dirty="0"/>
              <a:t>Stav příprav projektu</a:t>
            </a:r>
          </a:p>
        </p:txBody>
      </p:sp>
      <p:sp>
        <p:nvSpPr>
          <p:cNvPr id="4" name="Zástupný symbol pro číslo snímku 8">
            <a:extLst>
              <a:ext uri="{FF2B5EF4-FFF2-40B4-BE49-F238E27FC236}">
                <a16:creationId xmlns:a16="http://schemas.microsoft.com/office/drawing/2014/main" id="{79DCCD01-C45E-4BA8-9717-D1FEECBAE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3384" y="6220423"/>
            <a:ext cx="2743200" cy="365125"/>
          </a:xfrm>
        </p:spPr>
        <p:txBody>
          <a:bodyPr/>
          <a:lstStyle/>
          <a:p>
            <a:fld id="{833DB135-1FB1-4566-9036-1384AEFD9766}" type="slidenum">
              <a:rPr lang="cs-CZ" smtClean="0"/>
              <a:pPr/>
              <a:t>13</a:t>
            </a:fld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416" y="975956"/>
            <a:ext cx="10980584" cy="551844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Jednání s ROPID a dopravcem</a:t>
            </a:r>
          </a:p>
          <a:p>
            <a:pPr>
              <a:lnSpc>
                <a:spcPct val="100000"/>
              </a:lnSpc>
            </a:pP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Schválení rámcového rozsahu dopravy, JŘ, a nákupu nových vozidel EMU240 v orgánech Středočeského kraje a Hl. města Prahy</a:t>
            </a:r>
          </a:p>
          <a:p>
            <a:pPr>
              <a:lnSpc>
                <a:spcPct val="100000"/>
              </a:lnSpc>
            </a:pP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Zpřesňování provozního konceptu a první představení záměru SŽ</a:t>
            </a:r>
          </a:p>
          <a:p>
            <a:pPr>
              <a:lnSpc>
                <a:spcPct val="100000"/>
              </a:lnSpc>
            </a:pPr>
            <a:r>
              <a:rPr lang="cs-CZ" dirty="0">
                <a:solidFill>
                  <a:schemeClr val="bg1"/>
                </a:solidFill>
              </a:rPr>
              <a:t>Projednání návrhu s obcemi</a:t>
            </a:r>
          </a:p>
          <a:p>
            <a:pPr>
              <a:lnSpc>
                <a:spcPct val="100000"/>
              </a:lnSpc>
            </a:pPr>
            <a:r>
              <a:rPr lang="cs-CZ" dirty="0">
                <a:solidFill>
                  <a:schemeClr val="bg1"/>
                </a:solidFill>
              </a:rPr>
              <a:t>Jednání se Správou železnic o konečné podobě modelu</a:t>
            </a:r>
          </a:p>
          <a:p>
            <a:pPr>
              <a:lnSpc>
                <a:spcPct val="100000"/>
              </a:lnSpc>
            </a:pPr>
            <a:r>
              <a:rPr lang="cs-CZ" dirty="0"/>
              <a:t>Objednávka jízdního řádu (04/24)</a:t>
            </a:r>
          </a:p>
          <a:p>
            <a:pPr>
              <a:lnSpc>
                <a:spcPct val="100000"/>
              </a:lnSpc>
            </a:pPr>
            <a:r>
              <a:rPr lang="cs-CZ" dirty="0"/>
              <a:t>Projednání připomínek k návrhu jízdního řádu (06/24)</a:t>
            </a:r>
          </a:p>
          <a:p>
            <a:pPr>
              <a:lnSpc>
                <a:spcPct val="100000"/>
              </a:lnSpc>
            </a:pPr>
            <a:r>
              <a:rPr lang="cs-CZ" dirty="0"/>
              <a:t>Výsledná verze jízdního řádu (11/24)</a:t>
            </a:r>
          </a:p>
          <a:p>
            <a:pPr>
              <a:lnSpc>
                <a:spcPct val="100000"/>
              </a:lnSpc>
            </a:pPr>
            <a:r>
              <a:rPr lang="cs-CZ" dirty="0"/>
              <a:t>Začátek platnosti změn 15. 12. 2024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603405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4929" y="1756871"/>
            <a:ext cx="11401168" cy="1325563"/>
          </a:xfrm>
        </p:spPr>
        <p:txBody>
          <a:bodyPr>
            <a:normAutofit fontScale="90000"/>
          </a:bodyPr>
          <a:lstStyle/>
          <a:p>
            <a:pPr algn="ctr">
              <a:lnSpc>
                <a:spcPct val="200000"/>
              </a:lnSpc>
            </a:pPr>
            <a:r>
              <a:rPr lang="cs-CZ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INFORMACE PO SETKÁNÍ SE ZÁSTUPCI SPRÁVY ŽELEZNIC DNE 16. 2. 2024</a:t>
            </a:r>
          </a:p>
        </p:txBody>
      </p:sp>
    </p:spTree>
    <p:extLst>
      <p:ext uri="{BB962C8B-B14F-4D97-AF65-F5344CB8AC3E}">
        <p14:creationId xmlns:p14="http://schemas.microsoft.com/office/powerpoint/2010/main" val="1954050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416" y="217354"/>
            <a:ext cx="11401168" cy="958790"/>
          </a:xfrm>
        </p:spPr>
        <p:txBody>
          <a:bodyPr>
            <a:noAutofit/>
          </a:bodyPr>
          <a:lstStyle/>
          <a:p>
            <a:r>
              <a:rPr lang="cs-CZ" sz="3600" dirty="0"/>
              <a:t>Prověření jízdního řádu Správou železnic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6067" y="1176144"/>
            <a:ext cx="10780076" cy="138872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dirty="0"/>
              <a:t>V prosinci 2023 zaslány JŘ k prověření na Správu železnic</a:t>
            </a:r>
          </a:p>
          <a:p>
            <a:pPr>
              <a:lnSpc>
                <a:spcPct val="100000"/>
              </a:lnSpc>
            </a:pPr>
            <a:r>
              <a:rPr lang="cs-CZ" dirty="0"/>
              <a:t>V únoru 2024 obdrženy výsledky analýzy:</a:t>
            </a:r>
          </a:p>
        </p:txBody>
      </p:sp>
      <p:sp>
        <p:nvSpPr>
          <p:cNvPr id="6" name="Zástupný symbol pro číslo snímku 8">
            <a:extLst>
              <a:ext uri="{FF2B5EF4-FFF2-40B4-BE49-F238E27FC236}">
                <a16:creationId xmlns:a16="http://schemas.microsoft.com/office/drawing/2014/main" id="{79DCCD01-C45E-4BA8-9717-D1FEECBAE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3384" y="6220423"/>
            <a:ext cx="2743200" cy="365125"/>
          </a:xfrm>
        </p:spPr>
        <p:txBody>
          <a:bodyPr/>
          <a:lstStyle/>
          <a:p>
            <a:fld id="{833DB135-1FB1-4566-9036-1384AEFD9766}" type="slidenum">
              <a:rPr lang="cs-CZ" smtClean="0"/>
              <a:pPr/>
              <a:t>15</a:t>
            </a:fld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750030" y="3034069"/>
            <a:ext cx="5133617" cy="95410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0" lvl="1" algn="ctr"/>
            <a:r>
              <a:rPr lang="cs-CZ" sz="2800" dirty="0">
                <a:solidFill>
                  <a:schemeClr val="bg1"/>
                </a:solidFill>
              </a:rPr>
              <a:t>Prodloužení jízdní doby pásmových spěšných vlaků</a:t>
            </a:r>
          </a:p>
        </p:txBody>
      </p:sp>
      <p:sp>
        <p:nvSpPr>
          <p:cNvPr id="7" name="Obdélník 6"/>
          <p:cNvSpPr/>
          <p:nvPr/>
        </p:nvSpPr>
        <p:spPr>
          <a:xfrm>
            <a:off x="6304847" y="3037565"/>
            <a:ext cx="5040134" cy="89255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0" lvl="1" algn="ctr"/>
            <a:r>
              <a:rPr lang="cs-CZ" sz="2800" dirty="0">
                <a:solidFill>
                  <a:schemeClr val="bg1"/>
                </a:solidFill>
              </a:rPr>
              <a:t>Vyšší potřebný počet vozidel</a:t>
            </a:r>
          </a:p>
          <a:p>
            <a:pPr marL="0" lvl="1" algn="ctr"/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702892" y="5138763"/>
            <a:ext cx="10623251" cy="52322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0" lvl="1" algn="ctr"/>
            <a:r>
              <a:rPr lang="cs-CZ" sz="2800" dirty="0">
                <a:solidFill>
                  <a:schemeClr val="bg1"/>
                </a:solidFill>
              </a:rPr>
              <a:t>Upravený návrh JŘ Správy železnic omezuje očekávané benefity</a:t>
            </a:r>
          </a:p>
        </p:txBody>
      </p:sp>
      <p:sp>
        <p:nvSpPr>
          <p:cNvPr id="10" name="Šipka dolů 9"/>
          <p:cNvSpPr/>
          <p:nvPr/>
        </p:nvSpPr>
        <p:spPr>
          <a:xfrm>
            <a:off x="5885400" y="4320612"/>
            <a:ext cx="421200" cy="491719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546066" y="5260082"/>
            <a:ext cx="11087133" cy="133374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u="sng" dirty="0">
              <a:solidFill>
                <a:schemeClr val="accent1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546066" y="5867707"/>
            <a:ext cx="10780076" cy="138872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cs-CZ" dirty="0"/>
              <a:t>Jedním z důvodů je další zahuštění dopravy na trati 011</a:t>
            </a:r>
          </a:p>
        </p:txBody>
      </p:sp>
    </p:spTree>
    <p:extLst>
      <p:ext uri="{BB962C8B-B14F-4D97-AF65-F5344CB8AC3E}">
        <p14:creationId xmlns:p14="http://schemas.microsoft.com/office/powerpoint/2010/main" val="38894039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4929" y="1756871"/>
            <a:ext cx="11401168" cy="1325563"/>
          </a:xfrm>
        </p:spPr>
        <p:txBody>
          <a:bodyPr>
            <a:normAutofit fontScale="90000"/>
          </a:bodyPr>
          <a:lstStyle/>
          <a:p>
            <a:pPr algn="ctr">
              <a:lnSpc>
                <a:spcPct val="200000"/>
              </a:lnSpc>
            </a:pPr>
            <a:r>
              <a:rPr lang="cs-CZ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DOPADY ZMĚN PO PROJEDNÁNÍ            SE SPRÁVOU ŽELEZNIC</a:t>
            </a:r>
          </a:p>
        </p:txBody>
      </p:sp>
    </p:spTree>
    <p:extLst>
      <p:ext uri="{BB962C8B-B14F-4D97-AF65-F5344CB8AC3E}">
        <p14:creationId xmlns:p14="http://schemas.microsoft.com/office/powerpoint/2010/main" val="3522745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Tatce a Nová Ves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416" y="1023730"/>
            <a:ext cx="11401168" cy="4444672"/>
          </a:xfrm>
        </p:spPr>
        <p:txBody>
          <a:bodyPr/>
          <a:lstStyle/>
          <a:p>
            <a:r>
              <a:rPr lang="cs-CZ" dirty="0"/>
              <a:t>Dílčí omezení spojení vlivem nedostatečné kapacity trati</a:t>
            </a:r>
          </a:p>
          <a:p>
            <a:r>
              <a:rPr lang="cs-CZ" dirty="0"/>
              <a:t>V období přepravních špiček, pouze ve směru DO Prahy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416" y="2048207"/>
            <a:ext cx="5343525" cy="467508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047461"/>
            <a:ext cx="5334000" cy="464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789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Tatce a Nová Ves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416" y="1317348"/>
            <a:ext cx="5324475" cy="481965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237" y="1317348"/>
            <a:ext cx="5334000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0971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Kutná Hora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416" y="1825625"/>
            <a:ext cx="11541480" cy="4229186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dirty="0"/>
              <a:t>Možnost a rozsah zajíždění spojů linky R41 do Kutné Hory bude ovlivněno několika faktory:</a:t>
            </a:r>
          </a:p>
          <a:p>
            <a:pPr>
              <a:lnSpc>
                <a:spcPct val="150000"/>
              </a:lnSpc>
            </a:pPr>
            <a:r>
              <a:rPr lang="cs-CZ" dirty="0"/>
              <a:t>Dlouhodobá výluka nástupišť v roce 2025 v Kolíně</a:t>
            </a:r>
          </a:p>
          <a:p>
            <a:pPr>
              <a:lnSpc>
                <a:spcPct val="150000"/>
              </a:lnSpc>
            </a:pPr>
            <a:r>
              <a:rPr lang="cs-CZ" dirty="0"/>
              <a:t>Výsledné trasy časových poloh linky R41 s ohledem na obraty souprav a jejich výsledný disponibilní počet</a:t>
            </a:r>
          </a:p>
          <a:p>
            <a:pPr>
              <a:lnSpc>
                <a:spcPct val="150000"/>
              </a:lnSpc>
            </a:pPr>
            <a:r>
              <a:rPr lang="cs-CZ" dirty="0"/>
              <a:t>Nevhodná konfigurace stanice Kutná Hora = problematika zastavení souprav vedených soupravou 2x EMU 240 ve stanici</a:t>
            </a:r>
          </a:p>
        </p:txBody>
      </p:sp>
    </p:spTree>
    <p:extLst>
      <p:ext uri="{BB962C8B-B14F-4D97-AF65-F5344CB8AC3E}">
        <p14:creationId xmlns:p14="http://schemas.microsoft.com/office/powerpoint/2010/main" val="2812285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4929" y="1756871"/>
            <a:ext cx="11401168" cy="3212998"/>
          </a:xfrm>
        </p:spPr>
        <p:txBody>
          <a:bodyPr>
            <a:normAutofit fontScale="90000"/>
          </a:bodyPr>
          <a:lstStyle/>
          <a:p>
            <a:pPr algn="ctr">
              <a:lnSpc>
                <a:spcPct val="200000"/>
              </a:lnSpc>
            </a:pPr>
            <a:r>
              <a:rPr lang="cs-CZ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MODELY KONCEPCE</a:t>
            </a:r>
            <a:br>
              <a:rPr lang="cs-CZ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PŘÍMĚSTSKÉ DOPRAVY</a:t>
            </a:r>
            <a:br>
              <a:rPr lang="cs-CZ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cs-CZ" sz="5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49311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ZÁVĚR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cs-CZ" dirty="0"/>
              <a:t>Nadále budou vedena jednání s obcemi, Správou železnic a dopravcem ohledně výsledné podoby nového modelu</a:t>
            </a:r>
          </a:p>
          <a:p>
            <a:pPr>
              <a:lnSpc>
                <a:spcPct val="150000"/>
              </a:lnSpc>
            </a:pPr>
            <a:r>
              <a:rPr lang="cs-CZ" u="sng" dirty="0">
                <a:solidFill>
                  <a:schemeClr val="accent1"/>
                </a:solidFill>
              </a:rPr>
              <a:t>Prezentované JŘ jsou v tuto chvíli pouze orientační</a:t>
            </a:r>
          </a:p>
          <a:p>
            <a:pPr>
              <a:lnSpc>
                <a:spcPct val="150000"/>
              </a:lnSpc>
            </a:pPr>
            <a:r>
              <a:rPr lang="cs-CZ" dirty="0"/>
              <a:t>Po vzájemném odsouhlasení dojde k úpravám návazností autobusových linek</a:t>
            </a:r>
          </a:p>
          <a:p>
            <a:pPr>
              <a:lnSpc>
                <a:spcPct val="150000"/>
              </a:lnSpc>
            </a:pPr>
            <a:r>
              <a:rPr lang="cs-CZ" dirty="0"/>
              <a:t>Bude spuštěna informační kampaň pro veřejnost</a:t>
            </a:r>
          </a:p>
          <a:p>
            <a:pPr>
              <a:lnSpc>
                <a:spcPct val="150000"/>
              </a:lnSpc>
            </a:pPr>
            <a:r>
              <a:rPr lang="cs-CZ" b="1" dirty="0"/>
              <a:t>Nový dopravní model bude důkladně sledován a vyhodnocován, legitimní a provozně, technicky a ekonomicky možné požadavky budou zapracovány v nejbližší době (06/25, případně 12/25)</a:t>
            </a:r>
          </a:p>
        </p:txBody>
      </p:sp>
    </p:spTree>
    <p:extLst>
      <p:ext uri="{BB962C8B-B14F-4D97-AF65-F5344CB8AC3E}">
        <p14:creationId xmlns:p14="http://schemas.microsoft.com/office/powerpoint/2010/main" val="19474093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20460" y="3152006"/>
            <a:ext cx="8112278" cy="2842532"/>
          </a:xfrm>
        </p:spPr>
        <p:txBody>
          <a:bodyPr/>
          <a:lstStyle/>
          <a:p>
            <a:r>
              <a:rPr lang="cs-CZ" b="1" dirty="0"/>
              <a:t>Děkuji za pozornost</a:t>
            </a:r>
          </a:p>
        </p:txBody>
      </p:sp>
      <p:sp>
        <p:nvSpPr>
          <p:cNvPr id="4" name="Zástupný symbol pro číslo snímku 8">
            <a:extLst>
              <a:ext uri="{FF2B5EF4-FFF2-40B4-BE49-F238E27FC236}">
                <a16:creationId xmlns:a16="http://schemas.microsoft.com/office/drawing/2014/main" id="{79DCCD01-C45E-4BA8-9717-D1FEECBAE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3384" y="6220423"/>
            <a:ext cx="2743200" cy="365125"/>
          </a:xfrm>
        </p:spPr>
        <p:txBody>
          <a:bodyPr/>
          <a:lstStyle/>
          <a:p>
            <a:fld id="{833DB135-1FB1-4566-9036-1384AEFD9766}" type="slidenum">
              <a:rPr lang="cs-CZ" smtClean="0"/>
              <a:pPr/>
              <a:t>21</a:t>
            </a:fld>
            <a:endParaRPr lang="cs-CZ" dirty="0"/>
          </a:p>
        </p:txBody>
      </p:sp>
      <p:sp>
        <p:nvSpPr>
          <p:cNvPr id="6" name="Podnadpis 2">
            <a:extLst>
              <a:ext uri="{FF2B5EF4-FFF2-40B4-BE49-F238E27FC236}">
                <a16:creationId xmlns:a16="http://schemas.microsoft.com/office/drawing/2014/main" id="{02114E34-9D50-4D39-A010-DD8E18D767DD}"/>
              </a:ext>
            </a:extLst>
          </p:cNvPr>
          <p:cNvSpPr txBox="1">
            <a:spLocks/>
          </p:cNvSpPr>
          <p:nvPr/>
        </p:nvSpPr>
        <p:spPr>
          <a:xfrm>
            <a:off x="9299645" y="5241146"/>
            <a:ext cx="1902825" cy="3334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accent1"/>
                </a:solidFill>
                <a:latin typeface="Arial Nova" panose="020B0504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solidFill>
                  <a:srgbClr val="FF0000"/>
                </a:solidFill>
              </a:rPr>
              <a:t>IDSK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9201394" y="5574599"/>
            <a:ext cx="1813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19. 2. 2024</a:t>
            </a:r>
          </a:p>
        </p:txBody>
      </p:sp>
    </p:spTree>
    <p:extLst>
      <p:ext uri="{BB962C8B-B14F-4D97-AF65-F5344CB8AC3E}">
        <p14:creationId xmlns:p14="http://schemas.microsoft.com/office/powerpoint/2010/main" val="3314651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3015B1-29A1-45C0-9977-29581DCBB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198" y="206758"/>
            <a:ext cx="11401168" cy="612663"/>
          </a:xfrm>
        </p:spPr>
        <p:txBody>
          <a:bodyPr>
            <a:normAutofit/>
          </a:bodyPr>
          <a:lstStyle/>
          <a:p>
            <a:r>
              <a:rPr lang="cs-CZ" sz="3600" dirty="0"/>
              <a:t>Koncepce příměstské dopravy a vliv na kapacitu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9DCCD01-C45E-4BA8-9717-D1FEECBAE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DB135-1FB1-4566-9036-1384AEFD9766}" type="slidenum">
              <a:rPr lang="cs-CZ" smtClean="0"/>
              <a:pPr/>
              <a:t>3</a:t>
            </a:fld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8655" y="5100124"/>
            <a:ext cx="3031200" cy="1430579"/>
          </a:xfrm>
          <a:prstGeom prst="rect">
            <a:avLst/>
          </a:prstGeom>
        </p:spPr>
      </p:pic>
      <p:pic>
        <p:nvPicPr>
          <p:cNvPr id="10" name="Zástupný symbol pro obsah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176" y="1481708"/>
            <a:ext cx="3029465" cy="1418910"/>
          </a:xfrm>
          <a:prstGeom prst="rect">
            <a:avLst/>
          </a:prstGeom>
        </p:spPr>
      </p:pic>
      <p:cxnSp>
        <p:nvCxnSpPr>
          <p:cNvPr id="4" name="Přímá spojnice 3"/>
          <p:cNvCxnSpPr>
            <a:stCxn id="83" idx="2"/>
            <a:endCxn id="31" idx="6"/>
          </p:cNvCxnSpPr>
          <p:nvPr/>
        </p:nvCxnSpPr>
        <p:spPr>
          <a:xfrm flipV="1">
            <a:off x="3743490" y="2252583"/>
            <a:ext cx="1589599" cy="15122"/>
          </a:xfrm>
          <a:prstGeom prst="line">
            <a:avLst/>
          </a:prstGeom>
          <a:ln w="222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>
            <a:endCxn id="83" idx="2"/>
          </p:cNvCxnSpPr>
          <p:nvPr/>
        </p:nvCxnSpPr>
        <p:spPr>
          <a:xfrm>
            <a:off x="546005" y="2252583"/>
            <a:ext cx="3197485" cy="15122"/>
          </a:xfrm>
          <a:prstGeom prst="line">
            <a:avLst/>
          </a:prstGeom>
          <a:ln w="508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ál 24">
            <a:extLst>
              <a:ext uri="{FF2B5EF4-FFF2-40B4-BE49-F238E27FC236}">
                <a16:creationId xmlns:a16="http://schemas.microsoft.com/office/drawing/2014/main" id="{777CB702-E406-43BB-99E5-6B0F84668668}"/>
              </a:ext>
            </a:extLst>
          </p:cNvPr>
          <p:cNvSpPr/>
          <p:nvPr/>
        </p:nvSpPr>
        <p:spPr>
          <a:xfrm>
            <a:off x="887837" y="2126886"/>
            <a:ext cx="251418" cy="2513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26" name="Ovál 25">
            <a:extLst>
              <a:ext uri="{FF2B5EF4-FFF2-40B4-BE49-F238E27FC236}">
                <a16:creationId xmlns:a16="http://schemas.microsoft.com/office/drawing/2014/main" id="{777CB702-E406-43BB-99E5-6B0F84668668}"/>
              </a:ext>
            </a:extLst>
          </p:cNvPr>
          <p:cNvSpPr/>
          <p:nvPr/>
        </p:nvSpPr>
        <p:spPr>
          <a:xfrm>
            <a:off x="1783159" y="2124144"/>
            <a:ext cx="251418" cy="2513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27" name="Ovál 26">
            <a:extLst>
              <a:ext uri="{FF2B5EF4-FFF2-40B4-BE49-F238E27FC236}">
                <a16:creationId xmlns:a16="http://schemas.microsoft.com/office/drawing/2014/main" id="{777CB702-E406-43BB-99E5-6B0F84668668}"/>
              </a:ext>
            </a:extLst>
          </p:cNvPr>
          <p:cNvSpPr/>
          <p:nvPr/>
        </p:nvSpPr>
        <p:spPr>
          <a:xfrm>
            <a:off x="2584080" y="2141002"/>
            <a:ext cx="251418" cy="2513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29" name="Ovál 28">
            <a:extLst>
              <a:ext uri="{FF2B5EF4-FFF2-40B4-BE49-F238E27FC236}">
                <a16:creationId xmlns:a16="http://schemas.microsoft.com/office/drawing/2014/main" id="{777CB702-E406-43BB-99E5-6B0F84668668}"/>
              </a:ext>
            </a:extLst>
          </p:cNvPr>
          <p:cNvSpPr/>
          <p:nvPr/>
        </p:nvSpPr>
        <p:spPr>
          <a:xfrm>
            <a:off x="4275782" y="2132186"/>
            <a:ext cx="251418" cy="2513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30" name="Ovál 29">
            <a:extLst>
              <a:ext uri="{FF2B5EF4-FFF2-40B4-BE49-F238E27FC236}">
                <a16:creationId xmlns:a16="http://schemas.microsoft.com/office/drawing/2014/main" id="{777CB702-E406-43BB-99E5-6B0F84668668}"/>
              </a:ext>
            </a:extLst>
          </p:cNvPr>
          <p:cNvSpPr/>
          <p:nvPr/>
        </p:nvSpPr>
        <p:spPr>
          <a:xfrm>
            <a:off x="3427307" y="2146659"/>
            <a:ext cx="251418" cy="2513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31" name="Ovál 30">
            <a:extLst>
              <a:ext uri="{FF2B5EF4-FFF2-40B4-BE49-F238E27FC236}">
                <a16:creationId xmlns:a16="http://schemas.microsoft.com/office/drawing/2014/main" id="{777CB702-E406-43BB-99E5-6B0F84668668}"/>
              </a:ext>
            </a:extLst>
          </p:cNvPr>
          <p:cNvSpPr/>
          <p:nvPr/>
        </p:nvSpPr>
        <p:spPr>
          <a:xfrm>
            <a:off x="5081671" y="2126919"/>
            <a:ext cx="251418" cy="2513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33" name="Ovál 32">
            <a:extLst>
              <a:ext uri="{FF2B5EF4-FFF2-40B4-BE49-F238E27FC236}">
                <a16:creationId xmlns:a16="http://schemas.microsoft.com/office/drawing/2014/main" id="{D02E5E4C-3CDC-472F-A035-71B896A95318}"/>
              </a:ext>
            </a:extLst>
          </p:cNvPr>
          <p:cNvSpPr/>
          <p:nvPr/>
        </p:nvSpPr>
        <p:spPr>
          <a:xfrm>
            <a:off x="1510559" y="2167540"/>
            <a:ext cx="179651" cy="17940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35" name="Ovál 34">
            <a:extLst>
              <a:ext uri="{FF2B5EF4-FFF2-40B4-BE49-F238E27FC236}">
                <a16:creationId xmlns:a16="http://schemas.microsoft.com/office/drawing/2014/main" id="{D02E5E4C-3CDC-472F-A035-71B896A95318}"/>
              </a:ext>
            </a:extLst>
          </p:cNvPr>
          <p:cNvSpPr/>
          <p:nvPr/>
        </p:nvSpPr>
        <p:spPr>
          <a:xfrm>
            <a:off x="3170850" y="2176699"/>
            <a:ext cx="179651" cy="17940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36" name="Ovál 35">
            <a:extLst>
              <a:ext uri="{FF2B5EF4-FFF2-40B4-BE49-F238E27FC236}">
                <a16:creationId xmlns:a16="http://schemas.microsoft.com/office/drawing/2014/main" id="{D02E5E4C-3CDC-472F-A035-71B896A95318}"/>
              </a:ext>
            </a:extLst>
          </p:cNvPr>
          <p:cNvSpPr/>
          <p:nvPr/>
        </p:nvSpPr>
        <p:spPr>
          <a:xfrm>
            <a:off x="4589515" y="2167175"/>
            <a:ext cx="179651" cy="17940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37" name="Ovál 36">
            <a:extLst>
              <a:ext uri="{FF2B5EF4-FFF2-40B4-BE49-F238E27FC236}">
                <a16:creationId xmlns:a16="http://schemas.microsoft.com/office/drawing/2014/main" id="{D02E5E4C-3CDC-472F-A035-71B896A95318}"/>
              </a:ext>
            </a:extLst>
          </p:cNvPr>
          <p:cNvSpPr/>
          <p:nvPr/>
        </p:nvSpPr>
        <p:spPr>
          <a:xfrm>
            <a:off x="4827511" y="2163967"/>
            <a:ext cx="179651" cy="17940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38" name="Ovál 37">
            <a:extLst>
              <a:ext uri="{FF2B5EF4-FFF2-40B4-BE49-F238E27FC236}">
                <a16:creationId xmlns:a16="http://schemas.microsoft.com/office/drawing/2014/main" id="{D02E5E4C-3CDC-472F-A035-71B896A95318}"/>
              </a:ext>
            </a:extLst>
          </p:cNvPr>
          <p:cNvSpPr/>
          <p:nvPr/>
        </p:nvSpPr>
        <p:spPr>
          <a:xfrm>
            <a:off x="2362671" y="2164907"/>
            <a:ext cx="179651" cy="17940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83" name="Ovál 82">
            <a:extLst>
              <a:ext uri="{FF2B5EF4-FFF2-40B4-BE49-F238E27FC236}">
                <a16:creationId xmlns:a16="http://schemas.microsoft.com/office/drawing/2014/main" id="{777CB702-E406-43BB-99E5-6B0F84668668}"/>
              </a:ext>
            </a:extLst>
          </p:cNvPr>
          <p:cNvSpPr/>
          <p:nvPr/>
        </p:nvSpPr>
        <p:spPr>
          <a:xfrm>
            <a:off x="3743490" y="2142041"/>
            <a:ext cx="251418" cy="2513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84" name="Ovál 83">
            <a:extLst>
              <a:ext uri="{FF2B5EF4-FFF2-40B4-BE49-F238E27FC236}">
                <a16:creationId xmlns:a16="http://schemas.microsoft.com/office/drawing/2014/main" id="{777CB702-E406-43BB-99E5-6B0F84668668}"/>
              </a:ext>
            </a:extLst>
          </p:cNvPr>
          <p:cNvSpPr/>
          <p:nvPr/>
        </p:nvSpPr>
        <p:spPr>
          <a:xfrm>
            <a:off x="1198617" y="2124144"/>
            <a:ext cx="251418" cy="2513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85" name="Ovál 84">
            <a:extLst>
              <a:ext uri="{FF2B5EF4-FFF2-40B4-BE49-F238E27FC236}">
                <a16:creationId xmlns:a16="http://schemas.microsoft.com/office/drawing/2014/main" id="{D02E5E4C-3CDC-472F-A035-71B896A95318}"/>
              </a:ext>
            </a:extLst>
          </p:cNvPr>
          <p:cNvSpPr/>
          <p:nvPr/>
        </p:nvSpPr>
        <p:spPr>
          <a:xfrm>
            <a:off x="4057256" y="2178001"/>
            <a:ext cx="179651" cy="17940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86" name="Ovál 85">
            <a:extLst>
              <a:ext uri="{FF2B5EF4-FFF2-40B4-BE49-F238E27FC236}">
                <a16:creationId xmlns:a16="http://schemas.microsoft.com/office/drawing/2014/main" id="{D02E5E4C-3CDC-472F-A035-71B896A95318}"/>
              </a:ext>
            </a:extLst>
          </p:cNvPr>
          <p:cNvSpPr/>
          <p:nvPr/>
        </p:nvSpPr>
        <p:spPr>
          <a:xfrm>
            <a:off x="2913053" y="2174523"/>
            <a:ext cx="179651" cy="17940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87" name="Ovál 86">
            <a:extLst>
              <a:ext uri="{FF2B5EF4-FFF2-40B4-BE49-F238E27FC236}">
                <a16:creationId xmlns:a16="http://schemas.microsoft.com/office/drawing/2014/main" id="{D02E5E4C-3CDC-472F-A035-71B896A95318}"/>
              </a:ext>
            </a:extLst>
          </p:cNvPr>
          <p:cNvSpPr/>
          <p:nvPr/>
        </p:nvSpPr>
        <p:spPr>
          <a:xfrm>
            <a:off x="2127987" y="2162270"/>
            <a:ext cx="179651" cy="17940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193" name="Ovál 192"/>
          <p:cNvSpPr/>
          <p:nvPr/>
        </p:nvSpPr>
        <p:spPr>
          <a:xfrm>
            <a:off x="857176" y="1843179"/>
            <a:ext cx="1216657" cy="820615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0" name="Přímá spojnice 109"/>
          <p:cNvCxnSpPr>
            <a:stCxn id="124" idx="2"/>
            <a:endCxn id="118" idx="6"/>
          </p:cNvCxnSpPr>
          <p:nvPr/>
        </p:nvCxnSpPr>
        <p:spPr>
          <a:xfrm>
            <a:off x="3735691" y="3760728"/>
            <a:ext cx="1597774" cy="13063"/>
          </a:xfrm>
          <a:prstGeom prst="line">
            <a:avLst/>
          </a:prstGeom>
          <a:ln w="222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Přímá spojnice 111"/>
          <p:cNvCxnSpPr>
            <a:endCxn id="124" idx="6"/>
          </p:cNvCxnSpPr>
          <p:nvPr/>
        </p:nvCxnSpPr>
        <p:spPr>
          <a:xfrm>
            <a:off x="616859" y="3742987"/>
            <a:ext cx="3370250" cy="17741"/>
          </a:xfrm>
          <a:prstGeom prst="line">
            <a:avLst/>
          </a:prstGeom>
          <a:ln w="508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Ovál 112">
            <a:extLst>
              <a:ext uri="{FF2B5EF4-FFF2-40B4-BE49-F238E27FC236}">
                <a16:creationId xmlns:a16="http://schemas.microsoft.com/office/drawing/2014/main" id="{777CB702-E406-43BB-99E5-6B0F84668668}"/>
              </a:ext>
            </a:extLst>
          </p:cNvPr>
          <p:cNvSpPr/>
          <p:nvPr/>
        </p:nvSpPr>
        <p:spPr>
          <a:xfrm>
            <a:off x="768823" y="3625568"/>
            <a:ext cx="251418" cy="2513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114" name="Ovál 113">
            <a:extLst>
              <a:ext uri="{FF2B5EF4-FFF2-40B4-BE49-F238E27FC236}">
                <a16:creationId xmlns:a16="http://schemas.microsoft.com/office/drawing/2014/main" id="{777CB702-E406-43BB-99E5-6B0F84668668}"/>
              </a:ext>
            </a:extLst>
          </p:cNvPr>
          <p:cNvSpPr/>
          <p:nvPr/>
        </p:nvSpPr>
        <p:spPr>
          <a:xfrm>
            <a:off x="1658293" y="3623172"/>
            <a:ext cx="251418" cy="2513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115" name="Ovál 114">
            <a:extLst>
              <a:ext uri="{FF2B5EF4-FFF2-40B4-BE49-F238E27FC236}">
                <a16:creationId xmlns:a16="http://schemas.microsoft.com/office/drawing/2014/main" id="{777CB702-E406-43BB-99E5-6B0F84668668}"/>
              </a:ext>
            </a:extLst>
          </p:cNvPr>
          <p:cNvSpPr/>
          <p:nvPr/>
        </p:nvSpPr>
        <p:spPr>
          <a:xfrm>
            <a:off x="2580258" y="3622977"/>
            <a:ext cx="251418" cy="2513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116" name="Ovál 115">
            <a:extLst>
              <a:ext uri="{FF2B5EF4-FFF2-40B4-BE49-F238E27FC236}">
                <a16:creationId xmlns:a16="http://schemas.microsoft.com/office/drawing/2014/main" id="{777CB702-E406-43BB-99E5-6B0F84668668}"/>
              </a:ext>
            </a:extLst>
          </p:cNvPr>
          <p:cNvSpPr/>
          <p:nvPr/>
        </p:nvSpPr>
        <p:spPr>
          <a:xfrm>
            <a:off x="4292327" y="3635064"/>
            <a:ext cx="251418" cy="2513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117" name="Ovál 116">
            <a:extLst>
              <a:ext uri="{FF2B5EF4-FFF2-40B4-BE49-F238E27FC236}">
                <a16:creationId xmlns:a16="http://schemas.microsoft.com/office/drawing/2014/main" id="{777CB702-E406-43BB-99E5-6B0F84668668}"/>
              </a:ext>
            </a:extLst>
          </p:cNvPr>
          <p:cNvSpPr/>
          <p:nvPr/>
        </p:nvSpPr>
        <p:spPr>
          <a:xfrm>
            <a:off x="3425732" y="3634486"/>
            <a:ext cx="251418" cy="2513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118" name="Ovál 117">
            <a:extLst>
              <a:ext uri="{FF2B5EF4-FFF2-40B4-BE49-F238E27FC236}">
                <a16:creationId xmlns:a16="http://schemas.microsoft.com/office/drawing/2014/main" id="{777CB702-E406-43BB-99E5-6B0F84668668}"/>
              </a:ext>
            </a:extLst>
          </p:cNvPr>
          <p:cNvSpPr/>
          <p:nvPr/>
        </p:nvSpPr>
        <p:spPr>
          <a:xfrm>
            <a:off x="5082047" y="3648127"/>
            <a:ext cx="251418" cy="2513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119" name="Ovál 118">
            <a:extLst>
              <a:ext uri="{FF2B5EF4-FFF2-40B4-BE49-F238E27FC236}">
                <a16:creationId xmlns:a16="http://schemas.microsoft.com/office/drawing/2014/main" id="{D02E5E4C-3CDC-472F-A035-71B896A95318}"/>
              </a:ext>
            </a:extLst>
          </p:cNvPr>
          <p:cNvSpPr/>
          <p:nvPr/>
        </p:nvSpPr>
        <p:spPr>
          <a:xfrm>
            <a:off x="1398890" y="3657097"/>
            <a:ext cx="179651" cy="17940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120" name="Ovál 119">
            <a:extLst>
              <a:ext uri="{FF2B5EF4-FFF2-40B4-BE49-F238E27FC236}">
                <a16:creationId xmlns:a16="http://schemas.microsoft.com/office/drawing/2014/main" id="{D02E5E4C-3CDC-472F-A035-71B896A95318}"/>
              </a:ext>
            </a:extLst>
          </p:cNvPr>
          <p:cNvSpPr/>
          <p:nvPr/>
        </p:nvSpPr>
        <p:spPr>
          <a:xfrm>
            <a:off x="3155080" y="3667426"/>
            <a:ext cx="179651" cy="17940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121" name="Ovál 120">
            <a:extLst>
              <a:ext uri="{FF2B5EF4-FFF2-40B4-BE49-F238E27FC236}">
                <a16:creationId xmlns:a16="http://schemas.microsoft.com/office/drawing/2014/main" id="{D02E5E4C-3CDC-472F-A035-71B896A95318}"/>
              </a:ext>
            </a:extLst>
          </p:cNvPr>
          <p:cNvSpPr/>
          <p:nvPr/>
        </p:nvSpPr>
        <p:spPr>
          <a:xfrm>
            <a:off x="4599732" y="3682595"/>
            <a:ext cx="179651" cy="17940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122" name="Ovál 121">
            <a:extLst>
              <a:ext uri="{FF2B5EF4-FFF2-40B4-BE49-F238E27FC236}">
                <a16:creationId xmlns:a16="http://schemas.microsoft.com/office/drawing/2014/main" id="{D02E5E4C-3CDC-472F-A035-71B896A95318}"/>
              </a:ext>
            </a:extLst>
          </p:cNvPr>
          <p:cNvSpPr/>
          <p:nvPr/>
        </p:nvSpPr>
        <p:spPr>
          <a:xfrm>
            <a:off x="4832621" y="3686490"/>
            <a:ext cx="179651" cy="17940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123" name="Ovál 122">
            <a:extLst>
              <a:ext uri="{FF2B5EF4-FFF2-40B4-BE49-F238E27FC236}">
                <a16:creationId xmlns:a16="http://schemas.microsoft.com/office/drawing/2014/main" id="{D02E5E4C-3CDC-472F-A035-71B896A95318}"/>
              </a:ext>
            </a:extLst>
          </p:cNvPr>
          <p:cNvSpPr/>
          <p:nvPr/>
        </p:nvSpPr>
        <p:spPr>
          <a:xfrm>
            <a:off x="2311570" y="3664735"/>
            <a:ext cx="179651" cy="17940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124" name="Ovál 123">
            <a:extLst>
              <a:ext uri="{FF2B5EF4-FFF2-40B4-BE49-F238E27FC236}">
                <a16:creationId xmlns:a16="http://schemas.microsoft.com/office/drawing/2014/main" id="{777CB702-E406-43BB-99E5-6B0F84668668}"/>
              </a:ext>
            </a:extLst>
          </p:cNvPr>
          <p:cNvSpPr/>
          <p:nvPr/>
        </p:nvSpPr>
        <p:spPr>
          <a:xfrm>
            <a:off x="3735691" y="3635064"/>
            <a:ext cx="251418" cy="2513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125" name="Ovál 124">
            <a:extLst>
              <a:ext uri="{FF2B5EF4-FFF2-40B4-BE49-F238E27FC236}">
                <a16:creationId xmlns:a16="http://schemas.microsoft.com/office/drawing/2014/main" id="{777CB702-E406-43BB-99E5-6B0F84668668}"/>
              </a:ext>
            </a:extLst>
          </p:cNvPr>
          <p:cNvSpPr/>
          <p:nvPr/>
        </p:nvSpPr>
        <p:spPr>
          <a:xfrm>
            <a:off x="1063325" y="3623100"/>
            <a:ext cx="251418" cy="2513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126" name="Ovál 125">
            <a:extLst>
              <a:ext uri="{FF2B5EF4-FFF2-40B4-BE49-F238E27FC236}">
                <a16:creationId xmlns:a16="http://schemas.microsoft.com/office/drawing/2014/main" id="{D02E5E4C-3CDC-472F-A035-71B896A95318}"/>
              </a:ext>
            </a:extLst>
          </p:cNvPr>
          <p:cNvSpPr/>
          <p:nvPr/>
        </p:nvSpPr>
        <p:spPr>
          <a:xfrm>
            <a:off x="4042384" y="3668528"/>
            <a:ext cx="179651" cy="17940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127" name="Ovál 126">
            <a:extLst>
              <a:ext uri="{FF2B5EF4-FFF2-40B4-BE49-F238E27FC236}">
                <a16:creationId xmlns:a16="http://schemas.microsoft.com/office/drawing/2014/main" id="{D02E5E4C-3CDC-472F-A035-71B896A95318}"/>
              </a:ext>
            </a:extLst>
          </p:cNvPr>
          <p:cNvSpPr/>
          <p:nvPr/>
        </p:nvSpPr>
        <p:spPr>
          <a:xfrm>
            <a:off x="2900221" y="3662144"/>
            <a:ext cx="179651" cy="17940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128" name="Ovál 127">
            <a:extLst>
              <a:ext uri="{FF2B5EF4-FFF2-40B4-BE49-F238E27FC236}">
                <a16:creationId xmlns:a16="http://schemas.microsoft.com/office/drawing/2014/main" id="{D02E5E4C-3CDC-472F-A035-71B896A95318}"/>
              </a:ext>
            </a:extLst>
          </p:cNvPr>
          <p:cNvSpPr/>
          <p:nvPr/>
        </p:nvSpPr>
        <p:spPr>
          <a:xfrm>
            <a:off x="2059954" y="3662784"/>
            <a:ext cx="179651" cy="17940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cxnSp>
        <p:nvCxnSpPr>
          <p:cNvPr id="130" name="Přímá spojnice 129"/>
          <p:cNvCxnSpPr/>
          <p:nvPr/>
        </p:nvCxnSpPr>
        <p:spPr>
          <a:xfrm flipV="1">
            <a:off x="484333" y="4099026"/>
            <a:ext cx="4741871" cy="8100"/>
          </a:xfrm>
          <a:prstGeom prst="line">
            <a:avLst/>
          </a:prstGeom>
          <a:ln w="22225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Ovál 132">
            <a:extLst>
              <a:ext uri="{FF2B5EF4-FFF2-40B4-BE49-F238E27FC236}">
                <a16:creationId xmlns:a16="http://schemas.microsoft.com/office/drawing/2014/main" id="{777CB702-E406-43BB-99E5-6B0F84668668}"/>
              </a:ext>
            </a:extLst>
          </p:cNvPr>
          <p:cNvSpPr/>
          <p:nvPr/>
        </p:nvSpPr>
        <p:spPr>
          <a:xfrm>
            <a:off x="758464" y="3977729"/>
            <a:ext cx="251418" cy="25132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134" name="Ovál 133">
            <a:extLst>
              <a:ext uri="{FF2B5EF4-FFF2-40B4-BE49-F238E27FC236}">
                <a16:creationId xmlns:a16="http://schemas.microsoft.com/office/drawing/2014/main" id="{777CB702-E406-43BB-99E5-6B0F84668668}"/>
              </a:ext>
            </a:extLst>
          </p:cNvPr>
          <p:cNvSpPr/>
          <p:nvPr/>
        </p:nvSpPr>
        <p:spPr>
          <a:xfrm>
            <a:off x="1637203" y="3974987"/>
            <a:ext cx="251418" cy="25132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136" name="Ovál 135">
            <a:extLst>
              <a:ext uri="{FF2B5EF4-FFF2-40B4-BE49-F238E27FC236}">
                <a16:creationId xmlns:a16="http://schemas.microsoft.com/office/drawing/2014/main" id="{777CB702-E406-43BB-99E5-6B0F84668668}"/>
              </a:ext>
            </a:extLst>
          </p:cNvPr>
          <p:cNvSpPr/>
          <p:nvPr/>
        </p:nvSpPr>
        <p:spPr>
          <a:xfrm>
            <a:off x="4278422" y="3992828"/>
            <a:ext cx="251418" cy="25132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138" name="Ovál 137">
            <a:extLst>
              <a:ext uri="{FF2B5EF4-FFF2-40B4-BE49-F238E27FC236}">
                <a16:creationId xmlns:a16="http://schemas.microsoft.com/office/drawing/2014/main" id="{777CB702-E406-43BB-99E5-6B0F84668668}"/>
              </a:ext>
            </a:extLst>
          </p:cNvPr>
          <p:cNvSpPr/>
          <p:nvPr/>
        </p:nvSpPr>
        <p:spPr>
          <a:xfrm>
            <a:off x="5061217" y="3997601"/>
            <a:ext cx="251418" cy="25132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144" name="Ovál 143">
            <a:extLst>
              <a:ext uri="{FF2B5EF4-FFF2-40B4-BE49-F238E27FC236}">
                <a16:creationId xmlns:a16="http://schemas.microsoft.com/office/drawing/2014/main" id="{777CB702-E406-43BB-99E5-6B0F84668668}"/>
              </a:ext>
            </a:extLst>
          </p:cNvPr>
          <p:cNvSpPr/>
          <p:nvPr/>
        </p:nvSpPr>
        <p:spPr>
          <a:xfrm>
            <a:off x="3735542" y="3974590"/>
            <a:ext cx="251418" cy="25132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145" name="Ovál 144">
            <a:extLst>
              <a:ext uri="{FF2B5EF4-FFF2-40B4-BE49-F238E27FC236}">
                <a16:creationId xmlns:a16="http://schemas.microsoft.com/office/drawing/2014/main" id="{777CB702-E406-43BB-99E5-6B0F84668668}"/>
              </a:ext>
            </a:extLst>
          </p:cNvPr>
          <p:cNvSpPr/>
          <p:nvPr/>
        </p:nvSpPr>
        <p:spPr>
          <a:xfrm>
            <a:off x="1085827" y="3974987"/>
            <a:ext cx="251418" cy="25132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195" name="Ovál 194"/>
          <p:cNvSpPr/>
          <p:nvPr/>
        </p:nvSpPr>
        <p:spPr>
          <a:xfrm>
            <a:off x="601585" y="3376603"/>
            <a:ext cx="1424676" cy="1031253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6" name="Skupina 5"/>
          <p:cNvGrpSpPr/>
          <p:nvPr/>
        </p:nvGrpSpPr>
        <p:grpSpPr>
          <a:xfrm>
            <a:off x="554019" y="5414689"/>
            <a:ext cx="4815166" cy="620506"/>
            <a:chOff x="1091641" y="4858671"/>
            <a:chExt cx="4815166" cy="620506"/>
          </a:xfrm>
        </p:grpSpPr>
        <p:cxnSp>
          <p:nvCxnSpPr>
            <p:cNvPr id="154" name="Přímá spojnice 153"/>
            <p:cNvCxnSpPr>
              <a:endCxn id="166" idx="6"/>
            </p:cNvCxnSpPr>
            <p:nvPr/>
          </p:nvCxnSpPr>
          <p:spPr>
            <a:xfrm flipV="1">
              <a:off x="1091641" y="4988584"/>
              <a:ext cx="3460680" cy="9344"/>
            </a:xfrm>
            <a:prstGeom prst="line">
              <a:avLst/>
            </a:prstGeom>
            <a:ln w="50800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Ovál 154">
              <a:extLst>
                <a:ext uri="{FF2B5EF4-FFF2-40B4-BE49-F238E27FC236}">
                  <a16:creationId xmlns:a16="http://schemas.microsoft.com/office/drawing/2014/main" id="{777CB702-E406-43BB-99E5-6B0F84668668}"/>
                </a:ext>
              </a:extLst>
            </p:cNvPr>
            <p:cNvSpPr/>
            <p:nvPr/>
          </p:nvSpPr>
          <p:spPr>
            <a:xfrm>
              <a:off x="1445250" y="4861413"/>
              <a:ext cx="251418" cy="2513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156" name="Ovál 155">
              <a:extLst>
                <a:ext uri="{FF2B5EF4-FFF2-40B4-BE49-F238E27FC236}">
                  <a16:creationId xmlns:a16="http://schemas.microsoft.com/office/drawing/2014/main" id="{777CB702-E406-43BB-99E5-6B0F84668668}"/>
                </a:ext>
              </a:extLst>
            </p:cNvPr>
            <p:cNvSpPr/>
            <p:nvPr/>
          </p:nvSpPr>
          <p:spPr>
            <a:xfrm>
              <a:off x="2340572" y="4858671"/>
              <a:ext cx="251418" cy="2513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157" name="Ovál 156">
              <a:extLst>
                <a:ext uri="{FF2B5EF4-FFF2-40B4-BE49-F238E27FC236}">
                  <a16:creationId xmlns:a16="http://schemas.microsoft.com/office/drawing/2014/main" id="{777CB702-E406-43BB-99E5-6B0F84668668}"/>
                </a:ext>
              </a:extLst>
            </p:cNvPr>
            <p:cNvSpPr/>
            <p:nvPr/>
          </p:nvSpPr>
          <p:spPr>
            <a:xfrm>
              <a:off x="3141493" y="4875529"/>
              <a:ext cx="251418" cy="2513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159" name="Ovál 158">
              <a:extLst>
                <a:ext uri="{FF2B5EF4-FFF2-40B4-BE49-F238E27FC236}">
                  <a16:creationId xmlns:a16="http://schemas.microsoft.com/office/drawing/2014/main" id="{777CB702-E406-43BB-99E5-6B0F84668668}"/>
                </a:ext>
              </a:extLst>
            </p:cNvPr>
            <p:cNvSpPr/>
            <p:nvPr/>
          </p:nvSpPr>
          <p:spPr>
            <a:xfrm>
              <a:off x="3959055" y="4865146"/>
              <a:ext cx="251418" cy="2513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161" name="Ovál 160">
              <a:extLst>
                <a:ext uri="{FF2B5EF4-FFF2-40B4-BE49-F238E27FC236}">
                  <a16:creationId xmlns:a16="http://schemas.microsoft.com/office/drawing/2014/main" id="{D02E5E4C-3CDC-472F-A035-71B896A95318}"/>
                </a:ext>
              </a:extLst>
            </p:cNvPr>
            <p:cNvSpPr/>
            <p:nvPr/>
          </p:nvSpPr>
          <p:spPr>
            <a:xfrm>
              <a:off x="2067972" y="4902067"/>
              <a:ext cx="179651" cy="1794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162" name="Ovál 161">
              <a:extLst>
                <a:ext uri="{FF2B5EF4-FFF2-40B4-BE49-F238E27FC236}">
                  <a16:creationId xmlns:a16="http://schemas.microsoft.com/office/drawing/2014/main" id="{D02E5E4C-3CDC-472F-A035-71B896A95318}"/>
                </a:ext>
              </a:extLst>
            </p:cNvPr>
            <p:cNvSpPr/>
            <p:nvPr/>
          </p:nvSpPr>
          <p:spPr>
            <a:xfrm>
              <a:off x="3715431" y="4917642"/>
              <a:ext cx="179651" cy="1794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165" name="Ovál 164">
              <a:extLst>
                <a:ext uri="{FF2B5EF4-FFF2-40B4-BE49-F238E27FC236}">
                  <a16:creationId xmlns:a16="http://schemas.microsoft.com/office/drawing/2014/main" id="{D02E5E4C-3CDC-472F-A035-71B896A95318}"/>
                </a:ext>
              </a:extLst>
            </p:cNvPr>
            <p:cNvSpPr/>
            <p:nvPr/>
          </p:nvSpPr>
          <p:spPr>
            <a:xfrm>
              <a:off x="2904454" y="4915064"/>
              <a:ext cx="179651" cy="1794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166" name="Ovál 165">
              <a:extLst>
                <a:ext uri="{FF2B5EF4-FFF2-40B4-BE49-F238E27FC236}">
                  <a16:creationId xmlns:a16="http://schemas.microsoft.com/office/drawing/2014/main" id="{777CB702-E406-43BB-99E5-6B0F84668668}"/>
                </a:ext>
              </a:extLst>
            </p:cNvPr>
            <p:cNvSpPr/>
            <p:nvPr/>
          </p:nvSpPr>
          <p:spPr>
            <a:xfrm>
              <a:off x="4300903" y="4862920"/>
              <a:ext cx="251418" cy="2513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167" name="Ovál 166">
              <a:extLst>
                <a:ext uri="{FF2B5EF4-FFF2-40B4-BE49-F238E27FC236}">
                  <a16:creationId xmlns:a16="http://schemas.microsoft.com/office/drawing/2014/main" id="{777CB702-E406-43BB-99E5-6B0F84668668}"/>
                </a:ext>
              </a:extLst>
            </p:cNvPr>
            <p:cNvSpPr/>
            <p:nvPr/>
          </p:nvSpPr>
          <p:spPr>
            <a:xfrm>
              <a:off x="1756030" y="4858671"/>
              <a:ext cx="251418" cy="2513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169" name="Ovál 168">
              <a:extLst>
                <a:ext uri="{FF2B5EF4-FFF2-40B4-BE49-F238E27FC236}">
                  <a16:creationId xmlns:a16="http://schemas.microsoft.com/office/drawing/2014/main" id="{D02E5E4C-3CDC-472F-A035-71B896A95318}"/>
                </a:ext>
              </a:extLst>
            </p:cNvPr>
            <p:cNvSpPr/>
            <p:nvPr/>
          </p:nvSpPr>
          <p:spPr>
            <a:xfrm>
              <a:off x="3457634" y="4902634"/>
              <a:ext cx="179651" cy="1794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170" name="Ovál 169">
              <a:extLst>
                <a:ext uri="{FF2B5EF4-FFF2-40B4-BE49-F238E27FC236}">
                  <a16:creationId xmlns:a16="http://schemas.microsoft.com/office/drawing/2014/main" id="{D02E5E4C-3CDC-472F-A035-71B896A95318}"/>
                </a:ext>
              </a:extLst>
            </p:cNvPr>
            <p:cNvSpPr/>
            <p:nvPr/>
          </p:nvSpPr>
          <p:spPr>
            <a:xfrm>
              <a:off x="2685400" y="4912427"/>
              <a:ext cx="179651" cy="1794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cxnSp>
          <p:nvCxnSpPr>
            <p:cNvPr id="172" name="Přímá spojnice 171"/>
            <p:cNvCxnSpPr/>
            <p:nvPr/>
          </p:nvCxnSpPr>
          <p:spPr>
            <a:xfrm>
              <a:off x="1091641" y="5331916"/>
              <a:ext cx="4815166" cy="16792"/>
            </a:xfrm>
            <a:prstGeom prst="line">
              <a:avLst/>
            </a:prstGeom>
            <a:ln w="22225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3" name="Skupina 172"/>
            <p:cNvGrpSpPr/>
            <p:nvPr/>
          </p:nvGrpSpPr>
          <p:grpSpPr>
            <a:xfrm>
              <a:off x="1456373" y="5209952"/>
              <a:ext cx="4445252" cy="269225"/>
              <a:chOff x="1461555" y="1851562"/>
              <a:chExt cx="4445252" cy="269225"/>
            </a:xfrm>
          </p:grpSpPr>
          <p:sp>
            <p:nvSpPr>
              <p:cNvPr id="174" name="Ovál 173">
                <a:extLst>
                  <a:ext uri="{FF2B5EF4-FFF2-40B4-BE49-F238E27FC236}">
                    <a16:creationId xmlns:a16="http://schemas.microsoft.com/office/drawing/2014/main" id="{777CB702-E406-43BB-99E5-6B0F84668668}"/>
                  </a:ext>
                </a:extLst>
              </p:cNvPr>
              <p:cNvSpPr/>
              <p:nvPr/>
            </p:nvSpPr>
            <p:spPr>
              <a:xfrm>
                <a:off x="1461555" y="1854304"/>
                <a:ext cx="251418" cy="251328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cs-CZ"/>
              </a:p>
            </p:txBody>
          </p:sp>
          <p:sp>
            <p:nvSpPr>
              <p:cNvPr id="175" name="Ovál 174">
                <a:extLst>
                  <a:ext uri="{FF2B5EF4-FFF2-40B4-BE49-F238E27FC236}">
                    <a16:creationId xmlns:a16="http://schemas.microsoft.com/office/drawing/2014/main" id="{777CB702-E406-43BB-99E5-6B0F84668668}"/>
                  </a:ext>
                </a:extLst>
              </p:cNvPr>
              <p:cNvSpPr/>
              <p:nvPr/>
            </p:nvSpPr>
            <p:spPr>
              <a:xfrm>
                <a:off x="2356877" y="1851562"/>
                <a:ext cx="251418" cy="251328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cs-CZ"/>
              </a:p>
            </p:txBody>
          </p:sp>
          <p:sp>
            <p:nvSpPr>
              <p:cNvPr id="177" name="Ovál 176">
                <a:extLst>
                  <a:ext uri="{FF2B5EF4-FFF2-40B4-BE49-F238E27FC236}">
                    <a16:creationId xmlns:a16="http://schemas.microsoft.com/office/drawing/2014/main" id="{777CB702-E406-43BB-99E5-6B0F84668668}"/>
                  </a:ext>
                </a:extLst>
              </p:cNvPr>
              <p:cNvSpPr/>
              <p:nvPr/>
            </p:nvSpPr>
            <p:spPr>
              <a:xfrm>
                <a:off x="4849500" y="1859604"/>
                <a:ext cx="251418" cy="251328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cs-CZ"/>
              </a:p>
            </p:txBody>
          </p:sp>
          <p:sp>
            <p:nvSpPr>
              <p:cNvPr id="179" name="Ovál 178">
                <a:extLst>
                  <a:ext uri="{FF2B5EF4-FFF2-40B4-BE49-F238E27FC236}">
                    <a16:creationId xmlns:a16="http://schemas.microsoft.com/office/drawing/2014/main" id="{777CB702-E406-43BB-99E5-6B0F84668668}"/>
                  </a:ext>
                </a:extLst>
              </p:cNvPr>
              <p:cNvSpPr/>
              <p:nvPr/>
            </p:nvSpPr>
            <p:spPr>
              <a:xfrm>
                <a:off x="5655389" y="1854337"/>
                <a:ext cx="251418" cy="251328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cs-CZ"/>
              </a:p>
            </p:txBody>
          </p:sp>
          <p:sp>
            <p:nvSpPr>
              <p:cNvPr id="180" name="Ovál 179">
                <a:extLst>
                  <a:ext uri="{FF2B5EF4-FFF2-40B4-BE49-F238E27FC236}">
                    <a16:creationId xmlns:a16="http://schemas.microsoft.com/office/drawing/2014/main" id="{777CB702-E406-43BB-99E5-6B0F84668668}"/>
                  </a:ext>
                </a:extLst>
              </p:cNvPr>
              <p:cNvSpPr/>
              <p:nvPr/>
            </p:nvSpPr>
            <p:spPr>
              <a:xfrm>
                <a:off x="4317208" y="1869459"/>
                <a:ext cx="251418" cy="251328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cs-CZ"/>
              </a:p>
            </p:txBody>
          </p:sp>
          <p:sp>
            <p:nvSpPr>
              <p:cNvPr id="181" name="Ovál 180">
                <a:extLst>
                  <a:ext uri="{FF2B5EF4-FFF2-40B4-BE49-F238E27FC236}">
                    <a16:creationId xmlns:a16="http://schemas.microsoft.com/office/drawing/2014/main" id="{777CB702-E406-43BB-99E5-6B0F84668668}"/>
                  </a:ext>
                </a:extLst>
              </p:cNvPr>
              <p:cNvSpPr/>
              <p:nvPr/>
            </p:nvSpPr>
            <p:spPr>
              <a:xfrm>
                <a:off x="1772335" y="1851562"/>
                <a:ext cx="251418" cy="251328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cs-CZ"/>
              </a:p>
            </p:txBody>
          </p:sp>
        </p:grpSp>
      </p:grpSp>
      <p:sp>
        <p:nvSpPr>
          <p:cNvPr id="163" name="Ovál 162">
            <a:extLst>
              <a:ext uri="{FF2B5EF4-FFF2-40B4-BE49-F238E27FC236}">
                <a16:creationId xmlns:a16="http://schemas.microsoft.com/office/drawing/2014/main" id="{D02E5E4C-3CDC-472F-A035-71B896A95318}"/>
              </a:ext>
            </a:extLst>
          </p:cNvPr>
          <p:cNvSpPr/>
          <p:nvPr/>
        </p:nvSpPr>
        <p:spPr>
          <a:xfrm>
            <a:off x="4609242" y="5815414"/>
            <a:ext cx="179651" cy="17940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190" name="Ovál 189">
            <a:extLst>
              <a:ext uri="{FF2B5EF4-FFF2-40B4-BE49-F238E27FC236}">
                <a16:creationId xmlns:a16="http://schemas.microsoft.com/office/drawing/2014/main" id="{D02E5E4C-3CDC-472F-A035-71B896A95318}"/>
              </a:ext>
            </a:extLst>
          </p:cNvPr>
          <p:cNvSpPr/>
          <p:nvPr/>
        </p:nvSpPr>
        <p:spPr>
          <a:xfrm>
            <a:off x="4838022" y="5815414"/>
            <a:ext cx="179651" cy="17940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191" name="Ovál 190">
            <a:extLst>
              <a:ext uri="{FF2B5EF4-FFF2-40B4-BE49-F238E27FC236}">
                <a16:creationId xmlns:a16="http://schemas.microsoft.com/office/drawing/2014/main" id="{D02E5E4C-3CDC-472F-A035-71B896A95318}"/>
              </a:ext>
            </a:extLst>
          </p:cNvPr>
          <p:cNvSpPr/>
          <p:nvPr/>
        </p:nvSpPr>
        <p:spPr>
          <a:xfrm>
            <a:off x="4072986" y="5819071"/>
            <a:ext cx="179651" cy="17940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196" name="Ovál 195"/>
          <p:cNvSpPr/>
          <p:nvPr/>
        </p:nvSpPr>
        <p:spPr>
          <a:xfrm>
            <a:off x="843086" y="5144571"/>
            <a:ext cx="1288248" cy="1151341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9" name="Podnadpis 2">
            <a:extLst>
              <a:ext uri="{FF2B5EF4-FFF2-40B4-BE49-F238E27FC236}">
                <a16:creationId xmlns:a16="http://schemas.microsoft.com/office/drawing/2014/main" id="{02114E34-9D50-4D39-A010-DD8E18D76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734" y="1297868"/>
            <a:ext cx="5712217" cy="36768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cs-CZ" sz="2400" dirty="0" err="1"/>
              <a:t>Jednosegmentová</a:t>
            </a:r>
            <a:r>
              <a:rPr lang="cs-CZ" sz="2400" dirty="0"/>
              <a:t> obsluha</a:t>
            </a:r>
          </a:p>
        </p:txBody>
      </p:sp>
      <p:sp>
        <p:nvSpPr>
          <p:cNvPr id="95" name="Podnadpis 2">
            <a:extLst>
              <a:ext uri="{FF2B5EF4-FFF2-40B4-BE49-F238E27FC236}">
                <a16:creationId xmlns:a16="http://schemas.microsoft.com/office/drawing/2014/main" id="{02114E34-9D50-4D39-A010-DD8E18D767DD}"/>
              </a:ext>
            </a:extLst>
          </p:cNvPr>
          <p:cNvSpPr txBox="1">
            <a:spLocks/>
          </p:cNvSpPr>
          <p:nvPr/>
        </p:nvSpPr>
        <p:spPr>
          <a:xfrm>
            <a:off x="341235" y="2833920"/>
            <a:ext cx="5712217" cy="36768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cs-CZ" sz="2400" dirty="0"/>
              <a:t>Kombinace klasických </a:t>
            </a:r>
            <a:r>
              <a:rPr lang="cs-CZ" sz="2400" dirty="0" err="1"/>
              <a:t>Sp+Os</a:t>
            </a:r>
            <a:endParaRPr lang="cs-CZ" sz="2400" dirty="0"/>
          </a:p>
        </p:txBody>
      </p:sp>
      <p:sp>
        <p:nvSpPr>
          <p:cNvPr id="96" name="Podnadpis 2">
            <a:extLst>
              <a:ext uri="{FF2B5EF4-FFF2-40B4-BE49-F238E27FC236}">
                <a16:creationId xmlns:a16="http://schemas.microsoft.com/office/drawing/2014/main" id="{02114E34-9D50-4D39-A010-DD8E18D767DD}"/>
              </a:ext>
            </a:extLst>
          </p:cNvPr>
          <p:cNvSpPr txBox="1">
            <a:spLocks/>
          </p:cNvSpPr>
          <p:nvPr/>
        </p:nvSpPr>
        <p:spPr>
          <a:xfrm>
            <a:off x="435752" y="4627533"/>
            <a:ext cx="5712217" cy="36768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cs-CZ" sz="2400" dirty="0"/>
              <a:t>Pásmový JŘ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0679" y="3258403"/>
            <a:ext cx="3197844" cy="1483935"/>
          </a:xfrm>
          <a:prstGeom prst="rect">
            <a:avLst/>
          </a:prstGeom>
        </p:spPr>
      </p:pic>
      <p:sp>
        <p:nvSpPr>
          <p:cNvPr id="3" name="Ovál 2"/>
          <p:cNvSpPr/>
          <p:nvPr/>
        </p:nvSpPr>
        <p:spPr>
          <a:xfrm>
            <a:off x="9077670" y="3790646"/>
            <a:ext cx="265318" cy="134863"/>
          </a:xfrm>
          <a:prstGeom prst="ellipse">
            <a:avLst/>
          </a:prstGeom>
          <a:solidFill>
            <a:srgbClr val="FF0000">
              <a:alpha val="3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1" name="Ovál 80"/>
          <p:cNvSpPr/>
          <p:nvPr/>
        </p:nvSpPr>
        <p:spPr>
          <a:xfrm>
            <a:off x="8291981" y="3797235"/>
            <a:ext cx="265318" cy="134863"/>
          </a:xfrm>
          <a:prstGeom prst="ellipse">
            <a:avLst/>
          </a:prstGeom>
          <a:solidFill>
            <a:srgbClr val="FF0000">
              <a:alpha val="3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2" name="Ovál 81"/>
          <p:cNvSpPr/>
          <p:nvPr/>
        </p:nvSpPr>
        <p:spPr>
          <a:xfrm>
            <a:off x="7506292" y="3789831"/>
            <a:ext cx="265318" cy="134863"/>
          </a:xfrm>
          <a:prstGeom prst="ellipse">
            <a:avLst/>
          </a:prstGeom>
          <a:solidFill>
            <a:srgbClr val="FF0000">
              <a:alpha val="3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6206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3015B1-29A1-45C0-9977-29581DCBB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734" y="204179"/>
            <a:ext cx="11401168" cy="731326"/>
          </a:xfrm>
        </p:spPr>
        <p:txBody>
          <a:bodyPr>
            <a:normAutofit/>
          </a:bodyPr>
          <a:lstStyle/>
          <a:p>
            <a:r>
              <a:rPr lang="cs-CZ" sz="3600" dirty="0"/>
              <a:t>Pásmový JŘ - výhody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2114E34-9D50-4D39-A010-DD8E18D76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238" y="1227320"/>
            <a:ext cx="5712217" cy="4587148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cs-CZ" sz="2400" dirty="0"/>
              <a:t>Zkrácení cestovních dob ze vzdálenějších lokalit do centra</a:t>
            </a:r>
          </a:p>
          <a:p>
            <a:pPr>
              <a:lnSpc>
                <a:spcPct val="110000"/>
              </a:lnSpc>
            </a:pPr>
            <a:r>
              <a:rPr lang="cs-CZ" sz="2400" dirty="0"/>
              <a:t>Možnost vhodnějšího nastavení kapacity souprav (efektivnější využití kapacity)</a:t>
            </a:r>
          </a:p>
          <a:p>
            <a:pPr>
              <a:lnSpc>
                <a:spcPct val="110000"/>
              </a:lnSpc>
            </a:pPr>
            <a:r>
              <a:rPr lang="cs-CZ" sz="2400" dirty="0"/>
              <a:t>Větší efektivita – oproti jednostupňové obsluze dochází k navýšení počtu tras jen ve vnitřních pásmech (na rozdíl od klasické kombinace </a:t>
            </a:r>
            <a:r>
              <a:rPr lang="cs-CZ" sz="2400" dirty="0" err="1"/>
              <a:t>Os+Sp</a:t>
            </a:r>
            <a:r>
              <a:rPr lang="cs-CZ" sz="2400" dirty="0"/>
              <a:t>)</a:t>
            </a:r>
          </a:p>
          <a:p>
            <a:pPr>
              <a:lnSpc>
                <a:spcPct val="110000"/>
              </a:lnSpc>
            </a:pPr>
            <a:r>
              <a:rPr lang="cs-CZ" sz="2400" dirty="0"/>
              <a:t>Navýšení počtu spěšných vlaků bez nárůstu </a:t>
            </a:r>
            <a:r>
              <a:rPr lang="cs-CZ" sz="2400" dirty="0" err="1"/>
              <a:t>vlkm</a:t>
            </a:r>
            <a:endParaRPr lang="cs-CZ" sz="2400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9DCCD01-C45E-4BA8-9717-D1FEECBAE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DB135-1FB1-4566-9036-1384AEFD9766}" type="slidenum">
              <a:rPr lang="cs-CZ" smtClean="0"/>
              <a:pPr/>
              <a:t>4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092" y="1556196"/>
            <a:ext cx="5586492" cy="449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143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612" y="190580"/>
            <a:ext cx="11708169" cy="654543"/>
          </a:xfrm>
        </p:spPr>
        <p:txBody>
          <a:bodyPr>
            <a:normAutofit/>
          </a:bodyPr>
          <a:lstStyle/>
          <a:p>
            <a:r>
              <a:rPr lang="cs-CZ" sz="3600" dirty="0"/>
              <a:t>Pásmový JŘ - nevýhody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0253" y="1072875"/>
            <a:ext cx="6124109" cy="4957977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cs-CZ" sz="2400" dirty="0"/>
              <a:t>Nutnost přestupu při cestách mezi nácestnými tarifními body jednotlivých aglomeračních pásem (→ nutnost zajištění krátkých přestupů v pásmové stanici)</a:t>
            </a:r>
          </a:p>
          <a:p>
            <a:pPr>
              <a:lnSpc>
                <a:spcPct val="110000"/>
              </a:lnSpc>
            </a:pPr>
            <a:r>
              <a:rPr lang="cs-CZ" sz="2400" dirty="0"/>
              <a:t>Vyšší riziko přenosu zpoždění mezi pásmovými spěšnými vlaky a osobními vlaky nebo naopak při čekání v pásmové stanici</a:t>
            </a:r>
          </a:p>
          <a:p>
            <a:pPr>
              <a:lnSpc>
                <a:spcPct val="110000"/>
              </a:lnSpc>
            </a:pPr>
            <a:r>
              <a:rPr lang="cs-CZ" sz="2400" dirty="0"/>
              <a:t>Při částečném pásmovém JŘ nebo rozdílným provozním konceptem ve špičce a v sedle menší přehlednost pro cestující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7521" y="1760527"/>
            <a:ext cx="5189063" cy="3283631"/>
          </a:xfrm>
          <a:prstGeom prst="rect">
            <a:avLst/>
          </a:prstGeom>
        </p:spPr>
      </p:pic>
      <p:sp>
        <p:nvSpPr>
          <p:cNvPr id="7" name="Zástupný symbol pro číslo snímku 8">
            <a:extLst>
              <a:ext uri="{FF2B5EF4-FFF2-40B4-BE49-F238E27FC236}">
                <a16:creationId xmlns:a16="http://schemas.microsoft.com/office/drawing/2014/main" id="{79DCCD01-C45E-4BA8-9717-D1FEECBAE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3384" y="6220423"/>
            <a:ext cx="2743200" cy="365125"/>
          </a:xfrm>
        </p:spPr>
        <p:txBody>
          <a:bodyPr/>
          <a:lstStyle/>
          <a:p>
            <a:fld id="{833DB135-1FB1-4566-9036-1384AEFD9766}" type="slidenum">
              <a:rPr lang="cs-CZ" smtClean="0"/>
              <a:pPr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7132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4929" y="1756871"/>
            <a:ext cx="11401168" cy="1325563"/>
          </a:xfrm>
        </p:spPr>
        <p:txBody>
          <a:bodyPr>
            <a:normAutofit fontScale="90000"/>
          </a:bodyPr>
          <a:lstStyle/>
          <a:p>
            <a:pPr algn="ctr">
              <a:lnSpc>
                <a:spcPct val="200000"/>
              </a:lnSpc>
            </a:pPr>
            <a:r>
              <a:rPr lang="cs-CZ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DOPRAVNÍ KONCEPT NA TRATI 011</a:t>
            </a:r>
            <a:br>
              <a:rPr lang="cs-CZ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PRAHA – Č. BROD – KOLÍN</a:t>
            </a:r>
          </a:p>
        </p:txBody>
      </p:sp>
    </p:spTree>
    <p:extLst>
      <p:ext uri="{BB962C8B-B14F-4D97-AF65-F5344CB8AC3E}">
        <p14:creationId xmlns:p14="http://schemas.microsoft.com/office/powerpoint/2010/main" val="1104239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Skupina 35"/>
          <p:cNvGrpSpPr/>
          <p:nvPr/>
        </p:nvGrpSpPr>
        <p:grpSpPr>
          <a:xfrm>
            <a:off x="767817" y="1262415"/>
            <a:ext cx="10763574" cy="5061343"/>
            <a:chOff x="879499" y="1508637"/>
            <a:chExt cx="10763574" cy="5061343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9499" y="1508637"/>
              <a:ext cx="10553992" cy="5061343"/>
            </a:xfrm>
            <a:prstGeom prst="rect">
              <a:avLst/>
            </a:prstGeom>
          </p:spPr>
        </p:pic>
        <p:sp>
          <p:nvSpPr>
            <p:cNvPr id="7" name="TextovéPole 6"/>
            <p:cNvSpPr txBox="1"/>
            <p:nvPr/>
          </p:nvSpPr>
          <p:spPr>
            <a:xfrm>
              <a:off x="4941461" y="3915067"/>
              <a:ext cx="9311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solidFill>
                    <a:srgbClr val="FF0000"/>
                  </a:solidFill>
                </a:rPr>
                <a:t>Rostoklaty</a:t>
              </a:r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5085662" y="3300914"/>
              <a:ext cx="9051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solidFill>
                    <a:srgbClr val="FF0000"/>
                  </a:solidFill>
                </a:rPr>
                <a:t>Břežany II</a:t>
              </a:r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4467909" y="3639736"/>
              <a:ext cx="9051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solidFill>
                    <a:srgbClr val="FF0000"/>
                  </a:solidFill>
                </a:rPr>
                <a:t>Úvaly</a:t>
              </a:r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5782195" y="3932220"/>
              <a:ext cx="11481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solidFill>
                    <a:srgbClr val="FF0000"/>
                  </a:solidFill>
                </a:rPr>
                <a:t>Český Brod</a:t>
              </a: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8000942" y="2523357"/>
              <a:ext cx="9051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solidFill>
                    <a:srgbClr val="FF0000"/>
                  </a:solidFill>
                </a:rPr>
                <a:t>Hořátev</a:t>
              </a:r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7036457" y="3623367"/>
              <a:ext cx="9051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solidFill>
                    <a:srgbClr val="FF0000"/>
                  </a:solidFill>
                </a:rPr>
                <a:t>Tatce</a:t>
              </a:r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5968683" y="3072710"/>
              <a:ext cx="9051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solidFill>
                    <a:srgbClr val="FF0000"/>
                  </a:solidFill>
                </a:rPr>
                <a:t>Poříčany</a:t>
              </a:r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6467707" y="3577912"/>
              <a:ext cx="7183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solidFill>
                    <a:srgbClr val="FF0000"/>
                  </a:solidFill>
                </a:rPr>
                <a:t>Klučov</a:t>
              </a:r>
            </a:p>
          </p:txBody>
        </p:sp>
        <p:sp>
          <p:nvSpPr>
            <p:cNvPr id="17" name="TextovéPole 16"/>
            <p:cNvSpPr txBox="1"/>
            <p:nvPr/>
          </p:nvSpPr>
          <p:spPr>
            <a:xfrm>
              <a:off x="7701028" y="3360579"/>
              <a:ext cx="9051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solidFill>
                    <a:srgbClr val="FF0000"/>
                  </a:solidFill>
                </a:rPr>
                <a:t>Pečky</a:t>
              </a:r>
            </a:p>
          </p:txBody>
        </p:sp>
        <p:sp>
          <p:nvSpPr>
            <p:cNvPr id="19" name="TextovéPole 18"/>
            <p:cNvSpPr txBox="1"/>
            <p:nvPr/>
          </p:nvSpPr>
          <p:spPr>
            <a:xfrm>
              <a:off x="9360385" y="4674329"/>
              <a:ext cx="9051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solidFill>
                    <a:srgbClr val="FF0000"/>
                  </a:solidFill>
                </a:rPr>
                <a:t>Kolín</a:t>
              </a:r>
            </a:p>
          </p:txBody>
        </p:sp>
        <p:sp>
          <p:nvSpPr>
            <p:cNvPr id="21" name="TextovéPole 20"/>
            <p:cNvSpPr txBox="1"/>
            <p:nvPr/>
          </p:nvSpPr>
          <p:spPr>
            <a:xfrm>
              <a:off x="9161768" y="4007293"/>
              <a:ext cx="9051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solidFill>
                    <a:srgbClr val="FF0000"/>
                  </a:solidFill>
                </a:rPr>
                <a:t>Nová Ves I</a:t>
              </a:r>
            </a:p>
          </p:txBody>
        </p:sp>
        <p:sp>
          <p:nvSpPr>
            <p:cNvPr id="22" name="TextovéPole 21"/>
            <p:cNvSpPr txBox="1"/>
            <p:nvPr/>
          </p:nvSpPr>
          <p:spPr>
            <a:xfrm>
              <a:off x="10737909" y="5161169"/>
              <a:ext cx="9051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solidFill>
                    <a:srgbClr val="FF0000"/>
                  </a:solidFill>
                </a:rPr>
                <a:t>Hlízov</a:t>
              </a:r>
            </a:p>
          </p:txBody>
        </p:sp>
        <p:sp>
          <p:nvSpPr>
            <p:cNvPr id="23" name="TextovéPole 22"/>
            <p:cNvSpPr txBox="1"/>
            <p:nvPr/>
          </p:nvSpPr>
          <p:spPr>
            <a:xfrm>
              <a:off x="10098169" y="6082396"/>
              <a:ext cx="10923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solidFill>
                    <a:srgbClr val="FF0000"/>
                  </a:solidFill>
                </a:rPr>
                <a:t>Kutná Hora</a:t>
              </a:r>
            </a:p>
          </p:txBody>
        </p:sp>
        <p:sp>
          <p:nvSpPr>
            <p:cNvPr id="24" name="TextovéPole 23"/>
            <p:cNvSpPr txBox="1"/>
            <p:nvPr/>
          </p:nvSpPr>
          <p:spPr>
            <a:xfrm>
              <a:off x="6056052" y="2792820"/>
              <a:ext cx="13577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solidFill>
                    <a:srgbClr val="FF0000"/>
                  </a:solidFill>
                </a:rPr>
                <a:t>Třebestovice</a:t>
              </a:r>
            </a:p>
          </p:txBody>
        </p:sp>
        <p:sp>
          <p:nvSpPr>
            <p:cNvPr id="25" name="TextovéPole 24"/>
            <p:cNvSpPr txBox="1"/>
            <p:nvPr/>
          </p:nvSpPr>
          <p:spPr>
            <a:xfrm>
              <a:off x="6938875" y="2578823"/>
              <a:ext cx="9051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solidFill>
                    <a:srgbClr val="FF0000"/>
                  </a:solidFill>
                </a:rPr>
                <a:t>Sadská</a:t>
              </a:r>
            </a:p>
          </p:txBody>
        </p:sp>
        <p:sp>
          <p:nvSpPr>
            <p:cNvPr id="26" name="TextovéPole 25"/>
            <p:cNvSpPr txBox="1"/>
            <p:nvPr/>
          </p:nvSpPr>
          <p:spPr>
            <a:xfrm>
              <a:off x="8020743" y="1919214"/>
              <a:ext cx="9051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solidFill>
                    <a:srgbClr val="FF0000"/>
                  </a:solidFill>
                </a:rPr>
                <a:t>Nymburk</a:t>
              </a:r>
            </a:p>
          </p:txBody>
        </p:sp>
        <p:sp>
          <p:nvSpPr>
            <p:cNvPr id="27" name="TextovéPole 26"/>
            <p:cNvSpPr txBox="1"/>
            <p:nvPr/>
          </p:nvSpPr>
          <p:spPr>
            <a:xfrm>
              <a:off x="7198115" y="3097791"/>
              <a:ext cx="9051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solidFill>
                    <a:srgbClr val="FF0000"/>
                  </a:solidFill>
                </a:rPr>
                <a:t>Milčice</a:t>
              </a:r>
            </a:p>
          </p:txBody>
        </p:sp>
        <p:sp>
          <p:nvSpPr>
            <p:cNvPr id="30" name="TextovéPole 29"/>
            <p:cNvSpPr txBox="1"/>
            <p:nvPr/>
          </p:nvSpPr>
          <p:spPr>
            <a:xfrm>
              <a:off x="7785518" y="5115325"/>
              <a:ext cx="9051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solidFill>
                    <a:srgbClr val="FF0000"/>
                  </a:solidFill>
                </a:rPr>
                <a:t>Svojšice</a:t>
              </a:r>
            </a:p>
          </p:txBody>
        </p:sp>
        <p:sp>
          <p:nvSpPr>
            <p:cNvPr id="31" name="TextovéPole 30"/>
            <p:cNvSpPr txBox="1"/>
            <p:nvPr/>
          </p:nvSpPr>
          <p:spPr>
            <a:xfrm>
              <a:off x="6938875" y="5158817"/>
              <a:ext cx="7716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solidFill>
                    <a:srgbClr val="FF0000"/>
                  </a:solidFill>
                </a:rPr>
                <a:t>Kouřim</a:t>
              </a:r>
            </a:p>
          </p:txBody>
        </p:sp>
        <p:sp>
          <p:nvSpPr>
            <p:cNvPr id="32" name="TextovéPole 31"/>
            <p:cNvSpPr txBox="1"/>
            <p:nvPr/>
          </p:nvSpPr>
          <p:spPr>
            <a:xfrm>
              <a:off x="7796175" y="4587974"/>
              <a:ext cx="8517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solidFill>
                    <a:srgbClr val="FF0000"/>
                  </a:solidFill>
                </a:rPr>
                <a:t>Žabonosy</a:t>
              </a:r>
            </a:p>
          </p:txBody>
        </p:sp>
        <p:sp>
          <p:nvSpPr>
            <p:cNvPr id="34" name="TextovéPole 33"/>
            <p:cNvSpPr txBox="1"/>
            <p:nvPr/>
          </p:nvSpPr>
          <p:spPr>
            <a:xfrm>
              <a:off x="6728596" y="4177618"/>
              <a:ext cx="7860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solidFill>
                    <a:srgbClr val="FF0000"/>
                  </a:solidFill>
                </a:rPr>
                <a:t>Vrbčany</a:t>
              </a:r>
            </a:p>
          </p:txBody>
        </p:sp>
        <p:sp>
          <p:nvSpPr>
            <p:cNvPr id="35" name="TextovéPole 34"/>
            <p:cNvSpPr txBox="1"/>
            <p:nvPr/>
          </p:nvSpPr>
          <p:spPr>
            <a:xfrm>
              <a:off x="6835211" y="4423395"/>
              <a:ext cx="9051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solidFill>
                    <a:srgbClr val="FF0000"/>
                  </a:solidFill>
                </a:rPr>
                <a:t>Zalešany</a:t>
              </a:r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3670" y="211770"/>
            <a:ext cx="9592817" cy="864730"/>
          </a:xfrm>
        </p:spPr>
        <p:txBody>
          <a:bodyPr>
            <a:normAutofit/>
          </a:bodyPr>
          <a:lstStyle/>
          <a:p>
            <a:r>
              <a:rPr lang="cs-CZ" sz="3600" dirty="0"/>
              <a:t>Trať</a:t>
            </a:r>
            <a:r>
              <a:rPr lang="cs-CZ" sz="3000" dirty="0"/>
              <a:t> 011 a návazné tratě 012, 060 a trať 230 v úseku Kolín – Kutná Hora </a:t>
            </a:r>
            <a:r>
              <a:rPr lang="cs-CZ" sz="3000" dirty="0" err="1"/>
              <a:t>hl.n</a:t>
            </a:r>
            <a:r>
              <a:rPr lang="cs-CZ" sz="3000" dirty="0"/>
              <a:t>.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657103" y="3185441"/>
            <a:ext cx="9417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FF0000"/>
                </a:solidFill>
              </a:rPr>
              <a:t>Tuklaty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8218128" y="3334037"/>
            <a:ext cx="9051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FF0000"/>
                </a:solidFill>
              </a:rPr>
              <a:t>Cerhenice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8291433" y="3905829"/>
            <a:ext cx="9051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FF0000"/>
                </a:solidFill>
              </a:rPr>
              <a:t>Velim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6573189" y="3685808"/>
            <a:ext cx="8297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FF0000"/>
                </a:solidFill>
              </a:rPr>
              <a:t>Chotutice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7529063" y="3720948"/>
            <a:ext cx="6497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FF0000"/>
                </a:solidFill>
              </a:rPr>
              <a:t>Radim</a:t>
            </a:r>
          </a:p>
        </p:txBody>
      </p:sp>
      <p:sp>
        <p:nvSpPr>
          <p:cNvPr id="33" name="TextovéPole 32"/>
          <p:cNvSpPr txBox="1"/>
          <p:nvPr/>
        </p:nvSpPr>
        <p:spPr>
          <a:xfrm>
            <a:off x="7747091" y="4015741"/>
            <a:ext cx="7586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FF0000"/>
                </a:solidFill>
              </a:rPr>
              <a:t>Plaňany</a:t>
            </a:r>
          </a:p>
        </p:txBody>
      </p:sp>
      <p:sp>
        <p:nvSpPr>
          <p:cNvPr id="37" name="Zástupný symbol pro číslo snímku 8">
            <a:extLst>
              <a:ext uri="{FF2B5EF4-FFF2-40B4-BE49-F238E27FC236}">
                <a16:creationId xmlns:a16="http://schemas.microsoft.com/office/drawing/2014/main" id="{79DCCD01-C45E-4BA8-9717-D1FEECBAE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3384" y="6220423"/>
            <a:ext cx="2743200" cy="365125"/>
          </a:xfrm>
        </p:spPr>
        <p:txBody>
          <a:bodyPr/>
          <a:lstStyle/>
          <a:p>
            <a:fld id="{833DB135-1FB1-4566-9036-1384AEFD9766}" type="slidenum">
              <a:rPr lang="cs-CZ" smtClean="0"/>
              <a:pPr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7199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4D41C909-3072-4B5A-9E62-BB64D0A012D2}"/>
              </a:ext>
            </a:extLst>
          </p:cNvPr>
          <p:cNvSpPr/>
          <p:nvPr/>
        </p:nvSpPr>
        <p:spPr>
          <a:xfrm>
            <a:off x="369900" y="1004000"/>
            <a:ext cx="10536799" cy="51022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4" name="Skupina 3"/>
          <p:cNvGrpSpPr/>
          <p:nvPr/>
        </p:nvGrpSpPr>
        <p:grpSpPr>
          <a:xfrm>
            <a:off x="364363" y="2971384"/>
            <a:ext cx="10542336" cy="1610690"/>
            <a:chOff x="542411" y="3721137"/>
            <a:chExt cx="10542336" cy="1610690"/>
          </a:xfrm>
        </p:grpSpPr>
        <p:grpSp>
          <p:nvGrpSpPr>
            <p:cNvPr id="3" name="Skupina 2"/>
            <p:cNvGrpSpPr/>
            <p:nvPr/>
          </p:nvGrpSpPr>
          <p:grpSpPr>
            <a:xfrm>
              <a:off x="542411" y="3721137"/>
              <a:ext cx="10542336" cy="1610690"/>
              <a:chOff x="542411" y="3714159"/>
              <a:chExt cx="10542336" cy="1610690"/>
            </a:xfrm>
          </p:grpSpPr>
          <p:sp>
            <p:nvSpPr>
              <p:cNvPr id="100" name="Obdélník 99">
                <a:extLst>
                  <a:ext uri="{FF2B5EF4-FFF2-40B4-BE49-F238E27FC236}">
                    <a16:creationId xmlns:a16="http://schemas.microsoft.com/office/drawing/2014/main" id="{4D41C909-3072-4B5A-9E62-BB64D0A012D2}"/>
                  </a:ext>
                </a:extLst>
              </p:cNvPr>
              <p:cNvSpPr/>
              <p:nvPr/>
            </p:nvSpPr>
            <p:spPr>
              <a:xfrm>
                <a:off x="542411" y="3714159"/>
                <a:ext cx="10542336" cy="161069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27" name="Skupina 26">
                <a:extLst>
                  <a:ext uri="{FF2B5EF4-FFF2-40B4-BE49-F238E27FC236}">
                    <a16:creationId xmlns:a16="http://schemas.microsoft.com/office/drawing/2014/main" id="{693C7F00-C21E-46BA-82B0-AE28FE584EC2}"/>
                  </a:ext>
                </a:extLst>
              </p:cNvPr>
              <p:cNvGrpSpPr/>
              <p:nvPr/>
            </p:nvGrpSpPr>
            <p:grpSpPr>
              <a:xfrm>
                <a:off x="1389796" y="4163177"/>
                <a:ext cx="7932492" cy="256833"/>
                <a:chOff x="1620812" y="5717081"/>
                <a:chExt cx="7932492" cy="256833"/>
              </a:xfrm>
            </p:grpSpPr>
            <p:cxnSp>
              <p:nvCxnSpPr>
                <p:cNvPr id="28" name="Přímá spojnice 27">
                  <a:extLst>
                    <a:ext uri="{FF2B5EF4-FFF2-40B4-BE49-F238E27FC236}">
                      <a16:creationId xmlns:a16="http://schemas.microsoft.com/office/drawing/2014/main" id="{156DF646-1177-49D8-A8C3-D07BE8D96F53}"/>
                    </a:ext>
                  </a:extLst>
                </p:cNvPr>
                <p:cNvCxnSpPr>
                  <a:cxnSpLocks/>
                  <a:endCxn id="35" idx="2"/>
                </p:cNvCxnSpPr>
                <p:nvPr/>
              </p:nvCxnSpPr>
              <p:spPr>
                <a:xfrm>
                  <a:off x="1620812" y="5842812"/>
                  <a:ext cx="7681057" cy="3188"/>
                </a:xfrm>
                <a:prstGeom prst="line">
                  <a:avLst/>
                </a:prstGeom>
                <a:solidFill>
                  <a:srgbClr val="0070C0"/>
                </a:solidFill>
                <a:ln w="63500" cmpd="dbl">
                  <a:solidFill>
                    <a:srgbClr val="0070C0"/>
                  </a:solidFill>
                  <a:head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Ovál 28">
                  <a:extLst>
                    <a:ext uri="{FF2B5EF4-FFF2-40B4-BE49-F238E27FC236}">
                      <a16:creationId xmlns:a16="http://schemas.microsoft.com/office/drawing/2014/main" id="{1F19E8A8-D81C-4B97-852E-BEF464DFDD88}"/>
                    </a:ext>
                  </a:extLst>
                </p:cNvPr>
                <p:cNvSpPr/>
                <p:nvPr/>
              </p:nvSpPr>
              <p:spPr>
                <a:xfrm>
                  <a:off x="7193860" y="5717308"/>
                  <a:ext cx="251400" cy="251177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cs-CZ"/>
                </a:p>
              </p:txBody>
            </p:sp>
            <p:sp>
              <p:nvSpPr>
                <p:cNvPr id="30" name="Ovál 29">
                  <a:extLst>
                    <a:ext uri="{FF2B5EF4-FFF2-40B4-BE49-F238E27FC236}">
                      <a16:creationId xmlns:a16="http://schemas.microsoft.com/office/drawing/2014/main" id="{124FD7AD-1864-405F-8A14-CA8241FA99DA}"/>
                    </a:ext>
                  </a:extLst>
                </p:cNvPr>
                <p:cNvSpPr/>
                <p:nvPr/>
              </p:nvSpPr>
              <p:spPr>
                <a:xfrm>
                  <a:off x="5232640" y="5722454"/>
                  <a:ext cx="251435" cy="25146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cs-CZ"/>
                </a:p>
              </p:txBody>
            </p:sp>
            <p:sp>
              <p:nvSpPr>
                <p:cNvPr id="31" name="Ovál 30">
                  <a:extLst>
                    <a:ext uri="{FF2B5EF4-FFF2-40B4-BE49-F238E27FC236}">
                      <a16:creationId xmlns:a16="http://schemas.microsoft.com/office/drawing/2014/main" id="{14ECDCC5-A317-484D-B743-3B52ABA6E4C3}"/>
                    </a:ext>
                  </a:extLst>
                </p:cNvPr>
                <p:cNvSpPr/>
                <p:nvPr/>
              </p:nvSpPr>
              <p:spPr>
                <a:xfrm>
                  <a:off x="8220884" y="5717081"/>
                  <a:ext cx="251435" cy="25146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cs-CZ"/>
                </a:p>
              </p:txBody>
            </p:sp>
            <p:sp>
              <p:nvSpPr>
                <p:cNvPr id="32" name="Ovál 31">
                  <a:extLst>
                    <a:ext uri="{FF2B5EF4-FFF2-40B4-BE49-F238E27FC236}">
                      <a16:creationId xmlns:a16="http://schemas.microsoft.com/office/drawing/2014/main" id="{04A0C73A-9365-4961-8E59-4C2B8DDCC9A6}"/>
                    </a:ext>
                  </a:extLst>
                </p:cNvPr>
                <p:cNvSpPr/>
                <p:nvPr/>
              </p:nvSpPr>
              <p:spPr>
                <a:xfrm>
                  <a:off x="1991254" y="5717223"/>
                  <a:ext cx="251400" cy="251177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cs-CZ"/>
                </a:p>
              </p:txBody>
            </p:sp>
            <p:sp>
              <p:nvSpPr>
                <p:cNvPr id="33" name="Ovál 32">
                  <a:extLst>
                    <a:ext uri="{FF2B5EF4-FFF2-40B4-BE49-F238E27FC236}">
                      <a16:creationId xmlns:a16="http://schemas.microsoft.com/office/drawing/2014/main" id="{7C9903BC-40B5-447F-988D-906F83265CFF}"/>
                    </a:ext>
                  </a:extLst>
                </p:cNvPr>
                <p:cNvSpPr/>
                <p:nvPr/>
              </p:nvSpPr>
              <p:spPr>
                <a:xfrm>
                  <a:off x="8594527" y="5754889"/>
                  <a:ext cx="179054" cy="17907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cs-CZ"/>
                </a:p>
              </p:txBody>
            </p:sp>
            <p:sp>
              <p:nvSpPr>
                <p:cNvPr id="35" name="Ovál 34">
                  <a:extLst>
                    <a:ext uri="{FF2B5EF4-FFF2-40B4-BE49-F238E27FC236}">
                      <a16:creationId xmlns:a16="http://schemas.microsoft.com/office/drawing/2014/main" id="{A9E5930B-E249-484C-A184-1C1C90DDC44C}"/>
                    </a:ext>
                  </a:extLst>
                </p:cNvPr>
                <p:cNvSpPr/>
                <p:nvPr/>
              </p:nvSpPr>
              <p:spPr>
                <a:xfrm>
                  <a:off x="9301869" y="5720270"/>
                  <a:ext cx="251435" cy="25146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cs-CZ"/>
                </a:p>
              </p:txBody>
            </p:sp>
            <p:sp>
              <p:nvSpPr>
                <p:cNvPr id="36" name="Ovál 35">
                  <a:extLst>
                    <a:ext uri="{FF2B5EF4-FFF2-40B4-BE49-F238E27FC236}">
                      <a16:creationId xmlns:a16="http://schemas.microsoft.com/office/drawing/2014/main" id="{06183C81-2FDD-4761-BF96-6416C28D4EEF}"/>
                    </a:ext>
                  </a:extLst>
                </p:cNvPr>
                <p:cNvSpPr/>
                <p:nvPr/>
              </p:nvSpPr>
              <p:spPr>
                <a:xfrm>
                  <a:off x="8967229" y="5754889"/>
                  <a:ext cx="179054" cy="17907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cs-CZ"/>
                </a:p>
              </p:txBody>
            </p:sp>
          </p:grpSp>
          <p:sp>
            <p:nvSpPr>
              <p:cNvPr id="118" name="Ovál 117">
                <a:extLst>
                  <a:ext uri="{FF2B5EF4-FFF2-40B4-BE49-F238E27FC236}">
                    <a16:creationId xmlns:a16="http://schemas.microsoft.com/office/drawing/2014/main" id="{7C9903BC-40B5-447F-988D-906F83265CFF}"/>
                  </a:ext>
                </a:extLst>
              </p:cNvPr>
              <p:cNvSpPr/>
              <p:nvPr/>
            </p:nvSpPr>
            <p:spPr>
              <a:xfrm>
                <a:off x="7650114" y="4210173"/>
                <a:ext cx="179054" cy="17907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cs-CZ"/>
              </a:p>
            </p:txBody>
          </p:sp>
          <p:sp>
            <p:nvSpPr>
              <p:cNvPr id="124" name="Ovál 123">
                <a:extLst>
                  <a:ext uri="{FF2B5EF4-FFF2-40B4-BE49-F238E27FC236}">
                    <a16:creationId xmlns:a16="http://schemas.microsoft.com/office/drawing/2014/main" id="{7C9903BC-40B5-447F-988D-906F83265CFF}"/>
                  </a:ext>
                </a:extLst>
              </p:cNvPr>
              <p:cNvSpPr/>
              <p:nvPr/>
            </p:nvSpPr>
            <p:spPr>
              <a:xfrm>
                <a:off x="6629886" y="4192702"/>
                <a:ext cx="179054" cy="17907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cs-CZ"/>
              </a:p>
            </p:txBody>
          </p:sp>
        </p:grpSp>
        <p:sp>
          <p:nvSpPr>
            <p:cNvPr id="75" name="Ovál 74">
              <a:extLst>
                <a:ext uri="{FF2B5EF4-FFF2-40B4-BE49-F238E27FC236}">
                  <a16:creationId xmlns:a16="http://schemas.microsoft.com/office/drawing/2014/main" id="{124FD7AD-1864-405F-8A14-CA8241FA99DA}"/>
                </a:ext>
              </a:extLst>
            </p:cNvPr>
            <p:cNvSpPr/>
            <p:nvPr/>
          </p:nvSpPr>
          <p:spPr>
            <a:xfrm>
              <a:off x="5748968" y="4196942"/>
              <a:ext cx="251435" cy="251460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9194" y="138949"/>
            <a:ext cx="10589859" cy="106317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3600" dirty="0"/>
              <a:t>Návrh pásmového JŘ na trati 011</a:t>
            </a:r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D97CD95F-6832-40D3-B391-EE3BF5A6232B}"/>
              </a:ext>
            </a:extLst>
          </p:cNvPr>
          <p:cNvGrpSpPr/>
          <p:nvPr/>
        </p:nvGrpSpPr>
        <p:grpSpPr>
          <a:xfrm>
            <a:off x="1569097" y="1013507"/>
            <a:ext cx="7600110" cy="1877694"/>
            <a:chOff x="885869" y="2069672"/>
            <a:chExt cx="7600110" cy="1877694"/>
          </a:xfrm>
        </p:grpSpPr>
        <p:sp>
          <p:nvSpPr>
            <p:cNvPr id="8" name="TextovéPole 7">
              <a:extLst>
                <a:ext uri="{FF2B5EF4-FFF2-40B4-BE49-F238E27FC236}">
                  <a16:creationId xmlns:a16="http://schemas.microsoft.com/office/drawing/2014/main" id="{9347232F-F18E-48C1-B895-449AA6C15C4E}"/>
                </a:ext>
              </a:extLst>
            </p:cNvPr>
            <p:cNvSpPr txBox="1"/>
            <p:nvPr/>
          </p:nvSpPr>
          <p:spPr>
            <a:xfrm>
              <a:off x="885869" y="2849180"/>
              <a:ext cx="400110" cy="1098186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cs-CZ" sz="1400" b="1" dirty="0"/>
                <a:t>Praha-Libeň</a:t>
              </a:r>
            </a:p>
          </p:txBody>
        </p:sp>
        <p:sp>
          <p:nvSpPr>
            <p:cNvPr id="9" name="TextovéPole 8">
              <a:extLst>
                <a:ext uri="{FF2B5EF4-FFF2-40B4-BE49-F238E27FC236}">
                  <a16:creationId xmlns:a16="http://schemas.microsoft.com/office/drawing/2014/main" id="{4D015367-CF05-418D-A7A7-34051A6FC3A2}"/>
                </a:ext>
              </a:extLst>
            </p:cNvPr>
            <p:cNvSpPr txBox="1"/>
            <p:nvPr/>
          </p:nvSpPr>
          <p:spPr>
            <a:xfrm>
              <a:off x="2331316" y="2069672"/>
              <a:ext cx="400110" cy="1877694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cs-CZ" sz="1400" dirty="0"/>
                <a:t>Praha-Běchovice střed</a:t>
              </a:r>
            </a:p>
          </p:txBody>
        </p:sp>
        <p:sp>
          <p:nvSpPr>
            <p:cNvPr id="10" name="TextovéPole 9">
              <a:extLst>
                <a:ext uri="{FF2B5EF4-FFF2-40B4-BE49-F238E27FC236}">
                  <a16:creationId xmlns:a16="http://schemas.microsoft.com/office/drawing/2014/main" id="{D1F09E90-E0B8-4BE8-8DEE-310720633759}"/>
                </a:ext>
              </a:extLst>
            </p:cNvPr>
            <p:cNvSpPr txBox="1"/>
            <p:nvPr/>
          </p:nvSpPr>
          <p:spPr>
            <a:xfrm>
              <a:off x="1605869" y="2098911"/>
              <a:ext cx="400110" cy="1848455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cs-CZ" sz="1400" dirty="0"/>
                <a:t>Praha-Dolní Počernice</a:t>
              </a:r>
            </a:p>
          </p:txBody>
        </p:sp>
        <p:sp>
          <p:nvSpPr>
            <p:cNvPr id="11" name="TextovéPole 10">
              <a:extLst>
                <a:ext uri="{FF2B5EF4-FFF2-40B4-BE49-F238E27FC236}">
                  <a16:creationId xmlns:a16="http://schemas.microsoft.com/office/drawing/2014/main" id="{93CF6D96-F2F8-4FDF-A180-C028B1C7CF62}"/>
                </a:ext>
              </a:extLst>
            </p:cNvPr>
            <p:cNvSpPr txBox="1"/>
            <p:nvPr/>
          </p:nvSpPr>
          <p:spPr>
            <a:xfrm>
              <a:off x="1965869" y="2458817"/>
              <a:ext cx="400110" cy="1488549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cs-CZ" sz="1400" b="1" dirty="0"/>
                <a:t>Praha-Běchovice</a:t>
              </a:r>
            </a:p>
          </p:txBody>
        </p:sp>
        <p:sp>
          <p:nvSpPr>
            <p:cNvPr id="12" name="TextovéPole 11">
              <a:extLst>
                <a:ext uri="{FF2B5EF4-FFF2-40B4-BE49-F238E27FC236}">
                  <a16:creationId xmlns:a16="http://schemas.microsoft.com/office/drawing/2014/main" id="{959A383E-77F0-4315-8625-4A2EAF182107}"/>
                </a:ext>
              </a:extLst>
            </p:cNvPr>
            <p:cNvSpPr txBox="1"/>
            <p:nvPr/>
          </p:nvSpPr>
          <p:spPr>
            <a:xfrm>
              <a:off x="1245869" y="2986590"/>
              <a:ext cx="400110" cy="960776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cs-CZ" sz="1400" dirty="0"/>
                <a:t>Praha-Kyje</a:t>
              </a:r>
            </a:p>
          </p:txBody>
        </p: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5FCE0FC2-275B-4604-81A1-18EB97A7B2BE}"/>
                </a:ext>
              </a:extLst>
            </p:cNvPr>
            <p:cNvSpPr txBox="1"/>
            <p:nvPr/>
          </p:nvSpPr>
          <p:spPr>
            <a:xfrm>
              <a:off x="2685869" y="2571412"/>
              <a:ext cx="400110" cy="1375954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cs-CZ" sz="1400" dirty="0"/>
                <a:t>Praha-Klánovice</a:t>
              </a:r>
            </a:p>
          </p:txBody>
        </p:sp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52CC5A56-DCAF-4017-92DD-836A66C80AE2}"/>
                </a:ext>
              </a:extLst>
            </p:cNvPr>
            <p:cNvSpPr txBox="1"/>
            <p:nvPr/>
          </p:nvSpPr>
          <p:spPr>
            <a:xfrm>
              <a:off x="3045869" y="3393368"/>
              <a:ext cx="400110" cy="553998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cs-CZ" sz="1400" b="1" dirty="0"/>
                <a:t>Úvaly</a:t>
              </a:r>
            </a:p>
          </p:txBody>
        </p:sp>
        <p:sp>
          <p:nvSpPr>
            <p:cNvPr id="15" name="TextovéPole 14">
              <a:extLst>
                <a:ext uri="{FF2B5EF4-FFF2-40B4-BE49-F238E27FC236}">
                  <a16:creationId xmlns:a16="http://schemas.microsoft.com/office/drawing/2014/main" id="{2BD64D53-EA47-4EB5-8A1D-622EA866EC78}"/>
                </a:ext>
              </a:extLst>
            </p:cNvPr>
            <p:cNvSpPr txBox="1"/>
            <p:nvPr/>
          </p:nvSpPr>
          <p:spPr>
            <a:xfrm>
              <a:off x="3414365" y="3280324"/>
              <a:ext cx="400110" cy="667042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cs-CZ" sz="1400" dirty="0"/>
                <a:t>Tuklaty</a:t>
              </a:r>
            </a:p>
          </p:txBody>
        </p:sp>
        <p:sp>
          <p:nvSpPr>
            <p:cNvPr id="16" name="TextovéPole 15">
              <a:extLst>
                <a:ext uri="{FF2B5EF4-FFF2-40B4-BE49-F238E27FC236}">
                  <a16:creationId xmlns:a16="http://schemas.microsoft.com/office/drawing/2014/main" id="{C28CCA5B-27CD-473A-A76B-6BA52B3E4F10}"/>
                </a:ext>
              </a:extLst>
            </p:cNvPr>
            <p:cNvSpPr txBox="1"/>
            <p:nvPr/>
          </p:nvSpPr>
          <p:spPr>
            <a:xfrm>
              <a:off x="3765869" y="3027114"/>
              <a:ext cx="400110" cy="920252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cs-CZ" sz="1400" dirty="0"/>
                <a:t>Rostoklaty</a:t>
              </a:r>
            </a:p>
          </p:txBody>
        </p:sp>
        <p:sp>
          <p:nvSpPr>
            <p:cNvPr id="17" name="TextovéPole 16">
              <a:extLst>
                <a:ext uri="{FF2B5EF4-FFF2-40B4-BE49-F238E27FC236}">
                  <a16:creationId xmlns:a16="http://schemas.microsoft.com/office/drawing/2014/main" id="{106DF09A-9C53-4178-8E11-EB37DFB3C4A9}"/>
                </a:ext>
              </a:extLst>
            </p:cNvPr>
            <p:cNvSpPr txBox="1"/>
            <p:nvPr/>
          </p:nvSpPr>
          <p:spPr>
            <a:xfrm>
              <a:off x="4114310" y="2926894"/>
              <a:ext cx="400110" cy="1020472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cs-CZ" sz="1400" b="1" dirty="0"/>
                <a:t>Český Brod</a:t>
              </a:r>
            </a:p>
          </p:txBody>
        </p:sp>
        <p:sp>
          <p:nvSpPr>
            <p:cNvPr id="18" name="TextovéPole 17">
              <a:extLst>
                <a:ext uri="{FF2B5EF4-FFF2-40B4-BE49-F238E27FC236}">
                  <a16:creationId xmlns:a16="http://schemas.microsoft.com/office/drawing/2014/main" id="{14B3B340-E833-4075-9B4D-19998005FF54}"/>
                </a:ext>
              </a:extLst>
            </p:cNvPr>
            <p:cNvSpPr txBox="1"/>
            <p:nvPr/>
          </p:nvSpPr>
          <p:spPr>
            <a:xfrm>
              <a:off x="4485869" y="3329248"/>
              <a:ext cx="400110" cy="618118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cs-CZ" sz="1400" dirty="0"/>
                <a:t>Klučov</a:t>
              </a:r>
            </a:p>
          </p:txBody>
        </p:sp>
        <p:sp>
          <p:nvSpPr>
            <p:cNvPr id="19" name="TextovéPole 18">
              <a:extLst>
                <a:ext uri="{FF2B5EF4-FFF2-40B4-BE49-F238E27FC236}">
                  <a16:creationId xmlns:a16="http://schemas.microsoft.com/office/drawing/2014/main" id="{0230DBC6-E450-471E-8D68-5202F3DF9567}"/>
                </a:ext>
              </a:extLst>
            </p:cNvPr>
            <p:cNvSpPr txBox="1"/>
            <p:nvPr/>
          </p:nvSpPr>
          <p:spPr>
            <a:xfrm>
              <a:off x="4845869" y="3137272"/>
              <a:ext cx="400110" cy="810094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cs-CZ" sz="1400" b="1" dirty="0"/>
                <a:t>Poříčany</a:t>
              </a:r>
            </a:p>
          </p:txBody>
        </p:sp>
        <p:sp>
          <p:nvSpPr>
            <p:cNvPr id="20" name="TextovéPole 19">
              <a:extLst>
                <a:ext uri="{FF2B5EF4-FFF2-40B4-BE49-F238E27FC236}">
                  <a16:creationId xmlns:a16="http://schemas.microsoft.com/office/drawing/2014/main" id="{5086D630-49FA-4798-94A9-BD9A1915325B}"/>
                </a:ext>
              </a:extLst>
            </p:cNvPr>
            <p:cNvSpPr txBox="1"/>
            <p:nvPr/>
          </p:nvSpPr>
          <p:spPr>
            <a:xfrm>
              <a:off x="5671947" y="3413840"/>
              <a:ext cx="400110" cy="525208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cs-CZ" sz="1400" dirty="0"/>
                <a:t>Tatce</a:t>
              </a:r>
            </a:p>
          </p:txBody>
        </p:sp>
        <p:sp>
          <p:nvSpPr>
            <p:cNvPr id="21" name="TextovéPole 20">
              <a:extLst>
                <a:ext uri="{FF2B5EF4-FFF2-40B4-BE49-F238E27FC236}">
                  <a16:creationId xmlns:a16="http://schemas.microsoft.com/office/drawing/2014/main" id="{C3C70881-A069-41B2-83F2-65E136CFADB6}"/>
                </a:ext>
              </a:extLst>
            </p:cNvPr>
            <p:cNvSpPr txBox="1"/>
            <p:nvPr/>
          </p:nvSpPr>
          <p:spPr>
            <a:xfrm>
              <a:off x="5995512" y="3342979"/>
              <a:ext cx="400110" cy="597896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cs-CZ" sz="1400" b="1" dirty="0"/>
                <a:t>Pečky</a:t>
              </a:r>
            </a:p>
          </p:txBody>
        </p:sp>
        <p:sp>
          <p:nvSpPr>
            <p:cNvPr id="22" name="TextovéPole 21">
              <a:extLst>
                <a:ext uri="{FF2B5EF4-FFF2-40B4-BE49-F238E27FC236}">
                  <a16:creationId xmlns:a16="http://schemas.microsoft.com/office/drawing/2014/main" id="{5A93EA35-817A-43E1-9DFB-D942C2976B42}"/>
                </a:ext>
              </a:extLst>
            </p:cNvPr>
            <p:cNvSpPr txBox="1"/>
            <p:nvPr/>
          </p:nvSpPr>
          <p:spPr>
            <a:xfrm>
              <a:off x="6645869" y="2978190"/>
              <a:ext cx="400110" cy="969176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cs-CZ" sz="1400" b="1" dirty="0"/>
                <a:t>Cerhenice</a:t>
              </a:r>
            </a:p>
          </p:txBody>
        </p:sp>
        <p:sp>
          <p:nvSpPr>
            <p:cNvPr id="23" name="TextovéPole 22">
              <a:extLst>
                <a:ext uri="{FF2B5EF4-FFF2-40B4-BE49-F238E27FC236}">
                  <a16:creationId xmlns:a16="http://schemas.microsoft.com/office/drawing/2014/main" id="{012A3BEA-703F-4DAA-BF2F-AC934F09F66C}"/>
                </a:ext>
              </a:extLst>
            </p:cNvPr>
            <p:cNvSpPr txBox="1"/>
            <p:nvPr/>
          </p:nvSpPr>
          <p:spPr>
            <a:xfrm>
              <a:off x="7005869" y="3390419"/>
              <a:ext cx="400110" cy="556947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cs-CZ" sz="1400" b="1" dirty="0"/>
                <a:t>Velim</a:t>
              </a:r>
            </a:p>
          </p:txBody>
        </p:sp>
        <p:sp>
          <p:nvSpPr>
            <p:cNvPr id="24" name="TextovéPole 23">
              <a:extLst>
                <a:ext uri="{FF2B5EF4-FFF2-40B4-BE49-F238E27FC236}">
                  <a16:creationId xmlns:a16="http://schemas.microsoft.com/office/drawing/2014/main" id="{28E5DA7C-F01E-467D-9942-0AC0C9C52EA6}"/>
                </a:ext>
              </a:extLst>
            </p:cNvPr>
            <p:cNvSpPr txBox="1"/>
            <p:nvPr/>
          </p:nvSpPr>
          <p:spPr>
            <a:xfrm>
              <a:off x="7365869" y="2447147"/>
              <a:ext cx="400110" cy="1500219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cs-CZ" sz="1400" dirty="0"/>
                <a:t>Nová Ves u Kolína</a:t>
              </a:r>
            </a:p>
          </p:txBody>
        </p:sp>
        <p:sp>
          <p:nvSpPr>
            <p:cNvPr id="25" name="TextovéPole 24">
              <a:extLst>
                <a:ext uri="{FF2B5EF4-FFF2-40B4-BE49-F238E27FC236}">
                  <a16:creationId xmlns:a16="http://schemas.microsoft.com/office/drawing/2014/main" id="{B44F5FE6-847E-4FC2-B959-DAC0C8E1A975}"/>
                </a:ext>
              </a:extLst>
            </p:cNvPr>
            <p:cNvSpPr txBox="1"/>
            <p:nvPr/>
          </p:nvSpPr>
          <p:spPr>
            <a:xfrm>
              <a:off x="7725869" y="2716132"/>
              <a:ext cx="400110" cy="1231234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cs-CZ" sz="1400" dirty="0"/>
                <a:t>Kolín zastávka</a:t>
              </a:r>
            </a:p>
          </p:txBody>
        </p:sp>
        <p:sp>
          <p:nvSpPr>
            <p:cNvPr id="26" name="TextovéPole 25">
              <a:extLst>
                <a:ext uri="{FF2B5EF4-FFF2-40B4-BE49-F238E27FC236}">
                  <a16:creationId xmlns:a16="http://schemas.microsoft.com/office/drawing/2014/main" id="{A95CC85F-40DF-4AAC-892A-C9E8778EF673}"/>
                </a:ext>
              </a:extLst>
            </p:cNvPr>
            <p:cNvSpPr txBox="1"/>
            <p:nvPr/>
          </p:nvSpPr>
          <p:spPr>
            <a:xfrm>
              <a:off x="8085869" y="3431840"/>
              <a:ext cx="400110" cy="515526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cs-CZ" sz="1400" b="1" dirty="0"/>
                <a:t>Kolín</a:t>
              </a:r>
            </a:p>
          </p:txBody>
        </p:sp>
      </p:grpSp>
      <p:grpSp>
        <p:nvGrpSpPr>
          <p:cNvPr id="37" name="Skupina 36">
            <a:extLst>
              <a:ext uri="{FF2B5EF4-FFF2-40B4-BE49-F238E27FC236}">
                <a16:creationId xmlns:a16="http://schemas.microsoft.com/office/drawing/2014/main" id="{D686E73B-ACD4-4082-8F71-DC75C5089375}"/>
              </a:ext>
            </a:extLst>
          </p:cNvPr>
          <p:cNvGrpSpPr/>
          <p:nvPr/>
        </p:nvGrpSpPr>
        <p:grpSpPr>
          <a:xfrm>
            <a:off x="1266726" y="3791498"/>
            <a:ext cx="4542362" cy="251460"/>
            <a:chOff x="1532096" y="6114247"/>
            <a:chExt cx="4542362" cy="251460"/>
          </a:xfrm>
        </p:grpSpPr>
        <p:cxnSp>
          <p:nvCxnSpPr>
            <p:cNvPr id="38" name="Přímá spojnice 37">
              <a:extLst>
                <a:ext uri="{FF2B5EF4-FFF2-40B4-BE49-F238E27FC236}">
                  <a16:creationId xmlns:a16="http://schemas.microsoft.com/office/drawing/2014/main" id="{2C854481-82BB-4C67-8CE1-DEE2CB5F6510}"/>
                </a:ext>
              </a:extLst>
            </p:cNvPr>
            <p:cNvCxnSpPr>
              <a:cxnSpLocks/>
              <a:endCxn id="48" idx="6"/>
            </p:cNvCxnSpPr>
            <p:nvPr/>
          </p:nvCxnSpPr>
          <p:spPr>
            <a:xfrm>
              <a:off x="1532096" y="6239977"/>
              <a:ext cx="4542362" cy="0"/>
            </a:xfrm>
            <a:prstGeom prst="line">
              <a:avLst/>
            </a:prstGeom>
            <a:ln w="63500" cmpd="dbl">
              <a:solidFill>
                <a:schemeClr val="tx1"/>
              </a:solidFill>
              <a:head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ál 38">
              <a:extLst>
                <a:ext uri="{FF2B5EF4-FFF2-40B4-BE49-F238E27FC236}">
                  <a16:creationId xmlns:a16="http://schemas.microsoft.com/office/drawing/2014/main" id="{BCDBF621-DD4D-4EF4-AA5B-72D929561644}"/>
                </a:ext>
              </a:extLst>
            </p:cNvPr>
            <p:cNvSpPr/>
            <p:nvPr/>
          </p:nvSpPr>
          <p:spPr>
            <a:xfrm>
              <a:off x="2618900" y="6150273"/>
              <a:ext cx="179651" cy="1794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40" name="Ovál 39">
              <a:extLst>
                <a:ext uri="{FF2B5EF4-FFF2-40B4-BE49-F238E27FC236}">
                  <a16:creationId xmlns:a16="http://schemas.microsoft.com/office/drawing/2014/main" id="{C2734013-D625-4675-9D0C-A8C5674F45E0}"/>
                </a:ext>
              </a:extLst>
            </p:cNvPr>
            <p:cNvSpPr/>
            <p:nvPr/>
          </p:nvSpPr>
          <p:spPr>
            <a:xfrm>
              <a:off x="2940694" y="6114454"/>
              <a:ext cx="251383" cy="2510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41" name="Ovál 40">
              <a:extLst>
                <a:ext uri="{FF2B5EF4-FFF2-40B4-BE49-F238E27FC236}">
                  <a16:creationId xmlns:a16="http://schemas.microsoft.com/office/drawing/2014/main" id="{3D4C5C39-E887-4D43-9795-C0D1607B4B5C}"/>
                </a:ext>
              </a:extLst>
            </p:cNvPr>
            <p:cNvSpPr/>
            <p:nvPr/>
          </p:nvSpPr>
          <p:spPr>
            <a:xfrm>
              <a:off x="4017014" y="6114630"/>
              <a:ext cx="250783" cy="25069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42" name="Ovál 41">
              <a:extLst>
                <a:ext uri="{FF2B5EF4-FFF2-40B4-BE49-F238E27FC236}">
                  <a16:creationId xmlns:a16="http://schemas.microsoft.com/office/drawing/2014/main" id="{DC8E3284-C0A0-4ED7-94FC-A7167E49F65A}"/>
                </a:ext>
              </a:extLst>
            </p:cNvPr>
            <p:cNvSpPr/>
            <p:nvPr/>
          </p:nvSpPr>
          <p:spPr>
            <a:xfrm>
              <a:off x="5096802" y="6114313"/>
              <a:ext cx="251418" cy="2513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43" name="Ovál 42">
              <a:extLst>
                <a:ext uri="{FF2B5EF4-FFF2-40B4-BE49-F238E27FC236}">
                  <a16:creationId xmlns:a16="http://schemas.microsoft.com/office/drawing/2014/main" id="{C78C25D3-7642-4375-9F47-9EB2D808B475}"/>
                </a:ext>
              </a:extLst>
            </p:cNvPr>
            <p:cNvSpPr/>
            <p:nvPr/>
          </p:nvSpPr>
          <p:spPr>
            <a:xfrm>
              <a:off x="1857589" y="6114454"/>
              <a:ext cx="251383" cy="2510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44" name="Ovál 43">
              <a:extLst>
                <a:ext uri="{FF2B5EF4-FFF2-40B4-BE49-F238E27FC236}">
                  <a16:creationId xmlns:a16="http://schemas.microsoft.com/office/drawing/2014/main" id="{8663EBD9-D618-409A-8417-07931A82F87C}"/>
                </a:ext>
              </a:extLst>
            </p:cNvPr>
            <p:cNvSpPr/>
            <p:nvPr/>
          </p:nvSpPr>
          <p:spPr>
            <a:xfrm>
              <a:off x="3344356" y="6150172"/>
              <a:ext cx="179676" cy="17961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45" name="Ovál 44">
              <a:extLst>
                <a:ext uri="{FF2B5EF4-FFF2-40B4-BE49-F238E27FC236}">
                  <a16:creationId xmlns:a16="http://schemas.microsoft.com/office/drawing/2014/main" id="{FDE879BF-31D5-412E-9C4D-8A46B0698C15}"/>
                </a:ext>
              </a:extLst>
            </p:cNvPr>
            <p:cNvSpPr/>
            <p:nvPr/>
          </p:nvSpPr>
          <p:spPr>
            <a:xfrm>
              <a:off x="3699226" y="6150489"/>
              <a:ext cx="179041" cy="1789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46" name="Ovál 45">
              <a:extLst>
                <a:ext uri="{FF2B5EF4-FFF2-40B4-BE49-F238E27FC236}">
                  <a16:creationId xmlns:a16="http://schemas.microsoft.com/office/drawing/2014/main" id="{AEFD21CF-E3F8-48C8-ACD5-63719E6DD0D4}"/>
                </a:ext>
              </a:extLst>
            </p:cNvPr>
            <p:cNvSpPr/>
            <p:nvPr/>
          </p:nvSpPr>
          <p:spPr>
            <a:xfrm>
              <a:off x="4427723" y="6150489"/>
              <a:ext cx="179041" cy="1789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47" name="Ovál 46">
              <a:extLst>
                <a:ext uri="{FF2B5EF4-FFF2-40B4-BE49-F238E27FC236}">
                  <a16:creationId xmlns:a16="http://schemas.microsoft.com/office/drawing/2014/main" id="{9E3FC406-81B0-479A-A55A-5AA95E7B05AB}"/>
                </a:ext>
              </a:extLst>
            </p:cNvPr>
            <p:cNvSpPr/>
            <p:nvPr/>
          </p:nvSpPr>
          <p:spPr>
            <a:xfrm>
              <a:off x="4774937" y="6150489"/>
              <a:ext cx="179041" cy="1789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48" name="Ovál 47">
              <a:extLst>
                <a:ext uri="{FF2B5EF4-FFF2-40B4-BE49-F238E27FC236}">
                  <a16:creationId xmlns:a16="http://schemas.microsoft.com/office/drawing/2014/main" id="{77325491-A0E9-4B0F-A93B-CC7C59517405}"/>
                </a:ext>
              </a:extLst>
            </p:cNvPr>
            <p:cNvSpPr/>
            <p:nvPr/>
          </p:nvSpPr>
          <p:spPr>
            <a:xfrm>
              <a:off x="5823035" y="6114247"/>
              <a:ext cx="251423" cy="2514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50" name="Ovál 49">
              <a:extLst>
                <a:ext uri="{FF2B5EF4-FFF2-40B4-BE49-F238E27FC236}">
                  <a16:creationId xmlns:a16="http://schemas.microsoft.com/office/drawing/2014/main" id="{8745DEBE-0F67-4F75-AB1B-541671F35868}"/>
                </a:ext>
              </a:extLst>
            </p:cNvPr>
            <p:cNvSpPr/>
            <p:nvPr/>
          </p:nvSpPr>
          <p:spPr>
            <a:xfrm>
              <a:off x="5496107" y="6150489"/>
              <a:ext cx="179041" cy="1789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52" name="Ovál 51">
              <a:extLst>
                <a:ext uri="{FF2B5EF4-FFF2-40B4-BE49-F238E27FC236}">
                  <a16:creationId xmlns:a16="http://schemas.microsoft.com/office/drawing/2014/main" id="{D02E5E4C-3CDC-472F-A035-71B896A95318}"/>
                </a:ext>
              </a:extLst>
            </p:cNvPr>
            <p:cNvSpPr/>
            <p:nvPr/>
          </p:nvSpPr>
          <p:spPr>
            <a:xfrm>
              <a:off x="2263507" y="6150273"/>
              <a:ext cx="179651" cy="1794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</p:grpSp>
      <p:grpSp>
        <p:nvGrpSpPr>
          <p:cNvPr id="53" name="Skupina 52">
            <a:extLst>
              <a:ext uri="{FF2B5EF4-FFF2-40B4-BE49-F238E27FC236}">
                <a16:creationId xmlns:a16="http://schemas.microsoft.com/office/drawing/2014/main" id="{68996A49-C6A1-478B-9513-77EEDC62C9B0}"/>
              </a:ext>
            </a:extLst>
          </p:cNvPr>
          <p:cNvGrpSpPr/>
          <p:nvPr/>
        </p:nvGrpSpPr>
        <p:grpSpPr>
          <a:xfrm>
            <a:off x="1260762" y="4152775"/>
            <a:ext cx="3816124" cy="251328"/>
            <a:chOff x="1532096" y="6522680"/>
            <a:chExt cx="3816124" cy="251328"/>
          </a:xfrm>
        </p:grpSpPr>
        <p:cxnSp>
          <p:nvCxnSpPr>
            <p:cNvPr id="54" name="Přímá spojnice 53">
              <a:extLst>
                <a:ext uri="{FF2B5EF4-FFF2-40B4-BE49-F238E27FC236}">
                  <a16:creationId xmlns:a16="http://schemas.microsoft.com/office/drawing/2014/main" id="{BCEC7582-B19E-46B6-B75A-DC4E37FD40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32096" y="6646723"/>
              <a:ext cx="3690415" cy="3242"/>
            </a:xfrm>
            <a:prstGeom prst="line">
              <a:avLst/>
            </a:prstGeom>
            <a:ln w="63500" cmpd="dbl">
              <a:solidFill>
                <a:schemeClr val="tx1"/>
              </a:solidFill>
              <a:head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ál 54">
              <a:extLst>
                <a:ext uri="{FF2B5EF4-FFF2-40B4-BE49-F238E27FC236}">
                  <a16:creationId xmlns:a16="http://schemas.microsoft.com/office/drawing/2014/main" id="{35860B69-A6DA-4119-94B7-A27D0CE3797D}"/>
                </a:ext>
              </a:extLst>
            </p:cNvPr>
            <p:cNvSpPr/>
            <p:nvPr/>
          </p:nvSpPr>
          <p:spPr>
            <a:xfrm>
              <a:off x="2618900" y="6558640"/>
              <a:ext cx="179651" cy="1794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56" name="Ovál 55">
              <a:extLst>
                <a:ext uri="{FF2B5EF4-FFF2-40B4-BE49-F238E27FC236}">
                  <a16:creationId xmlns:a16="http://schemas.microsoft.com/office/drawing/2014/main" id="{3F9913EF-79EC-4ADC-B605-F8B3D4656BF2}"/>
                </a:ext>
              </a:extLst>
            </p:cNvPr>
            <p:cNvSpPr/>
            <p:nvPr/>
          </p:nvSpPr>
          <p:spPr>
            <a:xfrm>
              <a:off x="2940694" y="6522821"/>
              <a:ext cx="251383" cy="2510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57" name="Ovál 56">
              <a:extLst>
                <a:ext uri="{FF2B5EF4-FFF2-40B4-BE49-F238E27FC236}">
                  <a16:creationId xmlns:a16="http://schemas.microsoft.com/office/drawing/2014/main" id="{7757513C-6E6C-4C03-ACED-7BC5C93A032E}"/>
                </a:ext>
              </a:extLst>
            </p:cNvPr>
            <p:cNvSpPr/>
            <p:nvPr/>
          </p:nvSpPr>
          <p:spPr>
            <a:xfrm>
              <a:off x="4017014" y="6522997"/>
              <a:ext cx="250783" cy="25069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58" name="Ovál 57">
              <a:extLst>
                <a:ext uri="{FF2B5EF4-FFF2-40B4-BE49-F238E27FC236}">
                  <a16:creationId xmlns:a16="http://schemas.microsoft.com/office/drawing/2014/main" id="{777CB702-E406-43BB-99E5-6B0F84668668}"/>
                </a:ext>
              </a:extLst>
            </p:cNvPr>
            <p:cNvSpPr/>
            <p:nvPr/>
          </p:nvSpPr>
          <p:spPr>
            <a:xfrm>
              <a:off x="5096802" y="6522680"/>
              <a:ext cx="251418" cy="2513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59" name="Ovál 58">
              <a:extLst>
                <a:ext uri="{FF2B5EF4-FFF2-40B4-BE49-F238E27FC236}">
                  <a16:creationId xmlns:a16="http://schemas.microsoft.com/office/drawing/2014/main" id="{D25B430A-5302-4442-9007-07C901C9C0B9}"/>
                </a:ext>
              </a:extLst>
            </p:cNvPr>
            <p:cNvSpPr/>
            <p:nvPr/>
          </p:nvSpPr>
          <p:spPr>
            <a:xfrm>
              <a:off x="1857589" y="6522821"/>
              <a:ext cx="251383" cy="2510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60" name="Ovál 59">
              <a:extLst>
                <a:ext uri="{FF2B5EF4-FFF2-40B4-BE49-F238E27FC236}">
                  <a16:creationId xmlns:a16="http://schemas.microsoft.com/office/drawing/2014/main" id="{3775E212-585C-4A29-BFB7-06EC5A396242}"/>
                </a:ext>
              </a:extLst>
            </p:cNvPr>
            <p:cNvSpPr/>
            <p:nvPr/>
          </p:nvSpPr>
          <p:spPr>
            <a:xfrm>
              <a:off x="3344356" y="6558539"/>
              <a:ext cx="179676" cy="17961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61" name="Ovál 60">
              <a:extLst>
                <a:ext uri="{FF2B5EF4-FFF2-40B4-BE49-F238E27FC236}">
                  <a16:creationId xmlns:a16="http://schemas.microsoft.com/office/drawing/2014/main" id="{723B778A-870C-46C9-86DB-608D8DFB8B1F}"/>
                </a:ext>
              </a:extLst>
            </p:cNvPr>
            <p:cNvSpPr/>
            <p:nvPr/>
          </p:nvSpPr>
          <p:spPr>
            <a:xfrm>
              <a:off x="3699226" y="6558856"/>
              <a:ext cx="179041" cy="1789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62" name="Ovál 61">
              <a:extLst>
                <a:ext uri="{FF2B5EF4-FFF2-40B4-BE49-F238E27FC236}">
                  <a16:creationId xmlns:a16="http://schemas.microsoft.com/office/drawing/2014/main" id="{FD6F1468-1A42-4394-99C4-B5F9129EA715}"/>
                </a:ext>
              </a:extLst>
            </p:cNvPr>
            <p:cNvSpPr/>
            <p:nvPr/>
          </p:nvSpPr>
          <p:spPr>
            <a:xfrm>
              <a:off x="4427723" y="6558856"/>
              <a:ext cx="179041" cy="1789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63" name="Ovál 62">
              <a:extLst>
                <a:ext uri="{FF2B5EF4-FFF2-40B4-BE49-F238E27FC236}">
                  <a16:creationId xmlns:a16="http://schemas.microsoft.com/office/drawing/2014/main" id="{7F7291F6-F426-4612-AAE5-D3E8FE84C495}"/>
                </a:ext>
              </a:extLst>
            </p:cNvPr>
            <p:cNvSpPr/>
            <p:nvPr/>
          </p:nvSpPr>
          <p:spPr>
            <a:xfrm>
              <a:off x="4774937" y="6558856"/>
              <a:ext cx="179041" cy="1789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64" name="Ovál 63">
              <a:extLst>
                <a:ext uri="{FF2B5EF4-FFF2-40B4-BE49-F238E27FC236}">
                  <a16:creationId xmlns:a16="http://schemas.microsoft.com/office/drawing/2014/main" id="{50391733-111E-4B8C-9456-A386EE4ABB65}"/>
                </a:ext>
              </a:extLst>
            </p:cNvPr>
            <p:cNvSpPr/>
            <p:nvPr/>
          </p:nvSpPr>
          <p:spPr>
            <a:xfrm>
              <a:off x="2263507" y="6558640"/>
              <a:ext cx="179651" cy="1794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</p:grpSp>
      <p:sp>
        <p:nvSpPr>
          <p:cNvPr id="67" name="TextovéPole 66">
            <a:extLst>
              <a:ext uri="{FF2B5EF4-FFF2-40B4-BE49-F238E27FC236}">
                <a16:creationId xmlns:a16="http://schemas.microsoft.com/office/drawing/2014/main" id="{996EDD9A-A947-4274-BA99-CF3773DDF868}"/>
              </a:ext>
            </a:extLst>
          </p:cNvPr>
          <p:cNvSpPr txBox="1"/>
          <p:nvPr/>
        </p:nvSpPr>
        <p:spPr>
          <a:xfrm>
            <a:off x="5583451" y="1010981"/>
            <a:ext cx="1771639" cy="23236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cs-CZ" sz="1400" i="1" dirty="0"/>
              <a:t>směr Nymburk hl.n.</a:t>
            </a:r>
          </a:p>
        </p:txBody>
      </p:sp>
      <p:grpSp>
        <p:nvGrpSpPr>
          <p:cNvPr id="71" name="Skupina 70">
            <a:extLst>
              <a:ext uri="{FF2B5EF4-FFF2-40B4-BE49-F238E27FC236}">
                <a16:creationId xmlns:a16="http://schemas.microsoft.com/office/drawing/2014/main" id="{8E5F0069-6897-4D01-8AFB-D9EEDB7D02A0}"/>
              </a:ext>
            </a:extLst>
          </p:cNvPr>
          <p:cNvGrpSpPr/>
          <p:nvPr/>
        </p:nvGrpSpPr>
        <p:grpSpPr>
          <a:xfrm>
            <a:off x="8897472" y="3538987"/>
            <a:ext cx="1913547" cy="503588"/>
            <a:chOff x="8686218" y="4804762"/>
            <a:chExt cx="1913547" cy="503588"/>
          </a:xfrm>
        </p:grpSpPr>
        <p:sp>
          <p:nvSpPr>
            <p:cNvPr id="72" name="TextovéPole 71">
              <a:extLst>
                <a:ext uri="{FF2B5EF4-FFF2-40B4-BE49-F238E27FC236}">
                  <a16:creationId xmlns:a16="http://schemas.microsoft.com/office/drawing/2014/main" id="{4E9BC767-17E8-4422-BABA-BB4C7E23E59A}"/>
                </a:ext>
              </a:extLst>
            </p:cNvPr>
            <p:cNvSpPr txBox="1"/>
            <p:nvPr/>
          </p:nvSpPr>
          <p:spPr>
            <a:xfrm>
              <a:off x="9586218" y="5000573"/>
              <a:ext cx="1013547" cy="307777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cs-CZ" sz="1400" i="1" dirty="0">
                  <a:solidFill>
                    <a:srgbClr val="0070C0"/>
                  </a:solidFill>
                </a:rPr>
                <a:t>Kutná Hora</a:t>
              </a:r>
            </a:p>
          </p:txBody>
        </p:sp>
        <p:cxnSp>
          <p:nvCxnSpPr>
            <p:cNvPr id="73" name="Přímá spojnice 72">
              <a:extLst>
                <a:ext uri="{FF2B5EF4-FFF2-40B4-BE49-F238E27FC236}">
                  <a16:creationId xmlns:a16="http://schemas.microsoft.com/office/drawing/2014/main" id="{95C86978-FC13-4AE4-8A07-3EBA8C6AB58A}"/>
                </a:ext>
              </a:extLst>
            </p:cNvPr>
            <p:cNvCxnSpPr>
              <a:cxnSpLocks/>
              <a:stCxn id="72" idx="1"/>
            </p:cNvCxnSpPr>
            <p:nvPr/>
          </p:nvCxnSpPr>
          <p:spPr>
            <a:xfrm flipH="1" flipV="1">
              <a:off x="8686218" y="4804762"/>
              <a:ext cx="900000" cy="349700"/>
            </a:xfrm>
            <a:prstGeom prst="lin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head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TextovéPole 75"/>
          <p:cNvSpPr txBox="1"/>
          <p:nvPr/>
        </p:nvSpPr>
        <p:spPr>
          <a:xfrm>
            <a:off x="9486959" y="3005370"/>
            <a:ext cx="1514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Platí ve špičkách pracovních dnů</a:t>
            </a:r>
          </a:p>
        </p:txBody>
      </p:sp>
      <p:sp>
        <p:nvSpPr>
          <p:cNvPr id="105" name="TextovéPole 104"/>
          <p:cNvSpPr txBox="1"/>
          <p:nvPr/>
        </p:nvSpPr>
        <p:spPr>
          <a:xfrm>
            <a:off x="9333052" y="4593526"/>
            <a:ext cx="17383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Platí mimo špiček pracovních dnů</a:t>
            </a:r>
          </a:p>
          <a:p>
            <a:r>
              <a:rPr lang="cs-CZ" sz="1400" dirty="0"/>
              <a:t>a o víkendu</a:t>
            </a:r>
          </a:p>
        </p:txBody>
      </p:sp>
      <p:sp>
        <p:nvSpPr>
          <p:cNvPr id="106" name="Ovál 105">
            <a:extLst>
              <a:ext uri="{FF2B5EF4-FFF2-40B4-BE49-F238E27FC236}">
                <a16:creationId xmlns:a16="http://schemas.microsoft.com/office/drawing/2014/main" id="{519209F9-80F7-4653-8C45-89BAECB115F0}"/>
              </a:ext>
            </a:extLst>
          </p:cNvPr>
          <p:cNvSpPr/>
          <p:nvPr/>
        </p:nvSpPr>
        <p:spPr>
          <a:xfrm>
            <a:off x="5585253" y="4834554"/>
            <a:ext cx="251423" cy="2514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114" name="TextovéPole 113">
            <a:extLst>
              <a:ext uri="{FF2B5EF4-FFF2-40B4-BE49-F238E27FC236}">
                <a16:creationId xmlns:a16="http://schemas.microsoft.com/office/drawing/2014/main" id="{996EDD9A-A947-4274-BA99-CF3773DDF868}"/>
              </a:ext>
            </a:extLst>
          </p:cNvPr>
          <p:cNvSpPr txBox="1"/>
          <p:nvPr/>
        </p:nvSpPr>
        <p:spPr>
          <a:xfrm>
            <a:off x="6121008" y="4647905"/>
            <a:ext cx="1771639" cy="30777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cs-CZ" sz="1400" i="1" dirty="0"/>
              <a:t>směr Nymburk hl.n.</a:t>
            </a:r>
          </a:p>
        </p:txBody>
      </p:sp>
      <p:cxnSp>
        <p:nvCxnSpPr>
          <p:cNvPr id="79" name="Přímá spojnice se šipkou 78"/>
          <p:cNvCxnSpPr/>
          <p:nvPr/>
        </p:nvCxnSpPr>
        <p:spPr>
          <a:xfrm flipH="1" flipV="1">
            <a:off x="6069635" y="4612796"/>
            <a:ext cx="12069" cy="306246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Přímá spojnice 115"/>
          <p:cNvCxnSpPr/>
          <p:nvPr/>
        </p:nvCxnSpPr>
        <p:spPr>
          <a:xfrm flipH="1">
            <a:off x="5742135" y="4924515"/>
            <a:ext cx="378873" cy="522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Přímá spojnice 120"/>
          <p:cNvCxnSpPr/>
          <p:nvPr/>
        </p:nvCxnSpPr>
        <p:spPr>
          <a:xfrm flipH="1">
            <a:off x="5798938" y="3195032"/>
            <a:ext cx="50749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Přímá spojnice 127"/>
          <p:cNvCxnSpPr/>
          <p:nvPr/>
        </p:nvCxnSpPr>
        <p:spPr>
          <a:xfrm flipH="1" flipV="1">
            <a:off x="6252478" y="1465889"/>
            <a:ext cx="9304" cy="1698082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Přímá spojnice se šipkou 137"/>
          <p:cNvCxnSpPr/>
          <p:nvPr/>
        </p:nvCxnSpPr>
        <p:spPr>
          <a:xfrm flipH="1" flipV="1">
            <a:off x="6277827" y="1284879"/>
            <a:ext cx="10522" cy="11641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ovéPole 106"/>
          <p:cNvSpPr txBox="1"/>
          <p:nvPr/>
        </p:nvSpPr>
        <p:spPr>
          <a:xfrm>
            <a:off x="676435" y="3752799"/>
            <a:ext cx="5444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S1</a:t>
            </a:r>
          </a:p>
        </p:txBody>
      </p:sp>
      <p:sp>
        <p:nvSpPr>
          <p:cNvPr id="108" name="TextovéPole 107"/>
          <p:cNvSpPr txBox="1"/>
          <p:nvPr/>
        </p:nvSpPr>
        <p:spPr>
          <a:xfrm>
            <a:off x="676435" y="4116513"/>
            <a:ext cx="5444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S7</a:t>
            </a:r>
          </a:p>
        </p:txBody>
      </p:sp>
      <p:sp>
        <p:nvSpPr>
          <p:cNvPr id="109" name="TextovéPole 108"/>
          <p:cNvSpPr txBox="1"/>
          <p:nvPr/>
        </p:nvSpPr>
        <p:spPr>
          <a:xfrm>
            <a:off x="692284" y="5195524"/>
            <a:ext cx="5444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S1</a:t>
            </a:r>
          </a:p>
        </p:txBody>
      </p:sp>
      <p:sp>
        <p:nvSpPr>
          <p:cNvPr id="110" name="TextovéPole 109"/>
          <p:cNvSpPr txBox="1"/>
          <p:nvPr/>
        </p:nvSpPr>
        <p:spPr>
          <a:xfrm>
            <a:off x="663423" y="3403045"/>
            <a:ext cx="711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rgbClr val="0070C0"/>
                </a:solidFill>
              </a:rPr>
              <a:t>R41</a:t>
            </a:r>
          </a:p>
        </p:txBody>
      </p:sp>
      <p:sp>
        <p:nvSpPr>
          <p:cNvPr id="111" name="TextovéPole 110"/>
          <p:cNvSpPr txBox="1"/>
          <p:nvPr/>
        </p:nvSpPr>
        <p:spPr>
          <a:xfrm>
            <a:off x="5085135" y="4726238"/>
            <a:ext cx="6535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S12</a:t>
            </a:r>
          </a:p>
        </p:txBody>
      </p:sp>
      <p:grpSp>
        <p:nvGrpSpPr>
          <p:cNvPr id="5" name="Skupina 4"/>
          <p:cNvGrpSpPr/>
          <p:nvPr/>
        </p:nvGrpSpPr>
        <p:grpSpPr>
          <a:xfrm>
            <a:off x="5591086" y="1442481"/>
            <a:ext cx="713897" cy="1851172"/>
            <a:chOff x="5404443" y="2224898"/>
            <a:chExt cx="713897" cy="1851172"/>
          </a:xfrm>
        </p:grpSpPr>
        <p:cxnSp>
          <p:nvCxnSpPr>
            <p:cNvPr id="122" name="Přímá spojnice 121"/>
            <p:cNvCxnSpPr/>
            <p:nvPr/>
          </p:nvCxnSpPr>
          <p:spPr>
            <a:xfrm flipH="1" flipV="1">
              <a:off x="5622445" y="3929699"/>
              <a:ext cx="452024" cy="1252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Přímá spojnice 131"/>
            <p:cNvCxnSpPr/>
            <p:nvPr/>
          </p:nvCxnSpPr>
          <p:spPr>
            <a:xfrm flipV="1">
              <a:off x="6115520" y="2224898"/>
              <a:ext cx="2820" cy="1744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Ovál 114">
              <a:extLst>
                <a:ext uri="{FF2B5EF4-FFF2-40B4-BE49-F238E27FC236}">
                  <a16:creationId xmlns:a16="http://schemas.microsoft.com/office/drawing/2014/main" id="{777CB702-E406-43BB-99E5-6B0F84668668}"/>
                </a:ext>
              </a:extLst>
            </p:cNvPr>
            <p:cNvSpPr/>
            <p:nvPr/>
          </p:nvSpPr>
          <p:spPr>
            <a:xfrm>
              <a:off x="5404443" y="3824742"/>
              <a:ext cx="251418" cy="2513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</p:grpSp>
      <p:sp>
        <p:nvSpPr>
          <p:cNvPr id="112" name="TextovéPole 111"/>
          <p:cNvSpPr txBox="1"/>
          <p:nvPr/>
        </p:nvSpPr>
        <p:spPr>
          <a:xfrm>
            <a:off x="5085135" y="3047611"/>
            <a:ext cx="6535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S12</a:t>
            </a:r>
          </a:p>
        </p:txBody>
      </p:sp>
      <p:grpSp>
        <p:nvGrpSpPr>
          <p:cNvPr id="51" name="Skupina 50"/>
          <p:cNvGrpSpPr/>
          <p:nvPr/>
        </p:nvGrpSpPr>
        <p:grpSpPr>
          <a:xfrm>
            <a:off x="1160080" y="5236015"/>
            <a:ext cx="7841974" cy="267468"/>
            <a:chOff x="1220887" y="5976684"/>
            <a:chExt cx="7841974" cy="267468"/>
          </a:xfrm>
        </p:grpSpPr>
        <p:cxnSp>
          <p:nvCxnSpPr>
            <p:cNvPr id="104" name="Přímá spojnice 103">
              <a:extLst>
                <a:ext uri="{FF2B5EF4-FFF2-40B4-BE49-F238E27FC236}">
                  <a16:creationId xmlns:a16="http://schemas.microsoft.com/office/drawing/2014/main" id="{BCEC7582-B19E-46B6-B75A-DC4E37FD40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20887" y="6096784"/>
              <a:ext cx="3690415" cy="3242"/>
            </a:xfrm>
            <a:prstGeom prst="line">
              <a:avLst/>
            </a:prstGeom>
            <a:ln w="63500" cmpd="dbl">
              <a:solidFill>
                <a:schemeClr val="tx1"/>
              </a:solidFill>
              <a:head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Skupina 48"/>
            <p:cNvGrpSpPr/>
            <p:nvPr/>
          </p:nvGrpSpPr>
          <p:grpSpPr>
            <a:xfrm>
              <a:off x="1586255" y="5976684"/>
              <a:ext cx="7476606" cy="267468"/>
              <a:chOff x="1597459" y="5981820"/>
              <a:chExt cx="7476606" cy="267468"/>
            </a:xfrm>
          </p:grpSpPr>
          <p:grpSp>
            <p:nvGrpSpPr>
              <p:cNvPr id="82" name="Skupina 81">
                <a:extLst>
                  <a:ext uri="{FF2B5EF4-FFF2-40B4-BE49-F238E27FC236}">
                    <a16:creationId xmlns:a16="http://schemas.microsoft.com/office/drawing/2014/main" id="{D686E73B-ACD4-4082-8F71-DC75C5089375}"/>
                  </a:ext>
                </a:extLst>
              </p:cNvPr>
              <p:cNvGrpSpPr/>
              <p:nvPr/>
            </p:nvGrpSpPr>
            <p:grpSpPr>
              <a:xfrm>
                <a:off x="1597459" y="5981820"/>
                <a:ext cx="7358953" cy="242158"/>
                <a:chOff x="1857589" y="6114313"/>
                <a:chExt cx="7216516" cy="251328"/>
              </a:xfrm>
            </p:grpSpPr>
            <p:cxnSp>
              <p:nvCxnSpPr>
                <p:cNvPr id="83" name="Přímá spojnice 82">
                  <a:extLst>
                    <a:ext uri="{FF2B5EF4-FFF2-40B4-BE49-F238E27FC236}">
                      <a16:creationId xmlns:a16="http://schemas.microsoft.com/office/drawing/2014/main" id="{2C854481-82BB-4C67-8CE1-DEE2CB5F651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26612" y="6240563"/>
                  <a:ext cx="3947493" cy="26009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  <a:prstDash val="solid"/>
                  <a:head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4" name="Ovál 83">
                  <a:extLst>
                    <a:ext uri="{FF2B5EF4-FFF2-40B4-BE49-F238E27FC236}">
                      <a16:creationId xmlns:a16="http://schemas.microsoft.com/office/drawing/2014/main" id="{BCDBF621-DD4D-4EF4-AA5B-72D929561644}"/>
                    </a:ext>
                  </a:extLst>
                </p:cNvPr>
                <p:cNvSpPr/>
                <p:nvPr/>
              </p:nvSpPr>
              <p:spPr>
                <a:xfrm>
                  <a:off x="2618900" y="6150273"/>
                  <a:ext cx="179651" cy="17940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cs-CZ"/>
                </a:p>
              </p:txBody>
            </p:sp>
            <p:sp>
              <p:nvSpPr>
                <p:cNvPr id="85" name="Ovál 84">
                  <a:extLst>
                    <a:ext uri="{FF2B5EF4-FFF2-40B4-BE49-F238E27FC236}">
                      <a16:creationId xmlns:a16="http://schemas.microsoft.com/office/drawing/2014/main" id="{C2734013-D625-4675-9D0C-A8C5674F45E0}"/>
                    </a:ext>
                  </a:extLst>
                </p:cNvPr>
                <p:cNvSpPr/>
                <p:nvPr/>
              </p:nvSpPr>
              <p:spPr>
                <a:xfrm>
                  <a:off x="2940694" y="6114454"/>
                  <a:ext cx="251383" cy="25104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cs-CZ"/>
                </a:p>
              </p:txBody>
            </p:sp>
            <p:sp>
              <p:nvSpPr>
                <p:cNvPr id="86" name="Ovál 85">
                  <a:extLst>
                    <a:ext uri="{FF2B5EF4-FFF2-40B4-BE49-F238E27FC236}">
                      <a16:creationId xmlns:a16="http://schemas.microsoft.com/office/drawing/2014/main" id="{3D4C5C39-E887-4D43-9795-C0D1607B4B5C}"/>
                    </a:ext>
                  </a:extLst>
                </p:cNvPr>
                <p:cNvSpPr/>
                <p:nvPr/>
              </p:nvSpPr>
              <p:spPr>
                <a:xfrm>
                  <a:off x="4017014" y="6114630"/>
                  <a:ext cx="250783" cy="25069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cs-CZ"/>
                </a:p>
              </p:txBody>
            </p:sp>
            <p:sp>
              <p:nvSpPr>
                <p:cNvPr id="87" name="Ovál 86">
                  <a:extLst>
                    <a:ext uri="{FF2B5EF4-FFF2-40B4-BE49-F238E27FC236}">
                      <a16:creationId xmlns:a16="http://schemas.microsoft.com/office/drawing/2014/main" id="{DC8E3284-C0A0-4ED7-94FC-A7167E49F65A}"/>
                    </a:ext>
                  </a:extLst>
                </p:cNvPr>
                <p:cNvSpPr/>
                <p:nvPr/>
              </p:nvSpPr>
              <p:spPr>
                <a:xfrm>
                  <a:off x="5096802" y="6114313"/>
                  <a:ext cx="251418" cy="25132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cs-CZ"/>
                </a:p>
              </p:txBody>
            </p:sp>
            <p:sp>
              <p:nvSpPr>
                <p:cNvPr id="88" name="Ovál 87">
                  <a:extLst>
                    <a:ext uri="{FF2B5EF4-FFF2-40B4-BE49-F238E27FC236}">
                      <a16:creationId xmlns:a16="http://schemas.microsoft.com/office/drawing/2014/main" id="{C78C25D3-7642-4375-9F47-9EB2D808B475}"/>
                    </a:ext>
                  </a:extLst>
                </p:cNvPr>
                <p:cNvSpPr/>
                <p:nvPr/>
              </p:nvSpPr>
              <p:spPr>
                <a:xfrm>
                  <a:off x="1857589" y="6114454"/>
                  <a:ext cx="251383" cy="25104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cs-CZ"/>
                </a:p>
              </p:txBody>
            </p:sp>
            <p:sp>
              <p:nvSpPr>
                <p:cNvPr id="89" name="Ovál 88">
                  <a:extLst>
                    <a:ext uri="{FF2B5EF4-FFF2-40B4-BE49-F238E27FC236}">
                      <a16:creationId xmlns:a16="http://schemas.microsoft.com/office/drawing/2014/main" id="{8663EBD9-D618-409A-8417-07931A82F87C}"/>
                    </a:ext>
                  </a:extLst>
                </p:cNvPr>
                <p:cNvSpPr/>
                <p:nvPr/>
              </p:nvSpPr>
              <p:spPr>
                <a:xfrm>
                  <a:off x="3344356" y="6150172"/>
                  <a:ext cx="179676" cy="17961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cs-CZ"/>
                </a:p>
              </p:txBody>
            </p:sp>
            <p:sp>
              <p:nvSpPr>
                <p:cNvPr id="90" name="Ovál 89">
                  <a:extLst>
                    <a:ext uri="{FF2B5EF4-FFF2-40B4-BE49-F238E27FC236}">
                      <a16:creationId xmlns:a16="http://schemas.microsoft.com/office/drawing/2014/main" id="{FDE879BF-31D5-412E-9C4D-8A46B0698C15}"/>
                    </a:ext>
                  </a:extLst>
                </p:cNvPr>
                <p:cNvSpPr/>
                <p:nvPr/>
              </p:nvSpPr>
              <p:spPr>
                <a:xfrm>
                  <a:off x="3699226" y="6150489"/>
                  <a:ext cx="179041" cy="17897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cs-CZ"/>
                </a:p>
              </p:txBody>
            </p:sp>
            <p:sp>
              <p:nvSpPr>
                <p:cNvPr id="91" name="Ovál 90">
                  <a:extLst>
                    <a:ext uri="{FF2B5EF4-FFF2-40B4-BE49-F238E27FC236}">
                      <a16:creationId xmlns:a16="http://schemas.microsoft.com/office/drawing/2014/main" id="{AEFD21CF-E3F8-48C8-ACD5-63719E6DD0D4}"/>
                    </a:ext>
                  </a:extLst>
                </p:cNvPr>
                <p:cNvSpPr/>
                <p:nvPr/>
              </p:nvSpPr>
              <p:spPr>
                <a:xfrm>
                  <a:off x="4427723" y="6150489"/>
                  <a:ext cx="179041" cy="17897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cs-CZ"/>
                </a:p>
              </p:txBody>
            </p:sp>
            <p:sp>
              <p:nvSpPr>
                <p:cNvPr id="92" name="Ovál 91">
                  <a:extLst>
                    <a:ext uri="{FF2B5EF4-FFF2-40B4-BE49-F238E27FC236}">
                      <a16:creationId xmlns:a16="http://schemas.microsoft.com/office/drawing/2014/main" id="{9E3FC406-81B0-479A-A55A-5AA95E7B05AB}"/>
                    </a:ext>
                  </a:extLst>
                </p:cNvPr>
                <p:cNvSpPr/>
                <p:nvPr/>
              </p:nvSpPr>
              <p:spPr>
                <a:xfrm>
                  <a:off x="4774937" y="6150489"/>
                  <a:ext cx="179041" cy="17897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cs-CZ"/>
                </a:p>
              </p:txBody>
            </p:sp>
            <p:sp>
              <p:nvSpPr>
                <p:cNvPr id="95" name="Ovál 94">
                  <a:extLst>
                    <a:ext uri="{FF2B5EF4-FFF2-40B4-BE49-F238E27FC236}">
                      <a16:creationId xmlns:a16="http://schemas.microsoft.com/office/drawing/2014/main" id="{D02E5E4C-3CDC-472F-A035-71B896A95318}"/>
                    </a:ext>
                  </a:extLst>
                </p:cNvPr>
                <p:cNvSpPr/>
                <p:nvPr/>
              </p:nvSpPr>
              <p:spPr>
                <a:xfrm>
                  <a:off x="2263507" y="6150273"/>
                  <a:ext cx="179651" cy="17940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cs-CZ"/>
                </a:p>
              </p:txBody>
            </p:sp>
          </p:grpSp>
          <p:grpSp>
            <p:nvGrpSpPr>
              <p:cNvPr id="34" name="Skupina 33"/>
              <p:cNvGrpSpPr/>
              <p:nvPr/>
            </p:nvGrpSpPr>
            <p:grpSpPr>
              <a:xfrm>
                <a:off x="5318447" y="5982039"/>
                <a:ext cx="3755618" cy="267249"/>
                <a:chOff x="5425956" y="6336950"/>
                <a:chExt cx="3755618" cy="267249"/>
              </a:xfrm>
            </p:grpSpPr>
            <p:sp>
              <p:nvSpPr>
                <p:cNvPr id="93" name="Ovál 92">
                  <a:extLst>
                    <a:ext uri="{FF2B5EF4-FFF2-40B4-BE49-F238E27FC236}">
                      <a16:creationId xmlns:a16="http://schemas.microsoft.com/office/drawing/2014/main" id="{DC8E3284-C0A0-4ED7-94FC-A7167E49F65A}"/>
                    </a:ext>
                  </a:extLst>
                </p:cNvPr>
                <p:cNvSpPr/>
                <p:nvPr/>
              </p:nvSpPr>
              <p:spPr>
                <a:xfrm>
                  <a:off x="5757132" y="6336950"/>
                  <a:ext cx="256380" cy="24215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cs-CZ"/>
                </a:p>
              </p:txBody>
            </p:sp>
            <p:sp>
              <p:nvSpPr>
                <p:cNvPr id="94" name="Ovál 93">
                  <a:extLst>
                    <a:ext uri="{FF2B5EF4-FFF2-40B4-BE49-F238E27FC236}">
                      <a16:creationId xmlns:a16="http://schemas.microsoft.com/office/drawing/2014/main" id="{DC8E3284-C0A0-4ED7-94FC-A7167E49F65A}"/>
                    </a:ext>
                  </a:extLst>
                </p:cNvPr>
                <p:cNvSpPr/>
                <p:nvPr/>
              </p:nvSpPr>
              <p:spPr>
                <a:xfrm>
                  <a:off x="8925194" y="6361859"/>
                  <a:ext cx="256380" cy="24215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cs-CZ"/>
                </a:p>
              </p:txBody>
            </p:sp>
            <p:sp>
              <p:nvSpPr>
                <p:cNvPr id="96" name="Ovál 95">
                  <a:extLst>
                    <a:ext uri="{FF2B5EF4-FFF2-40B4-BE49-F238E27FC236}">
                      <a16:creationId xmlns:a16="http://schemas.microsoft.com/office/drawing/2014/main" id="{DC8E3284-C0A0-4ED7-94FC-A7167E49F65A}"/>
                    </a:ext>
                  </a:extLst>
                </p:cNvPr>
                <p:cNvSpPr/>
                <p:nvPr/>
              </p:nvSpPr>
              <p:spPr>
                <a:xfrm>
                  <a:off x="6889446" y="6362041"/>
                  <a:ext cx="256380" cy="24215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cs-CZ"/>
                </a:p>
              </p:txBody>
            </p:sp>
            <p:sp>
              <p:nvSpPr>
                <p:cNvPr id="97" name="Ovál 96">
                  <a:extLst>
                    <a:ext uri="{FF2B5EF4-FFF2-40B4-BE49-F238E27FC236}">
                      <a16:creationId xmlns:a16="http://schemas.microsoft.com/office/drawing/2014/main" id="{DC8E3284-C0A0-4ED7-94FC-A7167E49F65A}"/>
                    </a:ext>
                  </a:extLst>
                </p:cNvPr>
                <p:cNvSpPr/>
                <p:nvPr/>
              </p:nvSpPr>
              <p:spPr>
                <a:xfrm>
                  <a:off x="7888238" y="6361859"/>
                  <a:ext cx="256380" cy="24215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cs-CZ"/>
                </a:p>
              </p:txBody>
            </p:sp>
            <p:sp>
              <p:nvSpPr>
                <p:cNvPr id="98" name="Ovál 97">
                  <a:extLst>
                    <a:ext uri="{FF2B5EF4-FFF2-40B4-BE49-F238E27FC236}">
                      <a16:creationId xmlns:a16="http://schemas.microsoft.com/office/drawing/2014/main" id="{9E3FC406-81B0-479A-A55A-5AA95E7B05AB}"/>
                    </a:ext>
                  </a:extLst>
                </p:cNvPr>
                <p:cNvSpPr/>
                <p:nvPr/>
              </p:nvSpPr>
              <p:spPr>
                <a:xfrm>
                  <a:off x="5425956" y="6377575"/>
                  <a:ext cx="182575" cy="17244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cs-CZ"/>
                </a:p>
              </p:txBody>
            </p:sp>
            <p:sp>
              <p:nvSpPr>
                <p:cNvPr id="99" name="Ovál 98">
                  <a:extLst>
                    <a:ext uri="{FF2B5EF4-FFF2-40B4-BE49-F238E27FC236}">
                      <a16:creationId xmlns:a16="http://schemas.microsoft.com/office/drawing/2014/main" id="{9E3FC406-81B0-479A-A55A-5AA95E7B05AB}"/>
                    </a:ext>
                  </a:extLst>
                </p:cNvPr>
                <p:cNvSpPr/>
                <p:nvPr/>
              </p:nvSpPr>
              <p:spPr>
                <a:xfrm>
                  <a:off x="6557899" y="6378117"/>
                  <a:ext cx="182575" cy="17244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cs-CZ"/>
                </a:p>
              </p:txBody>
            </p:sp>
            <p:sp>
              <p:nvSpPr>
                <p:cNvPr id="119" name="Ovál 118">
                  <a:extLst>
                    <a:ext uri="{FF2B5EF4-FFF2-40B4-BE49-F238E27FC236}">
                      <a16:creationId xmlns:a16="http://schemas.microsoft.com/office/drawing/2014/main" id="{9E3FC406-81B0-479A-A55A-5AA95E7B05AB}"/>
                    </a:ext>
                  </a:extLst>
                </p:cNvPr>
                <p:cNvSpPr/>
                <p:nvPr/>
              </p:nvSpPr>
              <p:spPr>
                <a:xfrm>
                  <a:off x="7523701" y="6401424"/>
                  <a:ext cx="179041" cy="17897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cs-CZ"/>
                </a:p>
              </p:txBody>
            </p:sp>
            <p:sp>
              <p:nvSpPr>
                <p:cNvPr id="120" name="Ovál 119">
                  <a:extLst>
                    <a:ext uri="{FF2B5EF4-FFF2-40B4-BE49-F238E27FC236}">
                      <a16:creationId xmlns:a16="http://schemas.microsoft.com/office/drawing/2014/main" id="{9E3FC406-81B0-479A-A55A-5AA95E7B05AB}"/>
                    </a:ext>
                  </a:extLst>
                </p:cNvPr>
                <p:cNvSpPr/>
                <p:nvPr/>
              </p:nvSpPr>
              <p:spPr>
                <a:xfrm>
                  <a:off x="8281966" y="6394894"/>
                  <a:ext cx="179041" cy="17897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cs-CZ"/>
                </a:p>
              </p:txBody>
            </p:sp>
            <p:sp>
              <p:nvSpPr>
                <p:cNvPr id="123" name="Ovál 122">
                  <a:extLst>
                    <a:ext uri="{FF2B5EF4-FFF2-40B4-BE49-F238E27FC236}">
                      <a16:creationId xmlns:a16="http://schemas.microsoft.com/office/drawing/2014/main" id="{9E3FC406-81B0-479A-A55A-5AA95E7B05AB}"/>
                    </a:ext>
                  </a:extLst>
                </p:cNvPr>
                <p:cNvSpPr/>
                <p:nvPr/>
              </p:nvSpPr>
              <p:spPr>
                <a:xfrm>
                  <a:off x="8600090" y="6396737"/>
                  <a:ext cx="179041" cy="17897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cs-CZ"/>
                </a:p>
              </p:txBody>
            </p:sp>
          </p:grpSp>
        </p:grpSp>
      </p:grpSp>
      <p:sp>
        <p:nvSpPr>
          <p:cNvPr id="125" name="Šipka: obousměrná svislá 211">
            <a:extLst>
              <a:ext uri="{FF2B5EF4-FFF2-40B4-BE49-F238E27FC236}">
                <a16:creationId xmlns:a16="http://schemas.microsoft.com/office/drawing/2014/main" id="{2C4F5005-D0CF-4866-9EC1-2FEEEA07D812}"/>
              </a:ext>
            </a:extLst>
          </p:cNvPr>
          <p:cNvSpPr/>
          <p:nvPr/>
        </p:nvSpPr>
        <p:spPr>
          <a:xfrm>
            <a:off x="5598748" y="3140059"/>
            <a:ext cx="180000" cy="720000"/>
          </a:xfrm>
          <a:prstGeom prst="up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7" name="Šipka: obousměrná svislá 211">
            <a:extLst>
              <a:ext uri="{FF2B5EF4-FFF2-40B4-BE49-F238E27FC236}">
                <a16:creationId xmlns:a16="http://schemas.microsoft.com/office/drawing/2014/main" id="{2C4F5005-D0CF-4866-9EC1-2FEEEA07D812}"/>
              </a:ext>
            </a:extLst>
          </p:cNvPr>
          <p:cNvSpPr/>
          <p:nvPr/>
        </p:nvSpPr>
        <p:spPr>
          <a:xfrm>
            <a:off x="5609140" y="4893296"/>
            <a:ext cx="186868" cy="462819"/>
          </a:xfrm>
          <a:prstGeom prst="up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3" name="Ovál 132">
            <a:extLst>
              <a:ext uri="{FF2B5EF4-FFF2-40B4-BE49-F238E27FC236}">
                <a16:creationId xmlns:a16="http://schemas.microsoft.com/office/drawing/2014/main" id="{777CB702-E406-43BB-99E5-6B0F84668668}"/>
              </a:ext>
            </a:extLst>
          </p:cNvPr>
          <p:cNvSpPr/>
          <p:nvPr/>
        </p:nvSpPr>
        <p:spPr>
          <a:xfrm>
            <a:off x="6787085" y="3814051"/>
            <a:ext cx="251418" cy="2513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134" name="Ovál 133">
            <a:extLst>
              <a:ext uri="{FF2B5EF4-FFF2-40B4-BE49-F238E27FC236}">
                <a16:creationId xmlns:a16="http://schemas.microsoft.com/office/drawing/2014/main" id="{777CB702-E406-43BB-99E5-6B0F84668668}"/>
              </a:ext>
            </a:extLst>
          </p:cNvPr>
          <p:cNvSpPr/>
          <p:nvPr/>
        </p:nvSpPr>
        <p:spPr>
          <a:xfrm>
            <a:off x="6721742" y="5624908"/>
            <a:ext cx="251418" cy="2513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135" name="TextovéPole 134"/>
          <p:cNvSpPr txBox="1"/>
          <p:nvPr/>
        </p:nvSpPr>
        <p:spPr>
          <a:xfrm>
            <a:off x="6303974" y="3783217"/>
            <a:ext cx="576522" cy="304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S11</a:t>
            </a:r>
          </a:p>
        </p:txBody>
      </p:sp>
      <p:sp>
        <p:nvSpPr>
          <p:cNvPr id="136" name="TextovéPole 135"/>
          <p:cNvSpPr txBox="1"/>
          <p:nvPr/>
        </p:nvSpPr>
        <p:spPr>
          <a:xfrm>
            <a:off x="6233384" y="5569992"/>
            <a:ext cx="6535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S11</a:t>
            </a:r>
          </a:p>
        </p:txBody>
      </p:sp>
      <p:cxnSp>
        <p:nvCxnSpPr>
          <p:cNvPr id="137" name="Přímá spojnice se šipkou 136"/>
          <p:cNvCxnSpPr/>
          <p:nvPr/>
        </p:nvCxnSpPr>
        <p:spPr>
          <a:xfrm>
            <a:off x="7166287" y="5735718"/>
            <a:ext cx="10164" cy="269303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Přímá spojnice 138"/>
          <p:cNvCxnSpPr/>
          <p:nvPr/>
        </p:nvCxnSpPr>
        <p:spPr>
          <a:xfrm flipH="1">
            <a:off x="6832731" y="5746116"/>
            <a:ext cx="333556" cy="445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TextovéPole 147">
            <a:extLst>
              <a:ext uri="{FF2B5EF4-FFF2-40B4-BE49-F238E27FC236}">
                <a16:creationId xmlns:a16="http://schemas.microsoft.com/office/drawing/2014/main" id="{996EDD9A-A947-4274-BA99-CF3773DDF868}"/>
              </a:ext>
            </a:extLst>
          </p:cNvPr>
          <p:cNvSpPr txBox="1"/>
          <p:nvPr/>
        </p:nvSpPr>
        <p:spPr>
          <a:xfrm>
            <a:off x="7265517" y="5694438"/>
            <a:ext cx="1193788" cy="30777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cs-CZ" sz="1400" i="1" dirty="0"/>
              <a:t>směr Kouřim</a:t>
            </a:r>
          </a:p>
        </p:txBody>
      </p:sp>
      <p:sp>
        <p:nvSpPr>
          <p:cNvPr id="149" name="TextovéPole 148">
            <a:extLst>
              <a:ext uri="{FF2B5EF4-FFF2-40B4-BE49-F238E27FC236}">
                <a16:creationId xmlns:a16="http://schemas.microsoft.com/office/drawing/2014/main" id="{996EDD9A-A947-4274-BA99-CF3773DDF868}"/>
              </a:ext>
            </a:extLst>
          </p:cNvPr>
          <p:cNvSpPr txBox="1"/>
          <p:nvPr/>
        </p:nvSpPr>
        <p:spPr>
          <a:xfrm>
            <a:off x="7320996" y="3952935"/>
            <a:ext cx="1193788" cy="30777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cs-CZ" sz="1400" i="1" dirty="0"/>
              <a:t>směr Kouřim</a:t>
            </a:r>
          </a:p>
        </p:txBody>
      </p:sp>
      <p:sp>
        <p:nvSpPr>
          <p:cNvPr id="152" name="Šipka: obousměrná svislá 211">
            <a:extLst>
              <a:ext uri="{FF2B5EF4-FFF2-40B4-BE49-F238E27FC236}">
                <a16:creationId xmlns:a16="http://schemas.microsoft.com/office/drawing/2014/main" id="{2C4F5005-D0CF-4866-9EC1-2FEEEA07D812}"/>
              </a:ext>
            </a:extLst>
          </p:cNvPr>
          <p:cNvSpPr/>
          <p:nvPr/>
        </p:nvSpPr>
        <p:spPr>
          <a:xfrm>
            <a:off x="6839793" y="3478855"/>
            <a:ext cx="159010" cy="462819"/>
          </a:xfrm>
          <a:prstGeom prst="up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3" name="Šipka: obousměrná svislá 211">
            <a:extLst>
              <a:ext uri="{FF2B5EF4-FFF2-40B4-BE49-F238E27FC236}">
                <a16:creationId xmlns:a16="http://schemas.microsoft.com/office/drawing/2014/main" id="{2C4F5005-D0CF-4866-9EC1-2FEEEA07D812}"/>
              </a:ext>
            </a:extLst>
          </p:cNvPr>
          <p:cNvSpPr/>
          <p:nvPr/>
        </p:nvSpPr>
        <p:spPr>
          <a:xfrm>
            <a:off x="6733501" y="5345853"/>
            <a:ext cx="186868" cy="462819"/>
          </a:xfrm>
          <a:prstGeom prst="up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42" name="Přímá spojnice se šipkou 141"/>
          <p:cNvCxnSpPr/>
          <p:nvPr/>
        </p:nvCxnSpPr>
        <p:spPr>
          <a:xfrm>
            <a:off x="7186425" y="3953786"/>
            <a:ext cx="12251" cy="304254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Přímá spojnice 142"/>
          <p:cNvCxnSpPr/>
          <p:nvPr/>
        </p:nvCxnSpPr>
        <p:spPr>
          <a:xfrm flipH="1">
            <a:off x="6871725" y="3967186"/>
            <a:ext cx="333556" cy="445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Přímá spojnice 65"/>
          <p:cNvCxnSpPr/>
          <p:nvPr/>
        </p:nvCxnSpPr>
        <p:spPr>
          <a:xfrm flipH="1" flipV="1">
            <a:off x="1211748" y="6334952"/>
            <a:ext cx="697346" cy="5249"/>
          </a:xfrm>
          <a:prstGeom prst="line">
            <a:avLst/>
          </a:prstGeom>
          <a:ln w="698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Přímá spojnice 139"/>
          <p:cNvCxnSpPr/>
          <p:nvPr/>
        </p:nvCxnSpPr>
        <p:spPr>
          <a:xfrm flipH="1" flipV="1">
            <a:off x="1223578" y="6593446"/>
            <a:ext cx="697346" cy="5249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ovéPole 73"/>
          <p:cNvSpPr txBox="1"/>
          <p:nvPr/>
        </p:nvSpPr>
        <p:spPr>
          <a:xfrm>
            <a:off x="1966728" y="6172041"/>
            <a:ext cx="3306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interval 30´</a:t>
            </a:r>
          </a:p>
        </p:txBody>
      </p:sp>
      <p:sp>
        <p:nvSpPr>
          <p:cNvPr id="141" name="TextovéPole 140"/>
          <p:cNvSpPr txBox="1"/>
          <p:nvPr/>
        </p:nvSpPr>
        <p:spPr>
          <a:xfrm>
            <a:off x="1955155" y="6444086"/>
            <a:ext cx="3306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interval 60´</a:t>
            </a:r>
          </a:p>
        </p:txBody>
      </p:sp>
      <p:sp>
        <p:nvSpPr>
          <p:cNvPr id="144" name="Zástupný symbol pro číslo snímku 8">
            <a:extLst>
              <a:ext uri="{FF2B5EF4-FFF2-40B4-BE49-F238E27FC236}">
                <a16:creationId xmlns:a16="http://schemas.microsoft.com/office/drawing/2014/main" id="{79DCCD01-C45E-4BA8-9717-D1FEECBAEEEA}"/>
              </a:ext>
            </a:extLst>
          </p:cNvPr>
          <p:cNvSpPr txBox="1">
            <a:spLocks/>
          </p:cNvSpPr>
          <p:nvPr/>
        </p:nvSpPr>
        <p:spPr>
          <a:xfrm>
            <a:off x="9053384" y="6220423"/>
            <a:ext cx="2743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accent1"/>
                </a:solidFill>
                <a:latin typeface="Arial Nova" panose="020B05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3DB135-1FB1-4566-9036-1384AEFD9766}" type="slidenum">
              <a:rPr lang="cs-CZ" smtClean="0"/>
              <a:pPr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0405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47" y="956307"/>
            <a:ext cx="11664000" cy="492793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2151" y="142412"/>
            <a:ext cx="9865408" cy="811683"/>
          </a:xfrm>
        </p:spPr>
        <p:txBody>
          <a:bodyPr>
            <a:normAutofit fontScale="90000"/>
          </a:bodyPr>
          <a:lstStyle/>
          <a:p>
            <a:r>
              <a:rPr lang="cs-CZ" sz="3600" dirty="0"/>
              <a:t>Výřez jízdního řádu pro trať 011 a část trati 230 </a:t>
            </a:r>
            <a:br>
              <a:rPr lang="cs-CZ" sz="3600" dirty="0"/>
            </a:br>
            <a:r>
              <a:rPr lang="cs-CZ" sz="3600" dirty="0"/>
              <a:t>pro pracovní dny</a:t>
            </a:r>
          </a:p>
        </p:txBody>
      </p:sp>
      <p:sp>
        <p:nvSpPr>
          <p:cNvPr id="13" name="Šipka nahoru 12"/>
          <p:cNvSpPr/>
          <p:nvPr/>
        </p:nvSpPr>
        <p:spPr>
          <a:xfrm>
            <a:off x="4960598" y="5794965"/>
            <a:ext cx="322925" cy="773929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Šipka nahoru 14"/>
          <p:cNvSpPr/>
          <p:nvPr/>
        </p:nvSpPr>
        <p:spPr>
          <a:xfrm>
            <a:off x="5418581" y="5685480"/>
            <a:ext cx="347056" cy="566584"/>
          </a:xfrm>
          <a:prstGeom prst="upArrow">
            <a:avLst>
              <a:gd name="adj1" fmla="val 51379"/>
              <a:gd name="adj2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5283523" y="6362807"/>
            <a:ext cx="7150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Linka R41 (řazení 2xEMU240 o kapacitě 480 míst) 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5785685" y="5943663"/>
            <a:ext cx="6535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Linka S1 (řazení 2x471 o kapacitě 620 míst)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352795" y="5893100"/>
            <a:ext cx="3826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000" b="1" dirty="0">
                <a:solidFill>
                  <a:srgbClr val="00B050"/>
                </a:solidFill>
              </a:rPr>
              <a:t>Přestup mezi pásmovými </a:t>
            </a:r>
            <a:r>
              <a:rPr lang="cs-CZ" sz="2000" b="1" dirty="0" err="1">
                <a:solidFill>
                  <a:srgbClr val="00B050"/>
                </a:solidFill>
              </a:rPr>
              <a:t>Sp</a:t>
            </a:r>
            <a:r>
              <a:rPr lang="cs-CZ" sz="2000" b="1" dirty="0">
                <a:solidFill>
                  <a:srgbClr val="00B050"/>
                </a:solidFill>
              </a:rPr>
              <a:t> vlaky a vlaky linky S1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5392635" y="3411442"/>
            <a:ext cx="355160" cy="2184788"/>
          </a:xfrm>
          <a:prstGeom prst="rect">
            <a:avLst/>
          </a:prstGeom>
          <a:noFill/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245904" y="1373446"/>
            <a:ext cx="2743477" cy="635193"/>
          </a:xfrm>
          <a:prstGeom prst="rect">
            <a:avLst/>
          </a:prstGeom>
          <a:noFill/>
          <a:ln w="635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892210" y="1968462"/>
            <a:ext cx="462645" cy="376167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4781404" y="3189930"/>
            <a:ext cx="1067965" cy="474650"/>
          </a:xfrm>
          <a:prstGeom prst="rect">
            <a:avLst/>
          </a:prstGeom>
          <a:noFill/>
          <a:ln w="76200">
            <a:solidFill>
              <a:srgbClr val="40B02A"/>
            </a:solidFill>
          </a:ln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0" name="Ohnutá šipka 9"/>
          <p:cNvSpPr/>
          <p:nvPr/>
        </p:nvSpPr>
        <p:spPr>
          <a:xfrm>
            <a:off x="4178968" y="3352068"/>
            <a:ext cx="479921" cy="2820926"/>
          </a:xfrm>
          <a:prstGeom prst="bentArrow">
            <a:avLst/>
          </a:prstGeom>
          <a:solidFill>
            <a:srgbClr val="40B02A"/>
          </a:solidFill>
          <a:ln>
            <a:solidFill>
              <a:srgbClr val="43B0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0" name="Zástupný symbol pro číslo snímku 8">
            <a:extLst>
              <a:ext uri="{FF2B5EF4-FFF2-40B4-BE49-F238E27FC236}">
                <a16:creationId xmlns:a16="http://schemas.microsoft.com/office/drawing/2014/main" id="{79DCCD01-C45E-4BA8-9717-D1FEECBAEEEA}"/>
              </a:ext>
            </a:extLst>
          </p:cNvPr>
          <p:cNvSpPr txBox="1">
            <a:spLocks/>
          </p:cNvSpPr>
          <p:nvPr/>
        </p:nvSpPr>
        <p:spPr>
          <a:xfrm>
            <a:off x="9053384" y="6220423"/>
            <a:ext cx="2743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accent1"/>
                </a:solidFill>
                <a:latin typeface="Arial Nova" panose="020B05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3DB135-1FB1-4566-9036-1384AEFD9766}" type="slidenum">
              <a:rPr lang="cs-CZ" smtClean="0"/>
              <a:pPr/>
              <a:t>9</a:t>
            </a:fld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3448878" y="2256183"/>
            <a:ext cx="327992" cy="139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I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3442253" y="3064562"/>
            <a:ext cx="327992" cy="139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6115878" y="2279376"/>
            <a:ext cx="327992" cy="139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bdélník 22"/>
          <p:cNvSpPr/>
          <p:nvPr/>
        </p:nvSpPr>
        <p:spPr>
          <a:xfrm>
            <a:off x="6129131" y="3087755"/>
            <a:ext cx="327992" cy="139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8772939" y="2262813"/>
            <a:ext cx="327992" cy="139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bdélník 24"/>
          <p:cNvSpPr/>
          <p:nvPr/>
        </p:nvSpPr>
        <p:spPr>
          <a:xfrm>
            <a:off x="8786192" y="3071192"/>
            <a:ext cx="327992" cy="139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3510950" y="2209275"/>
            <a:ext cx="2167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I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3510950" y="3034217"/>
            <a:ext cx="2167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I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6187884" y="2222528"/>
            <a:ext cx="2167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I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6187884" y="3047470"/>
            <a:ext cx="2167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I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8841628" y="2232467"/>
            <a:ext cx="2167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I</a:t>
            </a:r>
          </a:p>
        </p:txBody>
      </p:sp>
      <p:sp>
        <p:nvSpPr>
          <p:cNvPr id="31" name="TextovéPole 30"/>
          <p:cNvSpPr txBox="1"/>
          <p:nvPr/>
        </p:nvSpPr>
        <p:spPr>
          <a:xfrm>
            <a:off x="8841628" y="3057409"/>
            <a:ext cx="2167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77337322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Vlastní 8">
      <a:dk1>
        <a:sysClr val="windowText" lastClr="000000"/>
      </a:dk1>
      <a:lt1>
        <a:sysClr val="window" lastClr="FFFFFF"/>
      </a:lt1>
      <a:dk2>
        <a:srgbClr val="4B4B4B"/>
      </a:dk2>
      <a:lt2>
        <a:srgbClr val="B0B0A9"/>
      </a:lt2>
      <a:accent1>
        <a:srgbClr val="DC301B"/>
      </a:accent1>
      <a:accent2>
        <a:srgbClr val="DC911B"/>
      </a:accent2>
      <a:accent3>
        <a:srgbClr val="B0B0A9"/>
      </a:accent3>
      <a:accent4>
        <a:srgbClr val="78004C"/>
      </a:accent4>
      <a:accent5>
        <a:srgbClr val="002169"/>
      </a:accent5>
      <a:accent6>
        <a:srgbClr val="19966E"/>
      </a:accent6>
      <a:hlink>
        <a:srgbClr val="40B02A"/>
      </a:hlink>
      <a:folHlink>
        <a:srgbClr val="DCCD00"/>
      </a:folHlink>
    </a:clrScheme>
    <a:fontScheme name="Vlastní 1">
      <a:majorFont>
        <a:latin typeface="Arial Nova"/>
        <a:ea typeface=""/>
        <a:cs typeface=""/>
      </a:majorFont>
      <a:minorFont>
        <a:latin typeface="Arial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Šablona prezentace idsk.potx" id="{4B3862B2-516B-4111-9B1E-42BBDB363E14}" vid="{24B4CC32-AD61-41B1-9465-608A4A58FE44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Sablona prezentace idsk</Template>
  <TotalTime>5425</TotalTime>
  <Words>767</Words>
  <Application>Microsoft Office PowerPoint</Application>
  <PresentationFormat>Širokoúhlá obrazovka</PresentationFormat>
  <Paragraphs>162</Paragraphs>
  <Slides>21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Motiv Office</vt:lpstr>
      <vt:lpstr>Změna provozního konceptu  na trati 011 od prosince 2024</vt:lpstr>
      <vt:lpstr>MODELY KONCEPCE PŘÍMĚSTSKÉ DOPRAVY </vt:lpstr>
      <vt:lpstr>Koncepce příměstské dopravy a vliv na kapacitu</vt:lpstr>
      <vt:lpstr>Pásmový JŘ - výhody</vt:lpstr>
      <vt:lpstr>Pásmový JŘ - nevýhody</vt:lpstr>
      <vt:lpstr>DOPRAVNÍ KONCEPT NA TRATI 011 PRAHA – Č. BROD – KOLÍN</vt:lpstr>
      <vt:lpstr>Trať 011 a návazné tratě 012, 060 a trať 230 v úseku Kolín – Kutná Hora hl.n.</vt:lpstr>
      <vt:lpstr>Návrh pásmového JŘ na trati 011</vt:lpstr>
      <vt:lpstr>Výřez jízdního řádu pro trať 011 a část trati 230  pro pracovní dny</vt:lpstr>
      <vt:lpstr>Výřez jízdního řádu pro trať 060</vt:lpstr>
      <vt:lpstr>Výřez jízdního řádu pro trať 012</vt:lpstr>
      <vt:lpstr>Nové jednotky RegioPanter na lince R41</vt:lpstr>
      <vt:lpstr>Stav příprav projektu</vt:lpstr>
      <vt:lpstr>INFORMACE PO SETKÁNÍ SE ZÁSTUPCI SPRÁVY ŽELEZNIC DNE 16. 2. 2024</vt:lpstr>
      <vt:lpstr>Prověření jízdního řádu Správou železnic</vt:lpstr>
      <vt:lpstr>DOPADY ZMĚN PO PROJEDNÁNÍ            SE SPRÁVOU ŽELEZNIC</vt:lpstr>
      <vt:lpstr>Tatce a Nová Ves</vt:lpstr>
      <vt:lpstr>Tatce a Nová Ves</vt:lpstr>
      <vt:lpstr>Kutná Hora</vt:lpstr>
      <vt:lpstr>ZÁVĚR</vt:lpstr>
      <vt:lpstr>Děkuji za pozornost</vt:lpstr>
    </vt:vector>
  </TitlesOfParts>
  <Company>IDSK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Novinky v integraci Prahy a Středočeského kraje</dc:title>
  <dc:creator>Treml Pavel</dc:creator>
  <cp:lastModifiedBy>Borecký Petr</cp:lastModifiedBy>
  <cp:revision>494</cp:revision>
  <dcterms:created xsi:type="dcterms:W3CDTF">2024-01-16T14:12:02Z</dcterms:created>
  <dcterms:modified xsi:type="dcterms:W3CDTF">2024-02-19T12:17:37Z</dcterms:modified>
</cp:coreProperties>
</file>