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wmf" ContentType="image/x-wmf"/>
  <Override PartName="/ppt/media/image2.jpeg" ContentType="image/jpeg"/>
  <Override PartName="/ppt/media/image8.png" ContentType="image/png"/>
  <Override PartName="/ppt/media/image27.jpeg" ContentType="image/jpeg"/>
  <Override PartName="/ppt/media/image3.wmf" ContentType="image/x-wmf"/>
  <Override PartName="/ppt/media/image4.wmf" ContentType="image/x-wmf"/>
  <Override PartName="/ppt/media/image5.wmf" ContentType="image/x-wmf"/>
  <Override PartName="/ppt/media/image16.jpeg" ContentType="image/jpeg"/>
  <Override PartName="/ppt/media/image6.png" ContentType="image/png"/>
  <Override PartName="/ppt/media/image7.jpeg" ContentType="image/jpe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wmf" ContentType="image/x-wmf"/>
  <Override PartName="/ppt/media/image14.jpeg" ContentType="image/jpeg"/>
  <Override PartName="/ppt/media/image15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21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8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95280" y="403452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736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25016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10504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9528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25016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10504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395280" y="1825560"/>
            <a:ext cx="11400840" cy="4228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114008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395280" y="315720"/>
            <a:ext cx="114008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95280" y="1825560"/>
            <a:ext cx="11400840" cy="4228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736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95280" y="403452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3736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25016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8105040" y="182556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39528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25016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8105040" y="4034520"/>
            <a:ext cx="367092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114008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95280" y="315720"/>
            <a:ext cx="114008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422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7360" y="403452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7360" y="1825560"/>
            <a:ext cx="55634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95280" y="4034520"/>
            <a:ext cx="11400840" cy="201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4.wmf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Obrázek 8" descr=""/>
          <p:cNvPicPr/>
          <p:nvPr/>
        </p:nvPicPr>
        <p:blipFill>
          <a:blip r:embed="rId2"/>
          <a:stretch/>
        </p:blipFill>
        <p:spPr>
          <a:xfrm>
            <a:off x="10818360" y="284400"/>
            <a:ext cx="1068480" cy="507240"/>
          </a:xfrm>
          <a:prstGeom prst="rect">
            <a:avLst/>
          </a:prstGeom>
          <a:ln w="0">
            <a:noFill/>
          </a:ln>
        </p:spPr>
      </p:pic>
      <p:sp>
        <p:nvSpPr>
          <p:cNvPr id="1" name="Obdélník 15"/>
          <p:cNvSpPr/>
          <p:nvPr/>
        </p:nvSpPr>
        <p:spPr>
          <a:xfrm>
            <a:off x="8949960" y="0"/>
            <a:ext cx="3241800" cy="6857640"/>
          </a:xfrm>
          <a:prstGeom prst="rect">
            <a:avLst/>
          </a:prstGeom>
          <a:solidFill>
            <a:srgbClr val="dc301b"/>
          </a:solidFill>
          <a:ln>
            <a:solidFill>
              <a:srgbClr val="a2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Obrázek 10" descr="Obsah obrázku text, okno, interiér, kuchyňské spotřebiče&#10;&#10;Popis byl vytvořen automaticky"/>
          <p:cNvPicPr/>
          <p:nvPr/>
        </p:nvPicPr>
        <p:blipFill>
          <a:blip r:embed="rId3"/>
          <a:stretch/>
        </p:blipFill>
        <p:spPr>
          <a:xfrm>
            <a:off x="0" y="0"/>
            <a:ext cx="8949600" cy="68576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29640" y="1044000"/>
            <a:ext cx="6051240" cy="2842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0" lang="cs-CZ" sz="6000" spc="29" strike="noStrike">
                <a:solidFill>
                  <a:srgbClr val="ffffff"/>
                </a:solidFill>
                <a:latin typeface="Arial Nova"/>
              </a:rPr>
              <a:t>Kliknutím lze upravit styl.</a:t>
            </a:r>
            <a:endParaRPr b="0" lang="cs-CZ" sz="60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dt"/>
          </p:nvPr>
        </p:nvSpPr>
        <p:spPr>
          <a:xfrm>
            <a:off x="9216360" y="6029280"/>
            <a:ext cx="1893960" cy="56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Datum</a:t>
            </a:r>
            <a:endParaRPr b="0" lang="cs-CZ" sz="18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fld id="{C1E8F6A8-1EB8-4856-8CED-792C4530EF8C}" type="datetime">
              <a:rPr b="0" lang="cs-CZ" sz="1800" spc="-1" strike="noStrike">
                <a:solidFill>
                  <a:srgbClr val="ffffff"/>
                </a:solidFill>
                <a:latin typeface="Arial Nova"/>
              </a:rPr>
              <a:t>25. 6. 2023</a:t>
            </a:fld>
            <a:endParaRPr b="0" lang="cs-CZ" sz="1800" spc="-1" strike="noStrike"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/>
          </p:nvPr>
        </p:nvSpPr>
        <p:spPr>
          <a:xfrm>
            <a:off x="11218680" y="6241680"/>
            <a:ext cx="614880" cy="3646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CFC5DD1F-AB45-4ED2-BBD1-83F0C3138886}" type="slidenum">
              <a:rPr b="0" lang="cs-CZ" sz="1200" spc="-1" strike="noStrike">
                <a:solidFill>
                  <a:srgbClr val="ffffff"/>
                </a:solidFill>
                <a:latin typeface="Arial Nov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  <p:pic>
        <p:nvPicPr>
          <p:cNvPr id="6" name="Obrázek 12" descr=""/>
          <p:cNvPicPr/>
          <p:nvPr/>
        </p:nvPicPr>
        <p:blipFill>
          <a:blip r:embed="rId4"/>
          <a:srcRect l="38906" t="26761" r="13074" b="6054"/>
          <a:stretch/>
        </p:blipFill>
        <p:spPr>
          <a:xfrm>
            <a:off x="2014560" y="3728880"/>
            <a:ext cx="3042720" cy="2128320"/>
          </a:xfrm>
          <a:prstGeom prst="rect">
            <a:avLst/>
          </a:prstGeom>
          <a:ln w="0">
            <a:noFill/>
          </a:ln>
        </p:spPr>
      </p:pic>
      <p:pic>
        <p:nvPicPr>
          <p:cNvPr id="7" name="Obrázek 9" descr=""/>
          <p:cNvPicPr/>
          <p:nvPr/>
        </p:nvPicPr>
        <p:blipFill>
          <a:blip r:embed="rId5">
            <a:lum bright="100000"/>
          </a:blip>
          <a:stretch/>
        </p:blipFill>
        <p:spPr>
          <a:xfrm>
            <a:off x="9847800" y="231120"/>
            <a:ext cx="2102400" cy="99792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Klikněte pro úpravu formátu textu osnovy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 Nova"/>
              </a:rPr>
              <a:t>Druhá úroveň</a:t>
            </a:r>
            <a:endParaRPr b="0" lang="cs-CZ" sz="2000" spc="-1" strike="noStrike">
              <a:solidFill>
                <a:srgbClr val="000000"/>
              </a:solidFill>
              <a:latin typeface="Arial Nova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Třetí úroveň</a:t>
            </a:r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Čtvrtá úroveň osnovy</a:t>
            </a:r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 Nova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 Nova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 Nova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 Nova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 Nova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ázek 8" descr=""/>
          <p:cNvPicPr/>
          <p:nvPr/>
        </p:nvPicPr>
        <p:blipFill>
          <a:blip r:embed="rId2"/>
          <a:stretch/>
        </p:blipFill>
        <p:spPr>
          <a:xfrm>
            <a:off x="10818360" y="284400"/>
            <a:ext cx="1068480" cy="50724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95280" y="315720"/>
            <a:ext cx="11400840" cy="1325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85000"/>
              </a:lnSpc>
            </a:pPr>
            <a:r>
              <a:rPr b="0" lang="cs-CZ" sz="4400" spc="29" strike="noStrike">
                <a:solidFill>
                  <a:srgbClr val="dc301b"/>
                </a:solidFill>
                <a:latin typeface="Arial Nova"/>
              </a:rPr>
              <a:t>Kliknutím lze upravit styl.</a:t>
            </a:r>
            <a:endParaRPr b="0" lang="cs-CZ" sz="44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95280" y="1825560"/>
            <a:ext cx="11400840" cy="4228920"/>
          </a:xfrm>
          <a:prstGeom prst="rect">
            <a:avLst/>
          </a:prstGeom>
        </p:spPr>
        <p:txBody>
          <a:bodyPr lIns="0" rIns="0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Upravte styly předlohy textu.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Arial Nova"/>
              </a:rPr>
              <a:t>Třetí úroveň</a:t>
            </a:r>
            <a:endParaRPr b="0" lang="cs-CZ" sz="2000" spc="-1" strike="noStrike">
              <a:solidFill>
                <a:srgbClr val="000000"/>
              </a:solidFill>
              <a:latin typeface="Arial Nova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Čtvrtá úroveň</a:t>
            </a:r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Pátá úroveň</a:t>
            </a:r>
            <a:endParaRPr b="0" lang="cs-CZ" sz="1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CEADAE60-6AA0-4AF1-B9EB-6DB92B4B5162}" type="datetime">
              <a:rPr b="0" lang="cs-CZ" sz="1800" spc="-1" strike="noStrike">
                <a:solidFill>
                  <a:srgbClr val="000000"/>
                </a:solidFill>
                <a:latin typeface="Arial Nova"/>
              </a:rPr>
              <a:t>25. 6. 2023</a:t>
            </a:fld>
            <a:endParaRPr b="0" lang="cs-CZ" sz="1800" spc="-1" strike="noStrike"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sldNum"/>
          </p:nvPr>
        </p:nvSpPr>
        <p:spPr>
          <a:xfrm>
            <a:off x="9053280" y="6220440"/>
            <a:ext cx="2742840" cy="364680"/>
          </a:xfrm>
          <a:prstGeom prst="rect">
            <a:avLst/>
          </a:prstGeom>
        </p:spPr>
        <p:txBody>
          <a:bodyPr lIns="0" rIns="0" anchor="ctr">
            <a:noAutofit/>
          </a:bodyPr>
          <a:p>
            <a:pPr algn="r">
              <a:lnSpc>
                <a:spcPct val="100000"/>
              </a:lnSpc>
            </a:pPr>
            <a:fld id="{0B2CB645-45C1-4AA6-B473-DE05F7B3A397}" type="slidenum">
              <a:rPr b="0" lang="cs-CZ" sz="1200" spc="-1" strike="noStrike">
                <a:solidFill>
                  <a:srgbClr val="dc301b"/>
                </a:solidFill>
                <a:latin typeface="Arial Nov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Nadpis 1"/>
          <p:cNvSpPr txBox="1"/>
          <p:nvPr/>
        </p:nvSpPr>
        <p:spPr>
          <a:xfrm>
            <a:off x="361440" y="355320"/>
            <a:ext cx="7408800" cy="284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4000" spc="29" strike="noStrike">
                <a:solidFill>
                  <a:srgbClr val="ffffff"/>
                </a:solidFill>
                <a:latin typeface="Tahoma"/>
                <a:ea typeface="Tahoma"/>
              </a:rPr>
              <a:t>Možné příklady použití vlakotramvají, lehkých kolejových vozidel </a:t>
            </a:r>
            <a:br/>
            <a:r>
              <a:rPr b="1" lang="cs-CZ" sz="4000" spc="29" strike="noStrike">
                <a:solidFill>
                  <a:srgbClr val="ffffff"/>
                </a:solidFill>
                <a:latin typeface="Tahoma"/>
                <a:ea typeface="Tahoma"/>
              </a:rPr>
              <a:t>a tramvají na železniční síti Středočeského kraje</a:t>
            </a:r>
            <a:endParaRPr b="0" lang="cs-CZ" sz="40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88" name="Podnadpis 2"/>
          <p:cNvSpPr txBox="1"/>
          <p:nvPr/>
        </p:nvSpPr>
        <p:spPr>
          <a:xfrm>
            <a:off x="9216360" y="5214240"/>
            <a:ext cx="2616840" cy="67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Ing. Pavel Winter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89" name="Zástupný symbol pro datum 7"/>
          <p:cNvSpPr txBox="1"/>
          <p:nvPr/>
        </p:nvSpPr>
        <p:spPr>
          <a:xfrm>
            <a:off x="9216360" y="6029280"/>
            <a:ext cx="189396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Datum</a:t>
            </a:r>
            <a:endParaRPr b="0" lang="cs-CZ" sz="18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23. 6. 2023</a:t>
            </a:r>
            <a:endParaRPr b="0" lang="cs-CZ" sz="1800" spc="-1" strike="noStrike">
              <a:latin typeface="Times New Roman"/>
            </a:endParaRPr>
          </a:p>
        </p:txBody>
      </p:sp>
      <p:sp>
        <p:nvSpPr>
          <p:cNvPr id="90" name="Zástupný symbol pro číslo snímku 8"/>
          <p:cNvSpPr txBox="1"/>
          <p:nvPr/>
        </p:nvSpPr>
        <p:spPr>
          <a:xfrm>
            <a:off x="11218680" y="6241680"/>
            <a:ext cx="61488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2731FBF9-58CC-4C5F-99C6-415C1CB0E5A0}" type="slidenum">
              <a:rPr b="0" lang="cs-CZ" sz="1200" spc="-1" strike="noStrike">
                <a:solidFill>
                  <a:srgbClr val="ffffff"/>
                </a:solidFill>
                <a:latin typeface="Arial Nova"/>
              </a:rPr>
              <a:t>1</a:t>
            </a:fld>
            <a:endParaRPr b="0" lang="cs-CZ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adpis 1"/>
          <p:cNvSpPr txBox="1"/>
          <p:nvPr/>
        </p:nvSpPr>
        <p:spPr>
          <a:xfrm>
            <a:off x="2170800" y="474120"/>
            <a:ext cx="11400840" cy="53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TRAMVAJ NA ŽELEZNIČNÍ SÍTI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pic>
        <p:nvPicPr>
          <p:cNvPr id="112" name="Obrázek 2" descr=""/>
          <p:cNvPicPr/>
          <p:nvPr/>
        </p:nvPicPr>
        <p:blipFill>
          <a:blip r:embed="rId1"/>
          <a:stretch/>
        </p:blipFill>
        <p:spPr>
          <a:xfrm>
            <a:off x="395280" y="1311120"/>
            <a:ext cx="7820640" cy="5239080"/>
          </a:xfrm>
          <a:prstGeom prst="rect">
            <a:avLst/>
          </a:prstGeom>
          <a:ln w="0">
            <a:noFill/>
          </a:ln>
        </p:spPr>
      </p:pic>
      <p:sp>
        <p:nvSpPr>
          <p:cNvPr id="113" name="Oválný bublinový popisek 3"/>
          <p:cNvSpPr/>
          <p:nvPr/>
        </p:nvSpPr>
        <p:spPr>
          <a:xfrm>
            <a:off x="464040" y="3567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4" name="Obdélník 4"/>
          <p:cNvSpPr/>
          <p:nvPr/>
        </p:nvSpPr>
        <p:spPr>
          <a:xfrm>
            <a:off x="8274960" y="1022040"/>
            <a:ext cx="386208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br/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– 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(600V=)</a:t>
            </a:r>
            <a:br/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  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– 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nutnost zachování profilu pro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železniční (nákladní) dopravu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– 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časové oddělení provozu TRAM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vs. vlak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15" name="Obdélník 5"/>
          <p:cNvSpPr/>
          <p:nvPr/>
        </p:nvSpPr>
        <p:spPr>
          <a:xfrm>
            <a:off x="8455680" y="5380920"/>
            <a:ext cx="276228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Tram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vaj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č. 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4 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Kassel - Hessich Lichtenau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tzv. 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"LossetalBahn" 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zastávka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„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Kaufungen Mitte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“</a:t>
            </a:r>
            <a:endParaRPr b="0" lang="cs-CZ" sz="1400" spc="-1" strike="noStrike">
              <a:latin typeface="Arial"/>
            </a:endParaRPr>
          </a:p>
        </p:txBody>
      </p:sp>
      <p:sp>
        <p:nvSpPr>
          <p:cNvPr id="116" name="Obdélník 6"/>
          <p:cNvSpPr/>
          <p:nvPr/>
        </p:nvSpPr>
        <p:spPr>
          <a:xfrm>
            <a:off x="8363160" y="4562280"/>
            <a:ext cx="3276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600" spc="-1" strike="noStrike">
                <a:solidFill>
                  <a:srgbClr val="000000"/>
                </a:solidFill>
                <a:latin typeface="Tahoma"/>
                <a:ea typeface="Tahoma"/>
              </a:rPr>
              <a:t>low-cost model“</a:t>
            </a:r>
            <a:endParaRPr b="0" lang="cs-CZ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délník 5"/>
          <p:cNvSpPr/>
          <p:nvPr/>
        </p:nvSpPr>
        <p:spPr>
          <a:xfrm>
            <a:off x="8202960" y="5380920"/>
            <a:ext cx="277416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Tram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vaj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č. 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4 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Kassel - Hessich Lichtenau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tzv. 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"LossetalBahn" 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zastávka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 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„</a:t>
            </a:r>
            <a:r>
              <a:rPr b="0" lang="de-DE" sz="1400" spc="-1" strike="noStrike">
                <a:solidFill>
                  <a:srgbClr val="808080"/>
                </a:solidFill>
                <a:latin typeface="Arial Nova"/>
              </a:rPr>
              <a:t>Kaufungen Mitte</a:t>
            </a:r>
            <a:r>
              <a:rPr b="0" lang="cs-CZ" sz="1400" spc="-1" strike="noStrike">
                <a:solidFill>
                  <a:srgbClr val="808080"/>
                </a:solidFill>
                <a:latin typeface="Arial Nova"/>
              </a:rPr>
              <a:t>“</a:t>
            </a:r>
            <a:endParaRPr b="0" lang="cs-CZ" sz="1400" spc="-1" strike="noStrike">
              <a:latin typeface="Arial"/>
            </a:endParaRPr>
          </a:p>
        </p:txBody>
      </p:sp>
      <p:pic>
        <p:nvPicPr>
          <p:cNvPr id="118" name="Picture 2" descr="Elevation of Hessisch Lichtenau, Germany - Topographic Map - Altitude Map"/>
          <p:cNvPicPr/>
          <p:nvPr/>
        </p:nvPicPr>
        <p:blipFill>
          <a:blip r:embed="rId1"/>
          <a:stretch/>
        </p:blipFill>
        <p:spPr>
          <a:xfrm>
            <a:off x="395280" y="1524960"/>
            <a:ext cx="7501320" cy="5025240"/>
          </a:xfrm>
          <a:prstGeom prst="rect">
            <a:avLst/>
          </a:prstGeom>
          <a:ln w="0">
            <a:noFill/>
          </a:ln>
        </p:spPr>
      </p:pic>
      <p:sp>
        <p:nvSpPr>
          <p:cNvPr id="119" name="Nadpis 1"/>
          <p:cNvSpPr/>
          <p:nvPr/>
        </p:nvSpPr>
        <p:spPr>
          <a:xfrm>
            <a:off x="2170800" y="474120"/>
            <a:ext cx="11400840" cy="53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TRAMVAJ NA ŽELEZNIČNÍ SÍTI</a:t>
            </a:r>
            <a:endParaRPr b="0" lang="cs-CZ" sz="3200" spc="-1" strike="noStrike">
              <a:latin typeface="Arial"/>
            </a:endParaRPr>
          </a:p>
        </p:txBody>
      </p:sp>
      <p:sp>
        <p:nvSpPr>
          <p:cNvPr id="120" name="Oválný bublinový popisek 10"/>
          <p:cNvSpPr/>
          <p:nvPr/>
        </p:nvSpPr>
        <p:spPr>
          <a:xfrm>
            <a:off x="464040" y="3567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22" name="Oválný bublinový popisek 3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23" name="Obdélník 4"/>
          <p:cNvSpPr/>
          <p:nvPr/>
        </p:nvSpPr>
        <p:spPr>
          <a:xfrm>
            <a:off x="8422920" y="2453760"/>
            <a:ext cx="345780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Kassel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a okolí: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drážní provoz „</a:t>
            </a: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VČERA“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Železniční trať oddělená od tramvajové sítě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</p:txBody>
      </p:sp>
      <p:pic>
        <p:nvPicPr>
          <p:cNvPr id="124" name="Obrázek 7" descr=""/>
          <p:cNvPicPr/>
          <p:nvPr/>
        </p:nvPicPr>
        <p:blipFill>
          <a:blip r:embed="rId1"/>
          <a:stretch/>
        </p:blipFill>
        <p:spPr>
          <a:xfrm>
            <a:off x="395280" y="1450440"/>
            <a:ext cx="7742880" cy="514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délník 4"/>
          <p:cNvSpPr/>
          <p:nvPr/>
        </p:nvSpPr>
        <p:spPr>
          <a:xfrm>
            <a:off x="8247240" y="2453760"/>
            <a:ext cx="378900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Kassel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a okolí: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drážní provoz </a:t>
            </a: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DNES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Železniční trať využita pro provoz vlakotramvaje s napojením na konvenční TRAM síť v centru města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</p:txBody>
      </p:sp>
      <p:pic>
        <p:nvPicPr>
          <p:cNvPr id="126" name="Obrázek 2" descr=""/>
          <p:cNvPicPr/>
          <p:nvPr/>
        </p:nvPicPr>
        <p:blipFill>
          <a:blip r:embed="rId1"/>
          <a:stretch/>
        </p:blipFill>
        <p:spPr>
          <a:xfrm>
            <a:off x="395280" y="1408320"/>
            <a:ext cx="7739280" cy="5205960"/>
          </a:xfrm>
          <a:prstGeom prst="rect">
            <a:avLst/>
          </a:prstGeom>
          <a:ln w="0">
            <a:noFill/>
          </a:ln>
        </p:spPr>
      </p:pic>
      <p:sp>
        <p:nvSpPr>
          <p:cNvPr id="127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28" name="Oválný bublinový popisek 7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délník 4"/>
          <p:cNvSpPr/>
          <p:nvPr/>
        </p:nvSpPr>
        <p:spPr>
          <a:xfrm>
            <a:off x="7790040" y="2453760"/>
            <a:ext cx="4090680" cy="32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Kassel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a okolí: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drážní provoz </a:t>
            </a: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DNES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2400" spc="-1" strike="noStrike">
                <a:solidFill>
                  <a:srgbClr val="000000"/>
                </a:solidFill>
                <a:latin typeface="Arial Nova"/>
              </a:rPr>
              <a:t>Vlakotramvaj NAHRAZUJE provoz původních regionálních vlaků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400" spc="-1" strike="noStrike">
              <a:latin typeface="Arial"/>
            </a:endParaRPr>
          </a:p>
        </p:txBody>
      </p:sp>
      <p:pic>
        <p:nvPicPr>
          <p:cNvPr id="130" name="Obrázek 5" descr=""/>
          <p:cNvPicPr/>
          <p:nvPr/>
        </p:nvPicPr>
        <p:blipFill>
          <a:blip r:embed="rId1"/>
          <a:stretch/>
        </p:blipFill>
        <p:spPr>
          <a:xfrm>
            <a:off x="395280" y="1314000"/>
            <a:ext cx="7203240" cy="5099760"/>
          </a:xfrm>
          <a:prstGeom prst="rect">
            <a:avLst/>
          </a:prstGeom>
          <a:ln w="0">
            <a:noFill/>
          </a:ln>
        </p:spPr>
      </p:pic>
      <p:sp>
        <p:nvSpPr>
          <p:cNvPr id="131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32" name="Oválný bublinový popisek 7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bdélník 4"/>
          <p:cNvSpPr/>
          <p:nvPr/>
        </p:nvSpPr>
        <p:spPr>
          <a:xfrm>
            <a:off x="8475480" y="3823920"/>
            <a:ext cx="338220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Sdílení infrastruktury </a:t>
            </a:r>
            <a:br/>
            <a:r>
              <a:rPr b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vícesystémovým 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  <a:ea typeface="Tahoma"/>
              </a:rPr>
              <a:t>vozidlem</a:t>
            </a:r>
            <a:br/>
            <a:r>
              <a:rPr b="0" lang="cs-CZ" sz="1800" spc="-1" strike="noStrike">
                <a:solidFill>
                  <a:srgbClr val="000000"/>
                </a:solidFill>
                <a:latin typeface="Arial Nova"/>
                <a:ea typeface="Tahoma"/>
              </a:rPr>
              <a:t>= </a:t>
            </a:r>
            <a:r>
              <a:rPr b="1" lang="cs-CZ" sz="1800" spc="-1" strike="noStrike">
                <a:solidFill>
                  <a:srgbClr val="000000"/>
                </a:solidFill>
                <a:latin typeface="Arial Nova"/>
                <a:ea typeface="Tahoma"/>
              </a:rPr>
              <a:t>PŘÍMÉ SPOJENÍ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plošnější obsluha území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= BLIŽŠÍ ZASTÁVKA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Atraktivní interval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= VÍCE SPOJŮ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34" name="Obdélník 5"/>
          <p:cNvSpPr/>
          <p:nvPr/>
        </p:nvSpPr>
        <p:spPr>
          <a:xfrm>
            <a:off x="8420760" y="119880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Karlsruher Modell“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35" name="Obrázek 2" descr=""/>
          <p:cNvPicPr/>
          <p:nvPr/>
        </p:nvPicPr>
        <p:blipFill>
          <a:blip r:embed="rId1"/>
          <a:stretch/>
        </p:blipFill>
        <p:spPr>
          <a:xfrm>
            <a:off x="395280" y="1308600"/>
            <a:ext cx="7875720" cy="5262120"/>
          </a:xfrm>
          <a:prstGeom prst="rect">
            <a:avLst/>
          </a:prstGeom>
          <a:ln w="0">
            <a:noFill/>
          </a:ln>
        </p:spPr>
      </p:pic>
      <p:sp>
        <p:nvSpPr>
          <p:cNvPr id="136" name="Obdélník 7"/>
          <p:cNvSpPr/>
          <p:nvPr/>
        </p:nvSpPr>
        <p:spPr>
          <a:xfrm>
            <a:off x="8420760" y="1713240"/>
            <a:ext cx="36370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vlakové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(15kV~)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(750V=)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37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38" name="Oválný bublinový popisek 10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rázek 2" descr=""/>
          <p:cNvPicPr/>
          <p:nvPr/>
        </p:nvPicPr>
        <p:blipFill>
          <a:blip r:embed="rId1"/>
          <a:stretch/>
        </p:blipFill>
        <p:spPr>
          <a:xfrm>
            <a:off x="395280" y="1440000"/>
            <a:ext cx="8113680" cy="5181120"/>
          </a:xfrm>
          <a:prstGeom prst="rect">
            <a:avLst/>
          </a:prstGeom>
          <a:ln w="0">
            <a:noFill/>
          </a:ln>
        </p:spPr>
      </p:pic>
      <p:sp>
        <p:nvSpPr>
          <p:cNvPr id="140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41" name="Oválný bublinový popisek 9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2" name="TextovéPole 1"/>
          <p:cNvSpPr/>
          <p:nvPr/>
        </p:nvSpPr>
        <p:spPr>
          <a:xfrm>
            <a:off x="8774640" y="5974920"/>
            <a:ext cx="26503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Nárůst počtu cestujících v horizontu 10 let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bdélník 4"/>
          <p:cNvSpPr/>
          <p:nvPr/>
        </p:nvSpPr>
        <p:spPr>
          <a:xfrm>
            <a:off x="7781040" y="2049480"/>
            <a:ext cx="32238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vlakové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(15kV~)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44" name="Obdélník 5"/>
          <p:cNvSpPr/>
          <p:nvPr/>
        </p:nvSpPr>
        <p:spPr>
          <a:xfrm>
            <a:off x="7742520" y="130860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Karlsruher Modell“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45" name="Obrázek 6" descr=""/>
          <p:cNvPicPr/>
          <p:nvPr/>
        </p:nvPicPr>
        <p:blipFill>
          <a:blip r:embed="rId1"/>
          <a:stretch/>
        </p:blipFill>
        <p:spPr>
          <a:xfrm>
            <a:off x="395280" y="1308600"/>
            <a:ext cx="6867360" cy="5140440"/>
          </a:xfrm>
          <a:prstGeom prst="rect">
            <a:avLst/>
          </a:prstGeom>
          <a:ln w="0">
            <a:noFill/>
          </a:ln>
        </p:spPr>
      </p:pic>
      <p:sp>
        <p:nvSpPr>
          <p:cNvPr id="146" name="Nadpis 1"/>
          <p:cNvSpPr txBox="1"/>
          <p:nvPr/>
        </p:nvSpPr>
        <p:spPr>
          <a:xfrm>
            <a:off x="2298960" y="492120"/>
            <a:ext cx="11400840" cy="56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47" name="Oválný bublinový popisek 8"/>
          <p:cNvSpPr/>
          <p:nvPr/>
        </p:nvSpPr>
        <p:spPr>
          <a:xfrm>
            <a:off x="504720" y="34632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adpis 1"/>
          <p:cNvSpPr txBox="1"/>
          <p:nvPr/>
        </p:nvSpPr>
        <p:spPr>
          <a:xfrm>
            <a:off x="2200320" y="46836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49" name="Oválný bublinový popisek 3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0" name="Obdélník 4"/>
          <p:cNvSpPr/>
          <p:nvPr/>
        </p:nvSpPr>
        <p:spPr>
          <a:xfrm>
            <a:off x="7579080" y="1953000"/>
            <a:ext cx="3223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(750V=)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51" name="Obdélník 5"/>
          <p:cNvSpPr/>
          <p:nvPr/>
        </p:nvSpPr>
        <p:spPr>
          <a:xfrm>
            <a:off x="7579080" y="130860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Karlsruher Modell“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2" name="Obdélník 7"/>
          <p:cNvSpPr/>
          <p:nvPr/>
        </p:nvSpPr>
        <p:spPr>
          <a:xfrm>
            <a:off x="7545240" y="6166080"/>
            <a:ext cx="322380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600" spc="-1" strike="noStrike">
                <a:solidFill>
                  <a:srgbClr val="808080"/>
                </a:solidFill>
                <a:latin typeface="Arial Nova"/>
              </a:rPr>
              <a:t>Bad Wildbad</a:t>
            </a:r>
            <a:endParaRPr b="0" lang="cs-CZ" sz="1600" spc="-1" strike="noStrike">
              <a:latin typeface="Arial"/>
            </a:endParaRPr>
          </a:p>
        </p:txBody>
      </p:sp>
      <p:pic>
        <p:nvPicPr>
          <p:cNvPr id="153" name="Obrázek 2" descr=""/>
          <p:cNvPicPr/>
          <p:nvPr/>
        </p:nvPicPr>
        <p:blipFill>
          <a:blip r:embed="rId1"/>
          <a:stretch/>
        </p:blipFill>
        <p:spPr>
          <a:xfrm>
            <a:off x="395280" y="1308600"/>
            <a:ext cx="6927480" cy="519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délník 7"/>
          <p:cNvSpPr/>
          <p:nvPr/>
        </p:nvSpPr>
        <p:spPr>
          <a:xfrm>
            <a:off x="7425000" y="608328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808080"/>
                </a:solidFill>
                <a:latin typeface="Arial Nova"/>
              </a:rPr>
              <a:t>Blankenloch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55" name="Obrázek 6" descr=""/>
          <p:cNvPicPr/>
          <p:nvPr/>
        </p:nvPicPr>
        <p:blipFill>
          <a:blip r:embed="rId1"/>
          <a:stretch/>
        </p:blipFill>
        <p:spPr>
          <a:xfrm>
            <a:off x="395280" y="1426680"/>
            <a:ext cx="6701400" cy="5025960"/>
          </a:xfrm>
          <a:prstGeom prst="rect">
            <a:avLst/>
          </a:prstGeom>
          <a:ln w="0">
            <a:noFill/>
          </a:ln>
        </p:spPr>
      </p:pic>
      <p:sp>
        <p:nvSpPr>
          <p:cNvPr id="156" name="Nadpis 1"/>
          <p:cNvSpPr txBox="1"/>
          <p:nvPr/>
        </p:nvSpPr>
        <p:spPr>
          <a:xfrm>
            <a:off x="2200320" y="46836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VLAKOTRAMVAJ NA ŽELEZNIČNÍ/TRAM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57" name="Oválný bublinový popisek 9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8" name="Obdélník 10"/>
          <p:cNvSpPr/>
          <p:nvPr/>
        </p:nvSpPr>
        <p:spPr>
          <a:xfrm>
            <a:off x="7425000" y="2014560"/>
            <a:ext cx="3223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(750V=)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59" name="Obdélník 11"/>
          <p:cNvSpPr/>
          <p:nvPr/>
        </p:nvSpPr>
        <p:spPr>
          <a:xfrm>
            <a:off x="7425000" y="137016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Karlsruher Modell“ 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85000"/>
              </a:lnSpc>
            </a:pPr>
            <a:r>
              <a:rPr b="1" lang="cs-CZ" sz="4000" spc="29" strike="noStrike">
                <a:solidFill>
                  <a:srgbClr val="dc301b"/>
                </a:solidFill>
                <a:latin typeface="Arial Nova"/>
              </a:rPr>
              <a:t>OBSAH</a:t>
            </a:r>
            <a:endParaRPr b="0" lang="cs-CZ" sz="40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92" name="Zástupný symbol pro obsah 2"/>
          <p:cNvSpPr txBox="1"/>
          <p:nvPr/>
        </p:nvSpPr>
        <p:spPr>
          <a:xfrm>
            <a:off x="395280" y="1510560"/>
            <a:ext cx="11653920" cy="422892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rmAutofit/>
          </a:bodyPr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Zjednodušené rozdělení lehkých kolejových vozidel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Výhody a přínosy pro zavedení provozu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Další možné rozdělení lehkých kolejových vozidel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800" spc="-1" strike="noStrike">
                <a:solidFill>
                  <a:srgbClr val="000000"/>
                </a:solidFill>
                <a:latin typeface="Arial Nova"/>
              </a:rPr>
              <a:t>Jak dlouho ještě?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válný bublinový popisek 3"/>
          <p:cNvSpPr/>
          <p:nvPr/>
        </p:nvSpPr>
        <p:spPr>
          <a:xfrm>
            <a:off x="6279120" y="6961320"/>
            <a:ext cx="623160" cy="331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1" name="Obdélník 5"/>
          <p:cNvSpPr/>
          <p:nvPr/>
        </p:nvSpPr>
        <p:spPr>
          <a:xfrm>
            <a:off x="7709040" y="135612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Zwickauer Modell“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2" name="Obdélník 7"/>
          <p:cNvSpPr/>
          <p:nvPr/>
        </p:nvSpPr>
        <p:spPr>
          <a:xfrm>
            <a:off x="7636680" y="6208920"/>
            <a:ext cx="322380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808080"/>
                </a:solidFill>
                <a:latin typeface="Arial Nova"/>
              </a:rPr>
              <a:t>zastávka „Saarstrasse“</a:t>
            </a:r>
            <a:endParaRPr b="0" lang="cs-CZ" sz="1600" spc="-1" strike="noStrike">
              <a:latin typeface="Arial"/>
            </a:endParaRPr>
          </a:p>
        </p:txBody>
      </p:sp>
      <p:pic>
        <p:nvPicPr>
          <p:cNvPr id="163" name="Picture 4" descr="undefined"/>
          <p:cNvPicPr/>
          <p:nvPr/>
        </p:nvPicPr>
        <p:blipFill>
          <a:blip r:embed="rId1"/>
          <a:stretch/>
        </p:blipFill>
        <p:spPr>
          <a:xfrm>
            <a:off x="395280" y="1419480"/>
            <a:ext cx="6836760" cy="5127480"/>
          </a:xfrm>
          <a:prstGeom prst="rect">
            <a:avLst/>
          </a:prstGeom>
          <a:ln w="0">
            <a:noFill/>
          </a:ln>
        </p:spPr>
      </p:pic>
      <p:sp>
        <p:nvSpPr>
          <p:cNvPr id="164" name="Nadpis 1"/>
          <p:cNvSpPr txBox="1"/>
          <p:nvPr/>
        </p:nvSpPr>
        <p:spPr>
          <a:xfrm>
            <a:off x="2200320" y="45864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 NA TRAMVAJOVÉ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65" name="Oválný bublinový popisek 11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6" name="Obdélník 8"/>
          <p:cNvSpPr/>
          <p:nvPr/>
        </p:nvSpPr>
        <p:spPr>
          <a:xfrm>
            <a:off x="7512480" y="1854720"/>
            <a:ext cx="42634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vlak-diesel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(normální rozchod)</a:t>
            </a:r>
            <a:endParaRPr b="0" lang="cs-CZ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tramvaj -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(600V=) 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infr. (úzkorozchodné)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válný bublinový popisek 3"/>
          <p:cNvSpPr/>
          <p:nvPr/>
        </p:nvSpPr>
        <p:spPr>
          <a:xfrm>
            <a:off x="6279120" y="6961320"/>
            <a:ext cx="623160" cy="331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8" name="Obdélník 5"/>
          <p:cNvSpPr/>
          <p:nvPr/>
        </p:nvSpPr>
        <p:spPr>
          <a:xfrm>
            <a:off x="7968960" y="145836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„</a:t>
            </a:r>
            <a:r>
              <a:rPr b="0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Zwickauer Modell“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9" name="Obdélník 7"/>
          <p:cNvSpPr/>
          <p:nvPr/>
        </p:nvSpPr>
        <p:spPr>
          <a:xfrm>
            <a:off x="8118000" y="6072120"/>
            <a:ext cx="3223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808080"/>
                </a:solidFill>
                <a:latin typeface="Arial Nova"/>
              </a:rPr>
              <a:t>zastávka „Zwickau, Zentrum“</a:t>
            </a:r>
            <a:endParaRPr b="0" lang="cs-CZ" sz="1600" spc="-1" strike="noStrike">
              <a:latin typeface="Arial"/>
            </a:endParaRPr>
          </a:p>
        </p:txBody>
      </p:sp>
      <p:pic>
        <p:nvPicPr>
          <p:cNvPr id="170" name="Picture 2" descr="Zwickau, Tatra KT4DMC # 947; Zwickau, Tatra KT4DMC # 938; Zwickau — Tram-railway system &quot;Zwickauer Modell&quot; • Straßenbahn-Eisenbahnkonzept &quot;Zwickauer Modell&quot;"/>
          <p:cNvPicPr/>
          <p:nvPr/>
        </p:nvPicPr>
        <p:blipFill>
          <a:blip r:embed="rId1"/>
          <a:stretch/>
        </p:blipFill>
        <p:spPr>
          <a:xfrm>
            <a:off x="392400" y="1548360"/>
            <a:ext cx="7293600" cy="4862160"/>
          </a:xfrm>
          <a:prstGeom prst="rect">
            <a:avLst/>
          </a:prstGeom>
          <a:ln w="0">
            <a:noFill/>
          </a:ln>
        </p:spPr>
      </p:pic>
      <p:sp>
        <p:nvSpPr>
          <p:cNvPr id="171" name="Nadpis 1"/>
          <p:cNvSpPr txBox="1"/>
          <p:nvPr/>
        </p:nvSpPr>
        <p:spPr>
          <a:xfrm>
            <a:off x="2200320" y="45864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VLAK NA TRAMVAJOVÉ SÍTI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72" name="Oválný bublinový popisek 10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73" name="Obdélník 8"/>
          <p:cNvSpPr/>
          <p:nvPr/>
        </p:nvSpPr>
        <p:spPr>
          <a:xfrm>
            <a:off x="7854120" y="1876320"/>
            <a:ext cx="42634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vlak-diesel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(normální rozchod)</a:t>
            </a:r>
            <a:endParaRPr b="0" lang="cs-CZ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StarSymbol"/>
              <a:buChar char="-"/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tramvaj -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(600V=) 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infr. (úzkorozchodné)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Obdélník 4"/>
          <p:cNvSpPr/>
          <p:nvPr/>
        </p:nvSpPr>
        <p:spPr>
          <a:xfrm>
            <a:off x="8656920" y="2453760"/>
            <a:ext cx="3223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(750V=)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75" name="Obdélník 7"/>
          <p:cNvSpPr/>
          <p:nvPr/>
        </p:nvSpPr>
        <p:spPr>
          <a:xfrm>
            <a:off x="8471520" y="6064200"/>
            <a:ext cx="211608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808080"/>
                </a:solidFill>
                <a:latin typeface="Arial Nova"/>
              </a:rPr>
              <a:t>Linzer Lokalbahn</a:t>
            </a:r>
            <a:endParaRPr b="0" lang="cs-CZ" sz="1600" spc="-1" strike="noStrike">
              <a:latin typeface="Arial"/>
            </a:endParaRPr>
          </a:p>
        </p:txBody>
      </p:sp>
      <p:pic>
        <p:nvPicPr>
          <p:cNvPr id="176" name="Picture 2" descr="undefined"/>
          <p:cNvPicPr/>
          <p:nvPr/>
        </p:nvPicPr>
        <p:blipFill>
          <a:blip r:embed="rId1"/>
          <a:stretch/>
        </p:blipFill>
        <p:spPr>
          <a:xfrm>
            <a:off x="395280" y="1230480"/>
            <a:ext cx="7776000" cy="5171760"/>
          </a:xfrm>
          <a:prstGeom prst="rect">
            <a:avLst/>
          </a:prstGeom>
          <a:ln w="0">
            <a:noFill/>
          </a:ln>
        </p:spPr>
      </p:pic>
      <p:sp>
        <p:nvSpPr>
          <p:cNvPr id="177" name="Nadpis 1"/>
          <p:cNvSpPr txBox="1"/>
          <p:nvPr/>
        </p:nvSpPr>
        <p:spPr>
          <a:xfrm>
            <a:off x="2200320" y="45864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LEHKÉ KOLEJOVÉ VOZIDLO (LKV)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78" name="Oválný bublinový popisek 9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4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Obdélník 4"/>
          <p:cNvSpPr/>
          <p:nvPr/>
        </p:nvSpPr>
        <p:spPr>
          <a:xfrm>
            <a:off x="8780760" y="1265040"/>
            <a:ext cx="3223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- vlakové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(6,5kV ~)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 (úzkorozchodné)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80" name="Obdélník 7"/>
          <p:cNvSpPr/>
          <p:nvPr/>
        </p:nvSpPr>
        <p:spPr>
          <a:xfrm>
            <a:off x="8780760" y="2453760"/>
            <a:ext cx="322380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600" spc="-1" strike="noStrike">
                <a:solidFill>
                  <a:srgbClr val="808080"/>
                </a:solidFill>
                <a:latin typeface="Arial Nova"/>
              </a:rPr>
              <a:t>Mariazellerbahn</a:t>
            </a:r>
            <a:endParaRPr b="0" lang="cs-CZ" sz="1600" spc="-1" strike="noStrike">
              <a:latin typeface="Arial"/>
            </a:endParaRPr>
          </a:p>
        </p:txBody>
      </p:sp>
      <p:pic>
        <p:nvPicPr>
          <p:cNvPr id="181" name="Picture 2" descr="Železniční viadukt Himmelstreppe na trati Mariazellerbahn."/>
          <p:cNvPicPr/>
          <p:nvPr/>
        </p:nvPicPr>
        <p:blipFill>
          <a:blip r:embed="rId1"/>
          <a:stretch/>
        </p:blipFill>
        <p:spPr>
          <a:xfrm>
            <a:off x="395280" y="1549080"/>
            <a:ext cx="7387920" cy="4927680"/>
          </a:xfrm>
          <a:prstGeom prst="rect">
            <a:avLst/>
          </a:prstGeom>
          <a:ln w="0">
            <a:noFill/>
          </a:ln>
        </p:spPr>
      </p:pic>
      <p:sp>
        <p:nvSpPr>
          <p:cNvPr id="182" name="Nadpis 1"/>
          <p:cNvSpPr txBox="1"/>
          <p:nvPr/>
        </p:nvSpPr>
        <p:spPr>
          <a:xfrm>
            <a:off x="2200320" y="458640"/>
            <a:ext cx="1140084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LEHKÉ KOLEJOVÉ VOZIDLO (LKV)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83" name="Oválný bublinový popisek 9"/>
          <p:cNvSpPr/>
          <p:nvPr/>
        </p:nvSpPr>
        <p:spPr>
          <a:xfrm>
            <a:off x="465840" y="28836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5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84" name="Obrázek 10" descr=""/>
          <p:cNvPicPr/>
          <p:nvPr/>
        </p:nvPicPr>
        <p:blipFill>
          <a:blip r:embed="rId2"/>
          <a:stretch/>
        </p:blipFill>
        <p:spPr>
          <a:xfrm>
            <a:off x="8817480" y="2814120"/>
            <a:ext cx="2746800" cy="366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adpis 1"/>
          <p:cNvSpPr txBox="1"/>
          <p:nvPr/>
        </p:nvSpPr>
        <p:spPr>
          <a:xfrm>
            <a:off x="395280" y="240408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41000"/>
          </a:bodyPr>
          <a:p>
            <a:pPr algn="ctr">
              <a:lnSpc>
                <a:spcPct val="150000"/>
              </a:lnSpc>
            </a:pPr>
            <a:r>
              <a:rPr b="1" lang="cs-CZ" sz="4400" spc="29" strike="noStrike">
                <a:solidFill>
                  <a:srgbClr val="ffffff"/>
                </a:solidFill>
                <a:latin typeface="Arial Nova"/>
              </a:rPr>
              <a:t>Možnosti pilotních projektů na území PID</a:t>
            </a:r>
            <a:endParaRPr b="0" lang="cs-CZ" sz="4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pic>
        <p:nvPicPr>
          <p:cNvPr id="187" name="Obrázek 2" descr=""/>
          <p:cNvPicPr/>
          <p:nvPr/>
        </p:nvPicPr>
        <p:blipFill>
          <a:blip r:embed="rId1"/>
          <a:stretch/>
        </p:blipFill>
        <p:spPr>
          <a:xfrm>
            <a:off x="1187280" y="681480"/>
            <a:ext cx="8366400" cy="6091920"/>
          </a:xfrm>
          <a:prstGeom prst="rect">
            <a:avLst/>
          </a:prstGeom>
          <a:ln w="0">
            <a:noFill/>
          </a:ln>
        </p:spPr>
      </p:pic>
      <p:sp>
        <p:nvSpPr>
          <p:cNvPr id="188" name="Oválný bublinový popisek 8"/>
          <p:cNvSpPr/>
          <p:nvPr/>
        </p:nvSpPr>
        <p:spPr>
          <a:xfrm>
            <a:off x="2549160" y="2185920"/>
            <a:ext cx="1527120" cy="664560"/>
          </a:xfrm>
          <a:prstGeom prst="wedgeEllipseCallout">
            <a:avLst>
              <a:gd name="adj1" fmla="val 85414"/>
              <a:gd name="adj2" fmla="val 161205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89" name="Oválný bublinový popisek 9"/>
          <p:cNvSpPr/>
          <p:nvPr/>
        </p:nvSpPr>
        <p:spPr>
          <a:xfrm>
            <a:off x="4568400" y="5544360"/>
            <a:ext cx="1527120" cy="664560"/>
          </a:xfrm>
          <a:prstGeom prst="wedgeEllipseCallout">
            <a:avLst>
              <a:gd name="adj1" fmla="val -12982"/>
              <a:gd name="adj2" fmla="val -244968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0" name="Oválný bublinový popisek 11"/>
          <p:cNvSpPr/>
          <p:nvPr/>
        </p:nvSpPr>
        <p:spPr>
          <a:xfrm>
            <a:off x="9147960" y="4299120"/>
            <a:ext cx="1527120" cy="664560"/>
          </a:xfrm>
          <a:prstGeom prst="wedgeEllipseCallout">
            <a:avLst>
              <a:gd name="adj1" fmla="val -151288"/>
              <a:gd name="adj2" fmla="val -56896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4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1" name="Oválný bublinový popisek 12"/>
          <p:cNvSpPr/>
          <p:nvPr/>
        </p:nvSpPr>
        <p:spPr>
          <a:xfrm>
            <a:off x="6606360" y="1763640"/>
            <a:ext cx="1527120" cy="664560"/>
          </a:xfrm>
          <a:prstGeom prst="wedgeEllipseCallout">
            <a:avLst>
              <a:gd name="adj1" fmla="val -79727"/>
              <a:gd name="adj2" fmla="val 158044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adpis 1"/>
          <p:cNvSpPr txBox="1"/>
          <p:nvPr/>
        </p:nvSpPr>
        <p:spPr>
          <a:xfrm>
            <a:off x="2069640" y="32040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93" name="Oválný bublinový popisek 4"/>
          <p:cNvSpPr/>
          <p:nvPr/>
        </p:nvSpPr>
        <p:spPr>
          <a:xfrm>
            <a:off x="406440" y="14400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4" name="Obdélník 5"/>
          <p:cNvSpPr/>
          <p:nvPr/>
        </p:nvSpPr>
        <p:spPr>
          <a:xfrm>
            <a:off x="8656920" y="2361600"/>
            <a:ext cx="2816280" cy="204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Arial Nova"/>
              </a:rPr>
              <a:t>Tramvaj 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+ nutnost baterie (tunely)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5" name="Obrázek 7" descr=""/>
          <p:cNvPicPr/>
          <p:nvPr/>
        </p:nvPicPr>
        <p:blipFill>
          <a:blip r:embed="rId1"/>
          <a:stretch/>
        </p:blipFill>
        <p:spPr>
          <a:xfrm>
            <a:off x="395280" y="927720"/>
            <a:ext cx="7608600" cy="5562000"/>
          </a:xfrm>
          <a:prstGeom prst="rect">
            <a:avLst/>
          </a:prstGeom>
          <a:ln w="0">
            <a:noFill/>
          </a:ln>
        </p:spPr>
      </p:pic>
      <p:sp>
        <p:nvSpPr>
          <p:cNvPr id="196" name="Obdélník 10"/>
          <p:cNvSpPr/>
          <p:nvPr/>
        </p:nvSpPr>
        <p:spPr>
          <a:xfrm>
            <a:off x="8656920" y="422604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Železniční trať č. 210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bdélník 5"/>
          <p:cNvSpPr/>
          <p:nvPr/>
        </p:nvSpPr>
        <p:spPr>
          <a:xfrm>
            <a:off x="8656920" y="2499480"/>
            <a:ext cx="28162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Tramvaj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+ nutnost baterie (tunely)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8" name="Obrázek 6" descr=""/>
          <p:cNvPicPr/>
          <p:nvPr/>
        </p:nvPicPr>
        <p:blipFill>
          <a:blip r:embed="rId1"/>
          <a:stretch/>
        </p:blipFill>
        <p:spPr>
          <a:xfrm>
            <a:off x="395280" y="1051200"/>
            <a:ext cx="7791840" cy="5261040"/>
          </a:xfrm>
          <a:prstGeom prst="rect">
            <a:avLst/>
          </a:prstGeom>
          <a:ln w="0">
            <a:noFill/>
          </a:ln>
        </p:spPr>
      </p:pic>
      <p:sp>
        <p:nvSpPr>
          <p:cNvPr id="199" name="Obdélník 7"/>
          <p:cNvSpPr/>
          <p:nvPr/>
        </p:nvSpPr>
        <p:spPr>
          <a:xfrm>
            <a:off x="8656920" y="422604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Železniční trať č. 210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00" name="Nadpis 1"/>
          <p:cNvSpPr txBox="1"/>
          <p:nvPr/>
        </p:nvSpPr>
        <p:spPr>
          <a:xfrm>
            <a:off x="2069640" y="32040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01" name="Oválný bublinový popisek 9"/>
          <p:cNvSpPr/>
          <p:nvPr/>
        </p:nvSpPr>
        <p:spPr>
          <a:xfrm>
            <a:off x="406440" y="14400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bdélník 5"/>
          <p:cNvSpPr/>
          <p:nvPr/>
        </p:nvSpPr>
        <p:spPr>
          <a:xfrm>
            <a:off x="8656920" y="2565360"/>
            <a:ext cx="31392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Tramvaj (nebo vlakotramvaj)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(vlakové) napětí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(+ nebo možnost baterie)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203" name="Obrázek 6" descr=""/>
          <p:cNvPicPr/>
          <p:nvPr/>
        </p:nvPicPr>
        <p:blipFill>
          <a:blip r:embed="rId1"/>
          <a:stretch/>
        </p:blipFill>
        <p:spPr>
          <a:xfrm>
            <a:off x="395280" y="1166040"/>
            <a:ext cx="7854840" cy="5277240"/>
          </a:xfrm>
          <a:prstGeom prst="rect">
            <a:avLst/>
          </a:prstGeom>
          <a:ln w="0">
            <a:noFill/>
          </a:ln>
        </p:spPr>
      </p:pic>
      <p:sp>
        <p:nvSpPr>
          <p:cNvPr id="204" name="Obdélník 7"/>
          <p:cNvSpPr/>
          <p:nvPr/>
        </p:nvSpPr>
        <p:spPr>
          <a:xfrm>
            <a:off x="8656920" y="422604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Železniční trať č. 122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05" name="Nadpis 1"/>
          <p:cNvSpPr txBox="1"/>
          <p:nvPr/>
        </p:nvSpPr>
        <p:spPr>
          <a:xfrm>
            <a:off x="2069640" y="32040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06" name="Oválný bublinový popisek 9"/>
          <p:cNvSpPr/>
          <p:nvPr/>
        </p:nvSpPr>
        <p:spPr>
          <a:xfrm>
            <a:off x="406440" y="14400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Obdélník 5"/>
          <p:cNvSpPr/>
          <p:nvPr/>
        </p:nvSpPr>
        <p:spPr>
          <a:xfrm>
            <a:off x="8656920" y="2565360"/>
            <a:ext cx="2914560" cy="231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Arial Nova"/>
              </a:rPr>
              <a:t>Tramvaj nebo LKV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(+ nebo možnost baterie)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208" name="Obdélník 7"/>
          <p:cNvSpPr/>
          <p:nvPr/>
        </p:nvSpPr>
        <p:spPr>
          <a:xfrm>
            <a:off x="8656920" y="4226040"/>
            <a:ext cx="32238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Železniční trať č. 074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09" name="Obrázek 2" descr=""/>
          <p:cNvPicPr/>
          <p:nvPr/>
        </p:nvPicPr>
        <p:blipFill>
          <a:blip r:embed="rId1"/>
          <a:stretch/>
        </p:blipFill>
        <p:spPr>
          <a:xfrm>
            <a:off x="395280" y="1308600"/>
            <a:ext cx="7984440" cy="5166360"/>
          </a:xfrm>
          <a:prstGeom prst="rect">
            <a:avLst/>
          </a:prstGeom>
          <a:ln w="0">
            <a:noFill/>
          </a:ln>
        </p:spPr>
      </p:pic>
      <p:sp>
        <p:nvSpPr>
          <p:cNvPr id="210" name="Nadpis 1"/>
          <p:cNvSpPr txBox="1"/>
          <p:nvPr/>
        </p:nvSpPr>
        <p:spPr>
          <a:xfrm>
            <a:off x="2069640" y="32040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11" name="Oválný bublinový popisek 9"/>
          <p:cNvSpPr/>
          <p:nvPr/>
        </p:nvSpPr>
        <p:spPr>
          <a:xfrm>
            <a:off x="406440" y="14400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adpis 1"/>
          <p:cNvSpPr txBox="1"/>
          <p:nvPr/>
        </p:nvSpPr>
        <p:spPr>
          <a:xfrm>
            <a:off x="395280" y="2404080"/>
            <a:ext cx="11400840" cy="2498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69000"/>
          </a:bodyPr>
          <a:p>
            <a:pPr algn="ctr">
              <a:lnSpc>
                <a:spcPct val="150000"/>
              </a:lnSpc>
            </a:pPr>
            <a:r>
              <a:rPr b="1" lang="cs-CZ" sz="4400" spc="29" strike="noStrike">
                <a:solidFill>
                  <a:srgbClr val="ffffff"/>
                </a:solidFill>
                <a:latin typeface="Arial Nova"/>
              </a:rPr>
              <a:t>Zjednodušené rozdělení lehkých kolejových vozidel</a:t>
            </a:r>
            <a:br/>
            <a:endParaRPr b="0" lang="cs-CZ" sz="4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bdélník 5"/>
          <p:cNvSpPr/>
          <p:nvPr/>
        </p:nvSpPr>
        <p:spPr>
          <a:xfrm>
            <a:off x="8656920" y="2338920"/>
            <a:ext cx="2956320" cy="258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000000"/>
                </a:solidFill>
                <a:latin typeface="Arial Nova"/>
              </a:rPr>
              <a:t>LKV</a:t>
            </a: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vlakové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nebo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tramvajové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napětí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(+ nebo možnost baterie)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na </a:t>
            </a:r>
            <a:r>
              <a:rPr b="0" lang="cs-CZ" sz="1800" spc="-1" strike="noStrike" u="sng">
                <a:solidFill>
                  <a:srgbClr val="000000"/>
                </a:solidFill>
                <a:uFillTx/>
                <a:latin typeface="Arial Nova"/>
              </a:rPr>
              <a:t>železniční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infrastruktuře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213" name="Obdélník 7"/>
          <p:cNvSpPr/>
          <p:nvPr/>
        </p:nvSpPr>
        <p:spPr>
          <a:xfrm>
            <a:off x="8656920" y="4596480"/>
            <a:ext cx="322380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Dnešní železniční tratě: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č. 012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č. 013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č. 014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č. 212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č. 235 </a:t>
            </a:r>
            <a:r>
              <a:rPr b="1" i="1" lang="cs-CZ" sz="1800" spc="-1" strike="noStrike">
                <a:solidFill>
                  <a:srgbClr val="000000"/>
                </a:solidFill>
                <a:latin typeface="Arial Nova"/>
              </a:rPr>
              <a:t>(úsek K. Hora město </a:t>
            </a:r>
            <a:br/>
            <a:r>
              <a:rPr b="1" i="1" lang="cs-CZ" sz="1800" spc="-1" strike="noStrike">
                <a:solidFill>
                  <a:srgbClr val="000000"/>
                </a:solidFill>
                <a:latin typeface="Arial Nova"/>
              </a:rPr>
              <a:t>- Zruč n. S.)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14" name="Obrázek 3" descr=""/>
          <p:cNvPicPr/>
          <p:nvPr/>
        </p:nvPicPr>
        <p:blipFill>
          <a:blip r:embed="rId1"/>
          <a:stretch/>
        </p:blipFill>
        <p:spPr>
          <a:xfrm>
            <a:off x="395280" y="1019160"/>
            <a:ext cx="7959960" cy="5413680"/>
          </a:xfrm>
          <a:prstGeom prst="rect">
            <a:avLst/>
          </a:prstGeom>
          <a:ln w="0">
            <a:noFill/>
          </a:ln>
        </p:spPr>
      </p:pic>
      <p:sp>
        <p:nvSpPr>
          <p:cNvPr id="215" name="Nadpis 1"/>
          <p:cNvSpPr txBox="1"/>
          <p:nvPr/>
        </p:nvSpPr>
        <p:spPr>
          <a:xfrm>
            <a:off x="2069640" y="32040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 </a:t>
            </a:r>
            <a:r>
              <a:rPr b="1" lang="cs-CZ" sz="2800" spc="29" strike="noStrike" cap="all">
                <a:solidFill>
                  <a:srgbClr val="dc301b"/>
                </a:solidFill>
                <a:latin typeface="Arial Nova"/>
              </a:rPr>
              <a:t>Možnosti pilotních projektů na území PID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16" name="Oválný bublinový popisek 9"/>
          <p:cNvSpPr/>
          <p:nvPr/>
        </p:nvSpPr>
        <p:spPr>
          <a:xfrm>
            <a:off x="406440" y="144000"/>
            <a:ext cx="1527120" cy="664560"/>
          </a:xfrm>
          <a:prstGeom prst="wedgeEllipseCallout">
            <a:avLst>
              <a:gd name="adj1" fmla="val -45323"/>
              <a:gd name="adj2" fmla="val 0"/>
            </a:avLst>
          </a:prstGeom>
          <a:gradFill rotWithShape="0">
            <a:gsLst>
              <a:gs pos="0">
                <a:srgbClr val="1a9f74"/>
              </a:gs>
              <a:gs pos="100000">
                <a:srgbClr val="53e2b4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4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Nadpis 1"/>
          <p:cNvSpPr txBox="1"/>
          <p:nvPr/>
        </p:nvSpPr>
        <p:spPr>
          <a:xfrm>
            <a:off x="395280" y="240408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algn="ctr">
              <a:lnSpc>
                <a:spcPct val="150000"/>
              </a:lnSpc>
            </a:pPr>
            <a:r>
              <a:rPr b="1" lang="cs-CZ" sz="4400" spc="29" strike="noStrike">
                <a:solidFill>
                  <a:srgbClr val="ffffff"/>
                </a:solidFill>
                <a:latin typeface="Arial Nova"/>
              </a:rPr>
              <a:t>Jak dlouho ještě?</a:t>
            </a:r>
            <a:endParaRPr b="0" lang="cs-CZ" sz="4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JAK DLOUHO JEŠTĚ?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219" name="Obdélník 5"/>
          <p:cNvSpPr/>
          <p:nvPr/>
        </p:nvSpPr>
        <p:spPr>
          <a:xfrm>
            <a:off x="8656920" y="2565360"/>
            <a:ext cx="2956320" cy="42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ROPID v roce </a:t>
            </a:r>
            <a:r>
              <a:rPr b="1" lang="cs-CZ" sz="1800" spc="-1" strike="noStrike">
                <a:solidFill>
                  <a:srgbClr val="000000"/>
                </a:solidFill>
                <a:latin typeface="Arial Nova"/>
              </a:rPr>
              <a:t>2014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v rámci Evropského týdne mobility – vlajkové kampaně Evropské komise: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Dle úspěšného vzoru SRN a dalších vyspělých zemí EU </a:t>
            </a:r>
            <a:r>
              <a:rPr b="1" i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potřebujeme</a:t>
            </a:r>
            <a:r>
              <a:rPr b="0" i="1" lang="cs-CZ" sz="1800" spc="-1" strike="noStrike">
                <a:solidFill>
                  <a:srgbClr val="000000"/>
                </a:solidFill>
                <a:latin typeface="Tahoma"/>
                <a:ea typeface="Tahoma"/>
              </a:rPr>
              <a:t> od Ministerstva dopravy ČR novou legislativu umožňující provoz tramvají, vlakotramvají a LKV na české železniční síti…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20" name="Obrázek 2" descr=""/>
          <p:cNvPicPr/>
          <p:nvPr/>
        </p:nvPicPr>
        <p:blipFill>
          <a:blip r:embed="rId1"/>
          <a:stretch/>
        </p:blipFill>
        <p:spPr>
          <a:xfrm>
            <a:off x="395280" y="978480"/>
            <a:ext cx="8227080" cy="548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 descr="https://www.bahnbilder.de/1200/mit-s-bahn-durch-dorf-mit-57141.jpg"/>
          <p:cNvPicPr/>
          <p:nvPr/>
        </p:nvPicPr>
        <p:blipFill>
          <a:blip r:embed="rId1"/>
          <a:stretch/>
        </p:blipFill>
        <p:spPr>
          <a:xfrm>
            <a:off x="0" y="0"/>
            <a:ext cx="10161360" cy="6869520"/>
          </a:xfrm>
          <a:prstGeom prst="rect">
            <a:avLst/>
          </a:prstGeom>
          <a:ln w="0">
            <a:noFill/>
          </a:ln>
        </p:spPr>
      </p:pic>
      <p:sp>
        <p:nvSpPr>
          <p:cNvPr id="222" name="TextovéPole 5"/>
          <p:cNvSpPr/>
          <p:nvPr/>
        </p:nvSpPr>
        <p:spPr>
          <a:xfrm>
            <a:off x="158400" y="5904360"/>
            <a:ext cx="492984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cs-CZ" sz="2800" spc="-1" strike="noStrike">
                <a:solidFill>
                  <a:srgbClr val="ff0000"/>
                </a:solidFill>
                <a:latin typeface="Arial Nova"/>
              </a:rPr>
              <a:t>DĚKUJI ZA POZORNOST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223" name="TextovéPole 1"/>
          <p:cNvSpPr/>
          <p:nvPr/>
        </p:nvSpPr>
        <p:spPr>
          <a:xfrm>
            <a:off x="573480" y="383400"/>
            <a:ext cx="38041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Blankenloch – místní část města Stutensee u Karlsruhe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- v provozu od roku 1997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24" name="TextovéPole 6"/>
          <p:cNvSpPr/>
          <p:nvPr/>
        </p:nvSpPr>
        <p:spPr>
          <a:xfrm>
            <a:off x="10269720" y="4119480"/>
            <a:ext cx="205704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Ing. Pavel </a:t>
            </a:r>
            <a:br/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WINTER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náměstek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pro dopravu PID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 u="sng">
                <a:solidFill>
                  <a:srgbClr val="0c58ff"/>
                </a:solidFill>
                <a:uFillTx/>
                <a:latin typeface="Arial Nova"/>
              </a:rPr>
              <a:t>idsk@idsk.cz</a:t>
            </a: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adpis 1"/>
          <p:cNvSpPr txBox="1"/>
          <p:nvPr/>
        </p:nvSpPr>
        <p:spPr>
          <a:xfrm>
            <a:off x="32040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ff0000"/>
                </a:solidFill>
                <a:latin typeface="Arial Nova"/>
              </a:rPr>
              <a:t>Zjednodušené rozdělení kolejových vozidel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95" name="Zástupný symbol pro obsah 2"/>
          <p:cNvSpPr txBox="1"/>
          <p:nvPr/>
        </p:nvSpPr>
        <p:spPr>
          <a:xfrm>
            <a:off x="395280" y="1245960"/>
            <a:ext cx="11400840" cy="480852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rmAutofit fontScale="25000"/>
          </a:bodyPr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b0f0"/>
              </a:buClr>
              <a:buFont typeface="Wingdings" charset="2"/>
              <a:buChar char=""/>
            </a:pPr>
            <a:r>
              <a:rPr b="1" lang="cs-CZ" sz="2800" spc="-1" strike="noStrike">
                <a:solidFill>
                  <a:srgbClr val="00b0f0"/>
                </a:solidFill>
                <a:latin typeface="Arial Nova"/>
              </a:rPr>
              <a:t>TRAMVAJ 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provoz na tramvajové síti, případně síti železniční při zachování časové segregace provozu TRAM vs. vlak.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nižší  konstrukční rychlost, vyšší hustota zastávek, plošná obsluha center měst a obcí (koleje v rámci silniční sítě)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b0f0"/>
              </a:buClr>
              <a:buFont typeface="Wingdings" charset="2"/>
              <a:buChar char=""/>
            </a:pPr>
            <a:r>
              <a:rPr b="1" lang="cs-CZ" sz="2800" spc="-1" strike="noStrike">
                <a:solidFill>
                  <a:srgbClr val="00b0f0"/>
                </a:solidFill>
                <a:latin typeface="Arial Nova"/>
              </a:rPr>
              <a:t>LEHKÉ KOLEJOVÉ VOZIDLO 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provoz na regionální železniční síti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vyšší konstrukční rychlost oproti tramvaji, přiměřená hustota zastávek, mírně horší obsluha center měst a obcí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ve srovnání s vlakem lepší dynamika a nižší provozní náklady i náklady na údržbu infrastruktury 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b0f0"/>
              </a:buClr>
              <a:buFont typeface="Wingdings" charset="2"/>
              <a:buChar char=""/>
            </a:pPr>
            <a:r>
              <a:rPr b="1" lang="cs-CZ" sz="2800" spc="-1" strike="noStrike">
                <a:solidFill>
                  <a:srgbClr val="00b0f0"/>
                </a:solidFill>
                <a:latin typeface="Arial Nova"/>
              </a:rPr>
              <a:t>VLAKOTRAMVAJ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provoz na tramvajové i železniční síti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oproti tramvaji umožněn na železniční síti smíšený provoz s jinými vlaky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1" lang="cs-CZ" sz="2200" spc="-1" strike="noStrike">
                <a:solidFill>
                  <a:srgbClr val="000000"/>
                </a:solidFill>
                <a:latin typeface="Arial Nova"/>
              </a:rPr>
              <a:t>nejvyšší nároky z hlediska pevnosti skříně a zabezpečovacího zařízení</a:t>
            </a:r>
            <a:endParaRPr b="0" lang="cs-CZ" sz="2200" spc="-1" strike="noStrike">
              <a:solidFill>
                <a:srgbClr val="000000"/>
              </a:solidFill>
              <a:latin typeface="Arial Nova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808080"/>
              </a:buClr>
              <a:buFont typeface="Wingdings" charset="2"/>
              <a:buChar char=""/>
            </a:pPr>
            <a:r>
              <a:rPr b="1" lang="cs-CZ" sz="2800" spc="-1" strike="noStrike">
                <a:solidFill>
                  <a:srgbClr val="808080"/>
                </a:solidFill>
                <a:latin typeface="Arial Nova"/>
              </a:rPr>
              <a:t>VLAK</a:t>
            </a:r>
            <a:endParaRPr b="0" lang="cs-CZ" sz="28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/>
          <p:cNvSpPr txBox="1"/>
          <p:nvPr/>
        </p:nvSpPr>
        <p:spPr>
          <a:xfrm>
            <a:off x="395280" y="240408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41000"/>
          </a:bodyPr>
          <a:p>
            <a:pPr algn="ctr">
              <a:lnSpc>
                <a:spcPct val="150000"/>
              </a:lnSpc>
            </a:pPr>
            <a:r>
              <a:rPr b="1" lang="cs-CZ" sz="4400" spc="29" strike="noStrike">
                <a:solidFill>
                  <a:srgbClr val="ffffff"/>
                </a:solidFill>
                <a:latin typeface="Arial Nova"/>
              </a:rPr>
              <a:t>Výhody a přínosy pro zavedení provozu</a:t>
            </a:r>
            <a:endParaRPr b="0" lang="cs-CZ" sz="4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Výhody a přínosy pro zavedení provozu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98" name="Zástupný symbol pro obsah 2"/>
          <p:cNvSpPr txBox="1"/>
          <p:nvPr/>
        </p:nvSpPr>
        <p:spPr>
          <a:xfrm>
            <a:off x="395280" y="899640"/>
            <a:ext cx="1165392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rmAutofit/>
          </a:bodyPr>
          <a:p>
            <a:pPr marL="743040" indent="-742680">
              <a:lnSpc>
                <a:spcPct val="150000"/>
              </a:lnSpc>
              <a:spcBef>
                <a:spcPts val="1001"/>
              </a:spcBef>
              <a:buClr>
                <a:srgbClr val="0c58ff"/>
              </a:buClr>
              <a:buFont typeface="Arial"/>
              <a:buAutoNum type="arabicParenR"/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atraktivita</a:t>
            </a:r>
            <a:r>
              <a:rPr b="0" lang="cs-CZ" sz="4000" spc="-1" strike="noStrike">
                <a:solidFill>
                  <a:srgbClr val="0c58ff"/>
                </a:solidFill>
                <a:latin typeface="Arial Nova"/>
              </a:rPr>
              <a:t> </a:t>
            </a:r>
            <a:r>
              <a:rPr b="0" lang="cs-CZ" sz="2200" spc="-1" strike="noStrike">
                <a:solidFill>
                  <a:srgbClr val="000000"/>
                </a:solidFill>
                <a:latin typeface="Arial Nova"/>
              </a:rPr>
              <a:t>–</a:t>
            </a:r>
            <a:r>
              <a:rPr b="0" lang="cs-CZ" sz="2600" spc="-1" strike="noStrike">
                <a:solidFill>
                  <a:srgbClr val="000000"/>
                </a:solidFill>
                <a:latin typeface="Arial Nova"/>
              </a:rPr>
              <a:t> 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nabídka rychlého a pohodlného spojení z regionu až do centra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města, a to 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 Nova"/>
              </a:rPr>
              <a:t>bez nutnosti přestupu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– reálná konkurence vůči IAD a tím pádem příspěvek ke snižování dopravních emisí a ochraně životního prostředí (snížení zatížení silniční sítě a center měst IAD)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2) rychlost a dostupnost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– v extravilánu rychlý vlak, v intravilánu tramvaj – 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 Nova"/>
              </a:rPr>
              <a:t>snadnější přiblížení k cílům poptávky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(častější zastávky) = lepší pokrytí území drážní veřejnou dopravou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Výhody a přínosy pro zavedení provozu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00" name="Zástupný symbol pro obsah 2"/>
          <p:cNvSpPr txBox="1"/>
          <p:nvPr/>
        </p:nvSpPr>
        <p:spPr>
          <a:xfrm>
            <a:off x="395280" y="899640"/>
            <a:ext cx="1165392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rmAutofit/>
          </a:bodyPr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3) ekonomika výstavby </a:t>
            </a:r>
            <a:r>
              <a:rPr b="0" lang="cs-CZ" sz="2600" spc="-1" strike="noStrike">
                <a:solidFill>
                  <a:srgbClr val="000000"/>
                </a:solidFill>
                <a:latin typeface="Arial Nova"/>
              </a:rPr>
              <a:t>–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sdílení tratí = využívání stávající tramvajové sítě a železniční infrastruktury, což znamená výrazně 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 Nova"/>
              </a:rPr>
              <a:t>nižší náklady na výstavbu nových tratí a také na elektrifikaci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4) ekonomika provozu </a:t>
            </a:r>
            <a:r>
              <a:rPr b="0" lang="cs-CZ" sz="2600" spc="-1" strike="noStrike">
                <a:solidFill>
                  <a:srgbClr val="000000"/>
                </a:solidFill>
                <a:latin typeface="Arial Nova"/>
              </a:rPr>
              <a:t>–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všechny typy lehkých kolejových vozidel mají oproti klasickým vlakům 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 Nova"/>
              </a:rPr>
              <a:t>nižší pořizovací a provozní náklady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5) přístupnost </a:t>
            </a:r>
            <a:r>
              <a:rPr b="0" lang="cs-CZ" sz="2600" spc="-1" strike="noStrike">
                <a:solidFill>
                  <a:srgbClr val="000000"/>
                </a:solidFill>
                <a:latin typeface="Arial Nova"/>
              </a:rPr>
              <a:t>– 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 Nova"/>
              </a:rPr>
              <a:t>usnadnění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nástupu a výstupu z vozidel, ale i průchod těmito vozidly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Výhody a přínosy pro zavedení provozu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02" name="Zástupný symbol pro obsah 2"/>
          <p:cNvSpPr txBox="1"/>
          <p:nvPr/>
        </p:nvSpPr>
        <p:spPr>
          <a:xfrm>
            <a:off x="395280" y="899640"/>
            <a:ext cx="1165392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>
            <a:normAutofit/>
          </a:bodyPr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-CZ" sz="3100" spc="-1" strike="noStrike">
                <a:solidFill>
                  <a:srgbClr val="0c58ff"/>
                </a:solidFill>
                <a:latin typeface="Arial Nova"/>
              </a:rPr>
              <a:t>6) kultivace zastaralé regionální železniční dopravy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– všechny typy lehkých kolejových vozidel spojené s modernizací příslušné železniční regionální sítě přinesou cestujícím: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dostupnější,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pohodlnější,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rychlejší a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 lvl="1" marL="685800" indent="-228240">
              <a:lnSpc>
                <a:spcPct val="15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 </a:t>
            </a:r>
            <a:r>
              <a:rPr b="0" lang="cs-CZ" sz="2400" spc="-1" strike="noStrike">
                <a:solidFill>
                  <a:srgbClr val="000000"/>
                </a:solidFill>
                <a:latin typeface="Arial Nova"/>
              </a:rPr>
              <a:t>spolehlivější drážní dopravu vycházející z léty osvědčených vzorů vyspělých  evropských států. </a:t>
            </a: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 Nov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Nadpis 1"/>
          <p:cNvSpPr txBox="1"/>
          <p:nvPr/>
        </p:nvSpPr>
        <p:spPr>
          <a:xfrm>
            <a:off x="395280" y="315720"/>
            <a:ext cx="114008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85000"/>
              </a:lnSpc>
            </a:pPr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DALŠÍ MOŽNÉ ROZDĚLENÍ </a:t>
            </a:r>
            <a:br/>
            <a:r>
              <a:rPr b="1" lang="cs-CZ" sz="3200" spc="29" strike="noStrike" cap="all">
                <a:solidFill>
                  <a:srgbClr val="dc301b"/>
                </a:solidFill>
                <a:latin typeface="Arial Nova"/>
              </a:rPr>
              <a:t>lehkých kolejových vozidel</a:t>
            </a:r>
            <a:endParaRPr b="0" lang="cs-CZ" sz="3200" spc="-1" strike="noStrike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104" name="TextovéPole 9"/>
          <p:cNvSpPr/>
          <p:nvPr/>
        </p:nvSpPr>
        <p:spPr>
          <a:xfrm>
            <a:off x="7279560" y="3195000"/>
            <a:ext cx="1557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 Nova"/>
              </a:rPr>
              <a:t>15kV/3kV=</a:t>
            </a:r>
            <a:endParaRPr b="0" lang="cs-CZ" sz="1800" spc="-1" strike="noStrike">
              <a:latin typeface="Arial"/>
            </a:endParaRPr>
          </a:p>
        </p:txBody>
      </p:sp>
      <p:graphicFrame>
        <p:nvGraphicFramePr>
          <p:cNvPr id="105" name="Tabulka 12"/>
          <p:cNvGraphicFramePr/>
          <p:nvPr/>
        </p:nvGraphicFramePr>
        <p:xfrm>
          <a:off x="861480" y="1641240"/>
          <a:ext cx="9991800" cy="4143240"/>
        </p:xfrm>
        <a:graphic>
          <a:graphicData uri="http://schemas.openxmlformats.org/drawingml/2006/table">
            <a:tbl>
              <a:tblPr/>
              <a:tblGrid>
                <a:gridCol w="3329640"/>
                <a:gridCol w="3331080"/>
                <a:gridCol w="3331080"/>
              </a:tblGrid>
              <a:tr h="97884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 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PŘÍKLADY FLEXIBILITY TRAKCE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PŘÍKLADY FLEXIBILITY SDÍLENÍ TRATÍ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</a:tr>
              <a:tr h="115992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TRAMVAJ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 </a:t>
                      </a: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- </a:t>
                      </a:r>
                      <a:r>
                        <a:rPr b="0" i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600/750 V DC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Kassel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130500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 </a:t>
                      </a: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VLAKOTRAMVAJ</a:t>
                      </a:r>
                      <a:endParaRPr b="0" lang="cs-CZ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 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i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- 750 V DC + 15kV AC</a:t>
                      </a:r>
                      <a:endParaRPr b="0" lang="cs-CZ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- </a:t>
                      </a:r>
                      <a:r>
                        <a:rPr b="0" i="1" lang="cs-CZ" sz="2000" spc="-1" strike="noStrike">
                          <a:solidFill>
                            <a:srgbClr val="000000"/>
                          </a:solidFill>
                          <a:latin typeface="Arial Nova"/>
                          <a:ea typeface="Tahoma"/>
                        </a:rPr>
                        <a:t>750 V DC + diesel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Karlsruhe </a:t>
                      </a:r>
                      <a:br/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(„Karlsruher Modell“): Saarbrücken</a:t>
                      </a:r>
                      <a:endParaRPr b="0" lang="cs-CZ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tabLst>
                          <a:tab algn="l" pos="0"/>
                        </a:tabLst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Arial Nova"/>
                          <a:ea typeface="Tahoma"/>
                        </a:rPr>
                        <a:t>Kassel, </a:t>
                      </a: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Chemnitz,Vídeň…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1283760">
                <a:tc>
                  <a:txBody>
                    <a:bodyPr lIns="68400" rIns="68400" tIns="0" bIns="0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 </a:t>
                      </a:r>
                      <a:r>
                        <a:rPr b="1" lang="cs-CZ" sz="2000" spc="-1" strike="noStrike">
                          <a:solidFill>
                            <a:srgbClr val="000000"/>
                          </a:solidFill>
                          <a:latin typeface="Arial Nova"/>
                        </a:rPr>
                        <a:t>LKV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Příklady „místních drah“:</a:t>
                      </a: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i="1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- </a:t>
                      </a:r>
                      <a:r>
                        <a:rPr b="0" i="1" lang="cs-CZ" sz="18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750 V DC   </a:t>
                      </a: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Linzer Lokalbahn</a:t>
                      </a: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i="1" lang="cs-CZ" sz="1800" spc="-1" strike="noStrike">
                          <a:solidFill>
                            <a:srgbClr val="000000"/>
                          </a:solidFill>
                          <a:latin typeface="Arial Nova"/>
                          <a:ea typeface="Tahoma"/>
                        </a:rPr>
                        <a:t> </a:t>
                      </a:r>
                      <a:r>
                        <a:rPr b="0" i="1" lang="cs-CZ" sz="1800" spc="-1" strike="noStrike">
                          <a:solidFill>
                            <a:srgbClr val="000000"/>
                          </a:solidFill>
                          <a:latin typeface="Arial Nova"/>
                          <a:ea typeface="Tahoma"/>
                        </a:rPr>
                        <a:t>- 6,5 kV AC  </a:t>
                      </a: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Arial Nova"/>
                          <a:ea typeface="Tahoma"/>
                        </a:rPr>
                        <a:t>Mariazellerbahn</a:t>
                      </a: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   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 lIns="68400" rIns="68400" tIns="0" bIns="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endParaRPr b="0" lang="cs-CZ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zvláštní příklad: Zwickau</a:t>
                      </a:r>
                      <a:endParaRPr b="0" lang="cs-CZ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   </a:t>
                      </a: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Tahoma"/>
                          <a:ea typeface="Tahoma"/>
                        </a:rPr>
                        <a:t>(„Zwickauer Modell“)</a:t>
                      </a:r>
                      <a:endParaRPr b="0" lang="cs-CZ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b="0" lang="cs-CZ" sz="2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06" name="Oválný bublinový popisek 2"/>
          <p:cNvSpPr/>
          <p:nvPr/>
        </p:nvSpPr>
        <p:spPr>
          <a:xfrm>
            <a:off x="10181880" y="2632680"/>
            <a:ext cx="1527120" cy="664560"/>
          </a:xfrm>
          <a:prstGeom prst="wedgeEllipseCallout">
            <a:avLst>
              <a:gd name="adj1" fmla="val -165731"/>
              <a:gd name="adj2" fmla="val 14062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1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07" name="Oválný bublinový popisek 5"/>
          <p:cNvSpPr/>
          <p:nvPr/>
        </p:nvSpPr>
        <p:spPr>
          <a:xfrm>
            <a:off x="10453320" y="3564360"/>
            <a:ext cx="1527120" cy="664560"/>
          </a:xfrm>
          <a:prstGeom prst="wedgeEllipseCallout">
            <a:avLst>
              <a:gd name="adj1" fmla="val -75990"/>
              <a:gd name="adj2" fmla="val 2137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2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08" name="Oválný bublinový popisek 6"/>
          <p:cNvSpPr/>
          <p:nvPr/>
        </p:nvSpPr>
        <p:spPr>
          <a:xfrm>
            <a:off x="10651320" y="5222520"/>
            <a:ext cx="1527120" cy="664560"/>
          </a:xfrm>
          <a:prstGeom prst="wedgeEllipseCallout">
            <a:avLst>
              <a:gd name="adj1" fmla="val -67115"/>
              <a:gd name="adj2" fmla="val -41954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3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09" name="Oválný bublinový popisek 7"/>
          <p:cNvSpPr/>
          <p:nvPr/>
        </p:nvSpPr>
        <p:spPr>
          <a:xfrm>
            <a:off x="2411640" y="4744440"/>
            <a:ext cx="1527120" cy="664560"/>
          </a:xfrm>
          <a:prstGeom prst="wedgeEllipseCallout">
            <a:avLst>
              <a:gd name="adj1" fmla="val 69604"/>
              <a:gd name="adj2" fmla="val 19001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4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0" name="Oválný bublinový popisek 8"/>
          <p:cNvSpPr/>
          <p:nvPr/>
        </p:nvSpPr>
        <p:spPr>
          <a:xfrm>
            <a:off x="2411640" y="5672880"/>
            <a:ext cx="1527120" cy="664560"/>
          </a:xfrm>
          <a:prstGeom prst="wedgeEllipseCallout">
            <a:avLst>
              <a:gd name="adj1" fmla="val 70323"/>
              <a:gd name="adj2" fmla="val -62499"/>
            </a:avLst>
          </a:prstGeom>
          <a:gradFill rotWithShape="0">
            <a:gsLst>
              <a:gs pos="0">
                <a:srgbClr val="002575"/>
              </a:gs>
              <a:gs pos="100000">
                <a:srgbClr val="0c58ff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latin typeface="Arial Nova"/>
              </a:rPr>
              <a:t>Příklad 5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4b4b"/>
      </a:dk2>
      <a:lt2>
        <a:srgbClr val="b0b0a9"/>
      </a:lt2>
      <a:accent1>
        <a:srgbClr val="dc301b"/>
      </a:accent1>
      <a:accent2>
        <a:srgbClr val="dc911b"/>
      </a:accent2>
      <a:accent3>
        <a:srgbClr val="b0b0a9"/>
      </a:accent3>
      <a:accent4>
        <a:srgbClr val="78004c"/>
      </a:accent4>
      <a:accent5>
        <a:srgbClr val="002169"/>
      </a:accent5>
      <a:accent6>
        <a:srgbClr val="19966e"/>
      </a:accent6>
      <a:hlink>
        <a:srgbClr val="40b02a"/>
      </a:hlink>
      <a:folHlink>
        <a:srgbClr val="dccd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b4b4b"/>
      </a:dk2>
      <a:lt2>
        <a:srgbClr val="b0b0a9"/>
      </a:lt2>
      <a:accent1>
        <a:srgbClr val="dc301b"/>
      </a:accent1>
      <a:accent2>
        <a:srgbClr val="dc911b"/>
      </a:accent2>
      <a:accent3>
        <a:srgbClr val="b0b0a9"/>
      </a:accent3>
      <a:accent4>
        <a:srgbClr val="78004c"/>
      </a:accent4>
      <a:accent5>
        <a:srgbClr val="002169"/>
      </a:accent5>
      <a:accent6>
        <a:srgbClr val="19966e"/>
      </a:accent6>
      <a:hlink>
        <a:srgbClr val="40b02a"/>
      </a:hlink>
      <a:folHlink>
        <a:srgbClr val="dccd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Rozvoj veřejné železniční dopravy ve Středočeském kraji</Template>
  <TotalTime>1688</TotalTime>
  <Application>LibreOffice/7.1.0.3$Windows_X86_64 LibreOffice_project/f6099ecf3d29644b5008cc8f48f42f4a40986e4c</Application>
  <AppVersion>15.0000</AppVersion>
  <Words>1136</Words>
  <Paragraphs>232</Paragraphs>
  <Company>HP Inc.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2022-02-11T10:49:34Z</dcterms:created>
  <dc:creator>Winter Pavel</dc:creator>
  <dc:description/>
  <dc:language>cs-CZ</dc:language>
  <cp:lastModifiedBy>Winter Pavel</cp:lastModifiedBy>
  <dcterms:modified xsi:type="dcterms:W3CDTF">2023-06-23T08:26:37Z</dcterms:modified>
  <cp:revision>219</cp:revision>
  <dc:subject/>
  <dc:title>Rozvoj veřejné železniční dopravy v Středočeském kraji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33</vt:i4>
  </property>
</Properties>
</file>