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21" r:id="rId3"/>
    <p:sldId id="324" r:id="rId4"/>
    <p:sldId id="325" r:id="rId5"/>
    <p:sldId id="314" r:id="rId6"/>
    <p:sldId id="276" r:id="rId7"/>
    <p:sldId id="308" r:id="rId8"/>
    <p:sldId id="300" r:id="rId9"/>
    <p:sldId id="304" r:id="rId10"/>
    <p:sldId id="309" r:id="rId11"/>
    <p:sldId id="322" r:id="rId12"/>
    <p:sldId id="317" r:id="rId13"/>
    <p:sldId id="316" r:id="rId14"/>
    <p:sldId id="289" r:id="rId15"/>
    <p:sldId id="290" r:id="rId16"/>
    <p:sldId id="274" r:id="rId17"/>
    <p:sldId id="323" r:id="rId18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02A"/>
    <a:srgbClr val="DCCD00"/>
    <a:srgbClr val="43B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526" autoAdjust="0"/>
  </p:normalViewPr>
  <p:slideViewPr>
    <p:cSldViewPr snapToGrid="0" showGuides="1">
      <p:cViewPr varScale="1">
        <p:scale>
          <a:sx n="157" d="100"/>
          <a:sy n="157" d="100"/>
        </p:scale>
        <p:origin x="36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4DA1F-DC5C-4439-84A2-98DEE04B339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C5294AB-2D39-4F08-833C-3FF2B2F08AD9}">
      <dgm:prSet custT="1"/>
      <dgm:spPr>
        <a:solidFill>
          <a:schemeClr val="accent1">
            <a:hueOff val="0"/>
            <a:satOff val="0"/>
            <a:lumOff val="0"/>
            <a:alpha val="78000"/>
          </a:schemeClr>
        </a:solidFill>
      </dgm:spPr>
      <dgm:t>
        <a:bodyPr/>
        <a:lstStyle/>
        <a:p>
          <a:pPr rtl="0"/>
          <a:r>
            <a:rPr lang="cs-CZ" sz="3600" b="1" baseline="0" dirty="0" smtClean="0"/>
            <a:t>Strategie zajištění železniční dopravy ve Středočeském kraji a Praze</a:t>
          </a:r>
          <a:endParaRPr lang="cs-CZ" sz="3600" dirty="0"/>
        </a:p>
      </dgm:t>
    </dgm:pt>
    <dgm:pt modelId="{63A18BB1-C749-442F-AA90-8E663663E413}" type="parTrans" cxnId="{C4E9DC14-8C05-4850-B9FA-4FD3425A9C3C}">
      <dgm:prSet/>
      <dgm:spPr/>
      <dgm:t>
        <a:bodyPr/>
        <a:lstStyle/>
        <a:p>
          <a:endParaRPr lang="cs-CZ"/>
        </a:p>
      </dgm:t>
    </dgm:pt>
    <dgm:pt modelId="{94CD3EBD-03C4-4F1A-BA6F-B3A7AC94150E}" type="sibTrans" cxnId="{C4E9DC14-8C05-4850-B9FA-4FD3425A9C3C}">
      <dgm:prSet/>
      <dgm:spPr/>
      <dgm:t>
        <a:bodyPr/>
        <a:lstStyle/>
        <a:p>
          <a:endParaRPr lang="cs-CZ"/>
        </a:p>
      </dgm:t>
    </dgm:pt>
    <dgm:pt modelId="{BDD8A423-A50E-47D3-A80F-CDE778E78370}" type="pres">
      <dgm:prSet presAssocID="{3954DA1F-DC5C-4439-84A2-98DEE04B33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701AE25-5694-46A7-9E07-AC238BBF8944}" type="pres">
      <dgm:prSet presAssocID="{9C5294AB-2D39-4F08-833C-3FF2B2F08AD9}" presName="linNode" presStyleCnt="0"/>
      <dgm:spPr/>
    </dgm:pt>
    <dgm:pt modelId="{97E22A1C-F90E-4E85-9E78-48D8F1F596D1}" type="pres">
      <dgm:prSet presAssocID="{9C5294AB-2D39-4F08-833C-3FF2B2F08AD9}" presName="parentText" presStyleLbl="node1" presStyleIdx="0" presStyleCnt="1" custScaleX="262570" custScaleY="59087" custLinFactY="-59507" custLinFactNeighborX="-923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4E9DC14-8C05-4850-B9FA-4FD3425A9C3C}" srcId="{3954DA1F-DC5C-4439-84A2-98DEE04B3395}" destId="{9C5294AB-2D39-4F08-833C-3FF2B2F08AD9}" srcOrd="0" destOrd="0" parTransId="{63A18BB1-C749-442F-AA90-8E663663E413}" sibTransId="{94CD3EBD-03C4-4F1A-BA6F-B3A7AC94150E}"/>
    <dgm:cxn modelId="{BC1E88CB-85EA-4EED-9AFC-A9F0B0B9754F}" type="presOf" srcId="{3954DA1F-DC5C-4439-84A2-98DEE04B3395}" destId="{BDD8A423-A50E-47D3-A80F-CDE778E78370}" srcOrd="0" destOrd="0" presId="urn:microsoft.com/office/officeart/2005/8/layout/vList5"/>
    <dgm:cxn modelId="{BEB66A99-A61B-419D-9912-8990194FA050}" type="presOf" srcId="{9C5294AB-2D39-4F08-833C-3FF2B2F08AD9}" destId="{97E22A1C-F90E-4E85-9E78-48D8F1F596D1}" srcOrd="0" destOrd="0" presId="urn:microsoft.com/office/officeart/2005/8/layout/vList5"/>
    <dgm:cxn modelId="{21B9987C-431B-41AC-AECD-69AB107F769C}" type="presParOf" srcId="{BDD8A423-A50E-47D3-A80F-CDE778E78370}" destId="{B701AE25-5694-46A7-9E07-AC238BBF8944}" srcOrd="0" destOrd="0" presId="urn:microsoft.com/office/officeart/2005/8/layout/vList5"/>
    <dgm:cxn modelId="{B605DB3A-CA36-46C7-8345-6FBDC96359D6}" type="presParOf" srcId="{B701AE25-5694-46A7-9E07-AC238BBF8944}" destId="{97E22A1C-F90E-4E85-9E78-48D8F1F596D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22A1C-F90E-4E85-9E78-48D8F1F596D1}">
      <dsp:nvSpPr>
        <dsp:cNvPr id="0" name=""/>
        <dsp:cNvSpPr/>
      </dsp:nvSpPr>
      <dsp:spPr>
        <a:xfrm>
          <a:off x="232329" y="0"/>
          <a:ext cx="9130917" cy="1283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b="1" kern="1200" baseline="0" dirty="0" smtClean="0"/>
            <a:t>Strategie zajištění železniční dopravy ve Středočeském kraji a Praze</a:t>
          </a:r>
          <a:endParaRPr lang="cs-CZ" sz="3600" kern="1200" dirty="0"/>
        </a:p>
      </dsp:txBody>
      <dsp:txXfrm>
        <a:off x="294988" y="62659"/>
        <a:ext cx="9005599" cy="115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96AE0-5188-47BC-B126-F170B095A6FE}" type="datetimeFigureOut">
              <a:rPr lang="cs-CZ" smtClean="0"/>
              <a:t>19.05.2023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FB1A8-DB91-4631-BAD1-7CA2AC64A4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164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7BDBD-6843-4668-B788-DD05049AAA3D}" type="datetimeFigureOut">
              <a:rPr lang="cs-CZ" smtClean="0"/>
              <a:t>19.05.2023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67FC7-E097-4370-A07E-B884EDDCB5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70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67FC7-E097-4370-A07E-B884EDDCB55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15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4ABAB2A8-F796-4C92-918F-3D90649864A0}"/>
              </a:ext>
            </a:extLst>
          </p:cNvPr>
          <p:cNvSpPr/>
          <p:nvPr userDrawn="1"/>
        </p:nvSpPr>
        <p:spPr>
          <a:xfrm>
            <a:off x="8949868" y="0"/>
            <a:ext cx="324213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text, okno, interiér, kuchyňské spotřebiče&#10;&#10;Popis byl vytvořen automaticky">
            <a:extLst>
              <a:ext uri="{FF2B5EF4-FFF2-40B4-BE49-F238E27FC236}">
                <a16:creationId xmlns:a16="http://schemas.microsoft.com/office/drawing/2014/main" id="{433BC481-A2CF-4094-A2CD-5DDA08D47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986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108563-C29A-42A0-A84E-828A823CC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72" y="1044000"/>
            <a:ext cx="6051619" cy="28425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5000"/>
              </a:lnSpc>
              <a:defRPr sz="6000" spc="3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B7F3E6-83DF-4DEB-813C-BF732E1D5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6500" y="5214309"/>
            <a:ext cx="2617122" cy="6757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8A0B3-3A25-42EA-9DE3-096DDA3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6500" y="6029325"/>
            <a:ext cx="1894412" cy="56153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Datum</a:t>
            </a:r>
          </a:p>
          <a:p>
            <a:fld id="{B1C070B6-4F1B-47AE-9FF5-57E4E67130A9}" type="datetimeFigureOut">
              <a:rPr lang="cs-CZ" sz="1800" smtClean="0"/>
              <a:pPr/>
              <a:t>19.05.2023</a:t>
            </a:fld>
            <a:endParaRPr lang="cs-CZ" sz="180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39C56-BB07-409C-9EAB-D001F4DA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545" y="6241612"/>
            <a:ext cx="615076" cy="365125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33DB135-1FB1-4566-9036-1384AEFD9766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31432A7-3CF7-438A-B0A3-90F7A9623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5" t="26753" r="13075" b="6065"/>
          <a:stretch/>
        </p:blipFill>
        <p:spPr>
          <a:xfrm>
            <a:off x="2014538" y="3729038"/>
            <a:ext cx="3043237" cy="21288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84024B8-CB4E-4969-8D07-06874DF5BD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7629" y="230981"/>
            <a:ext cx="2102665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1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bíl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621201BF-62B7-4030-B95B-574CBE20C564}"/>
              </a:ext>
            </a:extLst>
          </p:cNvPr>
          <p:cNvSpPr/>
          <p:nvPr userDrawn="1"/>
        </p:nvSpPr>
        <p:spPr>
          <a:xfrm>
            <a:off x="9026013" y="0"/>
            <a:ext cx="3165987" cy="130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08563-C29A-42A0-A84E-828A823CC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72" y="1044000"/>
            <a:ext cx="6051619" cy="28425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5000"/>
              </a:lnSpc>
              <a:defRPr sz="6000" spc="30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B7F3E6-83DF-4DEB-813C-BF732E1D5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6500" y="5214309"/>
            <a:ext cx="2617122" cy="6757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8A0B3-3A25-42EA-9DE3-096DDA3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6500" y="6029325"/>
            <a:ext cx="1894412" cy="56153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Datum</a:t>
            </a:r>
          </a:p>
          <a:p>
            <a:fld id="{B1C070B6-4F1B-47AE-9FF5-57E4E67130A9}" type="datetimeFigureOut">
              <a:rPr lang="cs-CZ" sz="1800" smtClean="0"/>
              <a:pPr/>
              <a:t>19.05.2023</a:t>
            </a:fld>
            <a:endParaRPr lang="cs-CZ" sz="180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39C56-BB07-409C-9EAB-D001F4DA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545" y="6241612"/>
            <a:ext cx="615076" cy="365125"/>
          </a:xfrm>
        </p:spPr>
        <p:txBody>
          <a:bodyPr lIns="0" tIns="0" rIns="0" bIns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833DB135-1FB1-4566-9036-1384AEFD9766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5C95A50-BC2F-44B3-A362-EFEB27F69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7629" y="230981"/>
            <a:ext cx="2102665" cy="998388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6448A9C-238A-4B21-9CE5-9E96BEBECA99}"/>
              </a:ext>
            </a:extLst>
          </p:cNvPr>
          <p:cNvCxnSpPr>
            <a:cxnSpLocks/>
          </p:cNvCxnSpPr>
          <p:nvPr userDrawn="1"/>
        </p:nvCxnSpPr>
        <p:spPr>
          <a:xfrm>
            <a:off x="894986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černá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D960108-B2AB-4A1C-8534-6564EDEFD137}"/>
              </a:ext>
            </a:extLst>
          </p:cNvPr>
          <p:cNvSpPr/>
          <p:nvPr userDrawn="1"/>
        </p:nvSpPr>
        <p:spPr>
          <a:xfrm>
            <a:off x="9026013" y="0"/>
            <a:ext cx="3165987" cy="1307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08563-C29A-42A0-A84E-828A823CC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72" y="1044000"/>
            <a:ext cx="6051619" cy="28425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5000"/>
              </a:lnSpc>
              <a:defRPr sz="6000" spc="30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B7F3E6-83DF-4DEB-813C-BF732E1D5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6500" y="5214309"/>
            <a:ext cx="2617122" cy="6757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8A0B3-3A25-42EA-9DE3-096DDA3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6500" y="6029325"/>
            <a:ext cx="1894412" cy="56153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Datum</a:t>
            </a:r>
          </a:p>
          <a:p>
            <a:fld id="{B1C070B6-4F1B-47AE-9FF5-57E4E67130A9}" type="datetimeFigureOut">
              <a:rPr lang="cs-CZ" sz="1800" smtClean="0"/>
              <a:pPr/>
              <a:t>19.05.2023</a:t>
            </a:fld>
            <a:endParaRPr lang="cs-CZ" sz="180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39C56-BB07-409C-9EAB-D001F4DA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545" y="6241612"/>
            <a:ext cx="615076" cy="365125"/>
          </a:xfrm>
        </p:spPr>
        <p:txBody>
          <a:bodyPr lIns="0" tIns="0" rIns="0" bIns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833DB135-1FB1-4566-9036-1384AEFD976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6448A9C-238A-4B21-9CE5-9E96BEBECA99}"/>
              </a:ext>
            </a:extLst>
          </p:cNvPr>
          <p:cNvCxnSpPr>
            <a:cxnSpLocks/>
          </p:cNvCxnSpPr>
          <p:nvPr userDrawn="1"/>
        </p:nvCxnSpPr>
        <p:spPr>
          <a:xfrm>
            <a:off x="894986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F8D25037-5F74-4D97-9F12-CBCDE8064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7629" y="230981"/>
            <a:ext cx="2102665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šedá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9BC428D-A688-4589-B802-513ED5CA0844}"/>
              </a:ext>
            </a:extLst>
          </p:cNvPr>
          <p:cNvSpPr/>
          <p:nvPr userDrawn="1"/>
        </p:nvSpPr>
        <p:spPr>
          <a:xfrm>
            <a:off x="9026013" y="0"/>
            <a:ext cx="3165987" cy="13076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108563-C29A-42A0-A84E-828A823CC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72" y="1044000"/>
            <a:ext cx="6051619" cy="28425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5000"/>
              </a:lnSpc>
              <a:defRPr sz="6000" spc="30" baseline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B7F3E6-83DF-4DEB-813C-BF732E1D5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6500" y="5214309"/>
            <a:ext cx="2617122" cy="6757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8A0B3-3A25-42EA-9DE3-096DDA3B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6500" y="6029325"/>
            <a:ext cx="1894412" cy="56153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Datum</a:t>
            </a:r>
          </a:p>
          <a:p>
            <a:fld id="{B1C070B6-4F1B-47AE-9FF5-57E4E67130A9}" type="datetimeFigureOut">
              <a:rPr lang="cs-CZ" sz="1800" smtClean="0"/>
              <a:pPr/>
              <a:t>19.05.2023</a:t>
            </a:fld>
            <a:endParaRPr lang="cs-CZ" sz="180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39C56-BB07-409C-9EAB-D001F4DA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545" y="6241612"/>
            <a:ext cx="615076" cy="365125"/>
          </a:xfrm>
        </p:spPr>
        <p:txBody>
          <a:bodyPr lIns="0" tIns="0" rIns="0" bIns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833DB135-1FB1-4566-9036-1384AEFD976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6448A9C-238A-4B21-9CE5-9E96BEBECA99}"/>
              </a:ext>
            </a:extLst>
          </p:cNvPr>
          <p:cNvCxnSpPr>
            <a:cxnSpLocks/>
          </p:cNvCxnSpPr>
          <p:nvPr userDrawn="1"/>
        </p:nvCxnSpPr>
        <p:spPr>
          <a:xfrm>
            <a:off x="894986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7CEEC578-E2EB-433E-92D2-EAA489DC5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7629" y="230981"/>
            <a:ext cx="2102665" cy="9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9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9EF12-531F-4D1B-ABF1-2C100CF4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AFB7E6-FA0D-4DEC-9121-83BBC2ACD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6FF398-01B8-427B-B2C4-3F647F8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C070B6-4F1B-47AE-9FF5-57E4E67130A9}" type="datetimeFigureOut">
              <a:rPr lang="cs-CZ" smtClean="0"/>
              <a:t>19.05.2023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27D30C-290D-4926-949E-B8315C02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5221E0-F5D7-48FD-A167-20750764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25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bí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B6F2F-585F-40DF-8D5F-B99914F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E937C-5EE3-46DB-AE42-E847D365F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16" y="1825625"/>
            <a:ext cx="5086864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8B791C-5E6C-4AD7-ACF9-E50C3CDD0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718" y="1825625"/>
            <a:ext cx="5086863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2FB935-E475-4815-9D7C-96DCABFA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22DDB5E-F24B-4484-BBDD-EFBA78D8437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661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38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černá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B6F2F-585F-40DF-8D5F-B99914F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E937C-5EE3-46DB-AE42-E847D365F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16" y="1825625"/>
            <a:ext cx="5086864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8B791C-5E6C-4AD7-ACF9-E50C3CDD0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718" y="1825625"/>
            <a:ext cx="5086863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2FB935-E475-4815-9D7C-96DCABFA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22DDB5E-F24B-4484-BBDD-EFBA78D8437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661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576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 šedá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B6F2F-585F-40DF-8D5F-B99914F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E937C-5EE3-46DB-AE42-E847D365F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416" y="1825625"/>
            <a:ext cx="5086864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8B791C-5E6C-4AD7-ACF9-E50C3CDD0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718" y="1825625"/>
            <a:ext cx="5086863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2FB935-E475-4815-9D7C-96DCABFA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22DDB5E-F24B-4484-BBDD-EFBA78D8437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661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792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3213C3-7C98-4876-9CA9-00E7A1D6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17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778D83-000E-49C9-B3BA-11CE8148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315697"/>
            <a:ext cx="11401168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5D47D1-61EC-4E8D-9A06-343D52B6A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16" y="1825625"/>
            <a:ext cx="11401168" cy="42291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93071D-948D-40B4-ACA8-ACC85DCB9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3384" y="6220423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</a:lstStyle>
          <a:p>
            <a:fld id="{833DB135-1FB1-4566-9036-1384AEFD9766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71B0533-1115-42EF-B559-EF0A976C575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8496" y="284498"/>
            <a:ext cx="1068703" cy="5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63" r:id="rId7"/>
    <p:sldLayoutId id="2147483664" r:id="rId8"/>
    <p:sldLayoutId id="2147483655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30" baseline="0">
          <a:solidFill>
            <a:schemeClr val="accent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r="-3797"/>
          <a:stretch/>
        </p:blipFill>
        <p:spPr>
          <a:xfrm>
            <a:off x="-16041" y="0"/>
            <a:ext cx="10502232" cy="6863858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45477542"/>
              </p:ext>
            </p:extLst>
          </p:nvPr>
        </p:nvGraphicFramePr>
        <p:xfrm>
          <a:off x="211362" y="5342022"/>
          <a:ext cx="9659771" cy="217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dnadpis 2">
            <a:extLst>
              <a:ext uri="{FF2B5EF4-FFF2-40B4-BE49-F238E27FC236}">
                <a16:creationId xmlns:a16="http://schemas.microsoft.com/office/drawing/2014/main" id="{02114E34-9D50-4D39-A010-DD8E18D76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8120" y="5214309"/>
            <a:ext cx="1716401" cy="675713"/>
          </a:xfrm>
        </p:spPr>
        <p:txBody>
          <a:bodyPr/>
          <a:lstStyle/>
          <a:p>
            <a:r>
              <a:rPr lang="cs-CZ" dirty="0" smtClean="0"/>
              <a:t>IDSK</a:t>
            </a:r>
            <a:endParaRPr lang="cs-CZ" dirty="0"/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19F9732D-4776-48CF-A6A5-ACD8A6DB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9995" y="5609253"/>
            <a:ext cx="2048042" cy="561537"/>
          </a:xfrm>
        </p:spPr>
        <p:txBody>
          <a:bodyPr/>
          <a:lstStyle/>
          <a:p>
            <a:endParaRPr lang="cs-CZ" dirty="0"/>
          </a:p>
          <a:p>
            <a:r>
              <a:rPr lang="cs-CZ" dirty="0" smtClean="0"/>
              <a:t>stav příprav k:</a:t>
            </a:r>
          </a:p>
          <a:p>
            <a:r>
              <a:rPr lang="cs-CZ" dirty="0" smtClean="0"/>
              <a:t>květen 2023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776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2662669"/>
            <a:ext cx="11401168" cy="1325563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TRATĚ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7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D4E1-6CF2-88E7-4FD5-221BC244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Prověřované </a:t>
            </a:r>
            <a:r>
              <a:rPr lang="cs-CZ" dirty="0" smtClean="0"/>
              <a:t>varianty pořízení vozidel</a:t>
            </a:r>
            <a:endParaRPr lang="cs-CZ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D959D645-C27F-6FA9-DD6F-9B9AA57248CF}"/>
              </a:ext>
            </a:extLst>
          </p:cNvPr>
          <p:cNvSpPr/>
          <p:nvPr/>
        </p:nvSpPr>
        <p:spPr bwMode="gray">
          <a:xfrm>
            <a:off x="320328" y="1141746"/>
            <a:ext cx="4176000" cy="1279719"/>
          </a:xfrm>
          <a:prstGeom prst="roundRect">
            <a:avLst>
              <a:gd name="adj" fmla="val 3653"/>
            </a:avLst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72000" tIns="216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Zajištění ŽKV dopravcem v rámci smlouvy na zajišťování služeb v přepravě cestujících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Nejrozšířenější a ověřený přístup zajištění ŽKV v ČR i zahraničí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Představuje nejmenší změny oproti současnému stavu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1069EE-CD43-55F4-D35C-F787F2D3994C}"/>
              </a:ext>
            </a:extLst>
          </p:cNvPr>
          <p:cNvSpPr/>
          <p:nvPr/>
        </p:nvSpPr>
        <p:spPr bwMode="gray">
          <a:xfrm>
            <a:off x="407112" y="1031698"/>
            <a:ext cx="3564000" cy="288000"/>
          </a:xfrm>
          <a:prstGeom prst="round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1 – Zajištění ŽKV dopravcem </a:t>
            </a:r>
          </a:p>
        </p:txBody>
      </p:sp>
      <p:sp>
        <p:nvSpPr>
          <p:cNvPr id="47" name="Zástupný symbol pro číslo snímku 8">
            <a:extLst>
              <a:ext uri="{FF2B5EF4-FFF2-40B4-BE49-F238E27FC236}">
                <a16:creationId xmlns:a16="http://schemas.microsoft.com/office/drawing/2014/main" id="{76EBA654-A241-532C-AD6B-896F65E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384" y="6220423"/>
            <a:ext cx="2743200" cy="365125"/>
          </a:xfrm>
        </p:spPr>
        <p:txBody>
          <a:bodyPr/>
          <a:lstStyle/>
          <a:p>
            <a:fld id="{833DB135-1FB1-4566-9036-1384AEFD9766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0" name="Rounded Rectangle 6">
            <a:extLst>
              <a:ext uri="{FF2B5EF4-FFF2-40B4-BE49-F238E27FC236}">
                <a16:creationId xmlns:a16="http://schemas.microsoft.com/office/drawing/2014/main" id="{3A5AFB5B-77A8-7C73-B97E-5E4BC3595639}"/>
              </a:ext>
            </a:extLst>
          </p:cNvPr>
          <p:cNvSpPr/>
          <p:nvPr/>
        </p:nvSpPr>
        <p:spPr bwMode="gray">
          <a:xfrm>
            <a:off x="320327" y="2774460"/>
            <a:ext cx="4176000" cy="1242664"/>
          </a:xfrm>
          <a:prstGeom prst="roundRect">
            <a:avLst>
              <a:gd name="adj" fmla="val 3653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Objednatele pořizuje ŽKV nákupem od výrobce do vlastního majetku, financování pomocí úvěru</a:t>
            </a:r>
            <a:endParaRPr lang="cs-CZ" sz="16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Přístup využitý např. při nákupu EMU v JMK, případně v dalších případech v zahraničí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Úvěr vstupuje do </a:t>
            </a:r>
            <a:r>
              <a:rPr lang="cs-CZ" sz="1200" b="1" dirty="0">
                <a:latin typeface="Arial Nova" panose="020B0504020202020204" pitchFamily="34" charset="0"/>
              </a:rPr>
              <a:t>dluhové služby objednatele</a:t>
            </a:r>
          </a:p>
        </p:txBody>
      </p:sp>
      <p:sp>
        <p:nvSpPr>
          <p:cNvPr id="51" name="Rounded Rectangle 4">
            <a:extLst>
              <a:ext uri="{FF2B5EF4-FFF2-40B4-BE49-F238E27FC236}">
                <a16:creationId xmlns:a16="http://schemas.microsoft.com/office/drawing/2014/main" id="{09D6FD92-0A7D-7C8C-E565-FAD81742A577}"/>
              </a:ext>
            </a:extLst>
          </p:cNvPr>
          <p:cNvSpPr/>
          <p:nvPr/>
        </p:nvSpPr>
        <p:spPr bwMode="gray">
          <a:xfrm>
            <a:off x="363834" y="2581609"/>
            <a:ext cx="3564000" cy="34968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2 – Pořízení ŽKV objednatelem</a:t>
            </a:r>
          </a:p>
        </p:txBody>
      </p:sp>
      <p:sp>
        <p:nvSpPr>
          <p:cNvPr id="52" name="Rounded Rectangle 6">
            <a:extLst>
              <a:ext uri="{FF2B5EF4-FFF2-40B4-BE49-F238E27FC236}">
                <a16:creationId xmlns:a16="http://schemas.microsoft.com/office/drawing/2014/main" id="{23052285-B5B1-C886-98FD-577033FD81B1}"/>
              </a:ext>
            </a:extLst>
          </p:cNvPr>
          <p:cNvSpPr/>
          <p:nvPr/>
        </p:nvSpPr>
        <p:spPr bwMode="gray">
          <a:xfrm>
            <a:off x="293696" y="4338136"/>
            <a:ext cx="4176000" cy="1242664"/>
          </a:xfrm>
          <a:prstGeom prst="roundRect">
            <a:avLst>
              <a:gd name="adj" fmla="val 3653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Umožnění variantních nabídek při soutěži na dopravce, kdy objednatel nabízí také vlastní financování – při jeho využití objednatel nakoupí vozidla do vlastního majetku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Přístup využívaný v zahraničí (Německo)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Případný úvěr </a:t>
            </a:r>
            <a:r>
              <a:rPr lang="cs-CZ" sz="1200" b="1" dirty="0">
                <a:latin typeface="Arial Nova" panose="020B0504020202020204" pitchFamily="34" charset="0"/>
              </a:rPr>
              <a:t>vstupuje do dluhové služby objednatele</a:t>
            </a:r>
          </a:p>
        </p:txBody>
      </p:sp>
      <p:sp>
        <p:nvSpPr>
          <p:cNvPr id="53" name="Rounded Rectangle 4">
            <a:extLst>
              <a:ext uri="{FF2B5EF4-FFF2-40B4-BE49-F238E27FC236}">
                <a16:creationId xmlns:a16="http://schemas.microsoft.com/office/drawing/2014/main" id="{57473A00-90AD-97FD-7B79-203D978A51F3}"/>
              </a:ext>
            </a:extLst>
          </p:cNvPr>
          <p:cNvSpPr/>
          <p:nvPr/>
        </p:nvSpPr>
        <p:spPr bwMode="gray">
          <a:xfrm>
            <a:off x="407112" y="4150410"/>
            <a:ext cx="3744000" cy="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2a – </a:t>
            </a:r>
            <a:r>
              <a:rPr lang="cs-CZ" sz="1300" b="1" dirty="0">
                <a:solidFill>
                  <a:schemeClr val="bg1"/>
                </a:solidFill>
                <a:cs typeface="Calibri Light" panose="020F0302020204030204" pitchFamily="34" charset="0"/>
              </a:rPr>
              <a:t>Financování ŽKV objednatelem </a:t>
            </a:r>
          </a:p>
        </p:txBody>
      </p:sp>
      <p:sp>
        <p:nvSpPr>
          <p:cNvPr id="54" name="Rounded Rectangle 6">
            <a:extLst>
              <a:ext uri="{FF2B5EF4-FFF2-40B4-BE49-F238E27FC236}">
                <a16:creationId xmlns:a16="http://schemas.microsoft.com/office/drawing/2014/main" id="{023E0DC6-D1CB-7157-F082-342BDDDD608C}"/>
              </a:ext>
            </a:extLst>
          </p:cNvPr>
          <p:cNvSpPr/>
          <p:nvPr/>
        </p:nvSpPr>
        <p:spPr bwMode="gray">
          <a:xfrm>
            <a:off x="4772444" y="1180261"/>
            <a:ext cx="7020000" cy="1442210"/>
          </a:xfrm>
          <a:prstGeom prst="roundRect">
            <a:avLst>
              <a:gd name="adj" fmla="val 3653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Objednatel zakládá společnost vnitřního dopravce, který následně vlastními silami zajišťuje provoz 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ŽKV mohou být zajištěna prostřednictvím úvěru či leasingu (prakticky rozšíření varianty 2 nebo 5)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Vnitřní dopravce musí zajistit potřebné legislativní náležitosti (licence apod.), potřebný personál a další činnosti související s provozem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Případný úvěr (či leasing) </a:t>
            </a:r>
            <a:r>
              <a:rPr lang="cs-CZ" sz="1200" b="1" dirty="0">
                <a:latin typeface="Arial Nova" panose="020B0504020202020204" pitchFamily="34" charset="0"/>
              </a:rPr>
              <a:t>může vstupovat </a:t>
            </a:r>
            <a:r>
              <a:rPr lang="cs-CZ" sz="1200" dirty="0">
                <a:latin typeface="Arial Nova" panose="020B0504020202020204" pitchFamily="34" charset="0"/>
              </a:rPr>
              <a:t>(za splnění dalších podmínek – zejména povinnost ručení Prahy/</a:t>
            </a:r>
            <a:r>
              <a:rPr lang="cs-CZ" sz="1200" dirty="0" err="1">
                <a:latin typeface="Arial Nova" panose="020B0504020202020204" pitchFamily="34" charset="0"/>
              </a:rPr>
              <a:t>SčK</a:t>
            </a:r>
            <a:r>
              <a:rPr lang="cs-CZ" sz="1200" dirty="0">
                <a:latin typeface="Arial Nova" panose="020B0504020202020204" pitchFamily="34" charset="0"/>
              </a:rPr>
              <a:t>) </a:t>
            </a:r>
            <a:r>
              <a:rPr lang="cs-CZ" sz="1200" b="1" dirty="0">
                <a:latin typeface="Arial Nova" panose="020B0504020202020204" pitchFamily="34" charset="0"/>
              </a:rPr>
              <a:t>do dluhové služby objednatele</a:t>
            </a:r>
          </a:p>
        </p:txBody>
      </p:sp>
      <p:sp>
        <p:nvSpPr>
          <p:cNvPr id="55" name="Rounded Rectangle 4">
            <a:extLst>
              <a:ext uri="{FF2B5EF4-FFF2-40B4-BE49-F238E27FC236}">
                <a16:creationId xmlns:a16="http://schemas.microsoft.com/office/drawing/2014/main" id="{D5DBA640-6BDE-5378-0360-0ED7AA8ACF72}"/>
              </a:ext>
            </a:extLst>
          </p:cNvPr>
          <p:cNvSpPr/>
          <p:nvPr/>
        </p:nvSpPr>
        <p:spPr bwMode="gray">
          <a:xfrm>
            <a:off x="4859228" y="1036261"/>
            <a:ext cx="3811987" cy="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3 – Zřízení vnitřního dopravce </a:t>
            </a:r>
          </a:p>
        </p:txBody>
      </p:sp>
      <p:sp>
        <p:nvSpPr>
          <p:cNvPr id="56" name="Rounded Rectangle 6">
            <a:extLst>
              <a:ext uri="{FF2B5EF4-FFF2-40B4-BE49-F238E27FC236}">
                <a16:creationId xmlns:a16="http://schemas.microsoft.com/office/drawing/2014/main" id="{61AFA67B-A8B6-BB02-59EC-22640095CF61}"/>
              </a:ext>
            </a:extLst>
          </p:cNvPr>
          <p:cNvSpPr/>
          <p:nvPr/>
        </p:nvSpPr>
        <p:spPr bwMode="gray">
          <a:xfrm>
            <a:off x="4772444" y="2709672"/>
            <a:ext cx="7020000" cy="843574"/>
          </a:xfrm>
          <a:prstGeom prst="roundRect">
            <a:avLst>
              <a:gd name="adj" fmla="val 3653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Objednatel zakládá SPV s účastí soukromého subjektu, který má za účel zajištění financování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Varianta je </a:t>
            </a:r>
            <a:r>
              <a:rPr lang="cs-CZ" sz="1200" b="1" dirty="0">
                <a:latin typeface="Arial Nova" panose="020B0504020202020204" pitchFamily="34" charset="0"/>
              </a:rPr>
              <a:t>organizačně velmi náročná </a:t>
            </a:r>
            <a:r>
              <a:rPr lang="cs-CZ" sz="1200" dirty="0">
                <a:latin typeface="Arial Nova" panose="020B0504020202020204" pitchFamily="34" charset="0"/>
              </a:rPr>
              <a:t>s </a:t>
            </a:r>
            <a:r>
              <a:rPr lang="cs-CZ" sz="1200" b="1" dirty="0">
                <a:latin typeface="Arial Nova" panose="020B0504020202020204" pitchFamily="34" charset="0"/>
              </a:rPr>
              <a:t>problematickou spoluprací veřejného a soukromého sektoru a nejasnou finanční výhodností</a:t>
            </a:r>
          </a:p>
        </p:txBody>
      </p:sp>
      <p:sp>
        <p:nvSpPr>
          <p:cNvPr id="57" name="Rounded Rectangle 4">
            <a:extLst>
              <a:ext uri="{FF2B5EF4-FFF2-40B4-BE49-F238E27FC236}">
                <a16:creationId xmlns:a16="http://schemas.microsoft.com/office/drawing/2014/main" id="{A576E1B5-D142-6F56-B396-20A6B8D67C74}"/>
              </a:ext>
            </a:extLst>
          </p:cNvPr>
          <p:cNvSpPr/>
          <p:nvPr/>
        </p:nvSpPr>
        <p:spPr bwMode="gray">
          <a:xfrm>
            <a:off x="4859226" y="2565672"/>
            <a:ext cx="5004000" cy="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4 – Založení SPV (s účastí soukromého subjektu)</a:t>
            </a:r>
          </a:p>
        </p:txBody>
      </p:sp>
      <p:sp>
        <p:nvSpPr>
          <p:cNvPr id="58" name="Rounded Rectangle 6">
            <a:extLst>
              <a:ext uri="{FF2B5EF4-FFF2-40B4-BE49-F238E27FC236}">
                <a16:creationId xmlns:a16="http://schemas.microsoft.com/office/drawing/2014/main" id="{5D83F0FC-67E9-3E1B-BE2B-05A5EE998AB4}"/>
              </a:ext>
            </a:extLst>
          </p:cNvPr>
          <p:cNvSpPr/>
          <p:nvPr/>
        </p:nvSpPr>
        <p:spPr bwMode="gray">
          <a:xfrm>
            <a:off x="4788280" y="3816577"/>
            <a:ext cx="7020000" cy="1043119"/>
          </a:xfrm>
          <a:prstGeom prst="roundRect">
            <a:avLst>
              <a:gd name="adj" fmla="val 3653"/>
            </a:avLst>
          </a:prstGeom>
          <a:solidFill>
            <a:schemeClr val="bg1"/>
          </a:solidFill>
          <a:ln w="19050" algn="ctr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Objednatel zakládá SPV bez účasti dalšího typu subjektu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SPV pořizuje ŽKV nákupem od výrobce do vlastního majetku, následně je pronajímá objednateli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Financování pomocí úvěru, garancí za úvěr SPV je nájemní smlouva s objednatelem (nevstupuje do dluhové služby)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53E4DCF1-20F3-71C0-B666-7CAA20316E39}"/>
              </a:ext>
            </a:extLst>
          </p:cNvPr>
          <p:cNvSpPr/>
          <p:nvPr/>
        </p:nvSpPr>
        <p:spPr bwMode="gray">
          <a:xfrm>
            <a:off x="4875063" y="3672577"/>
            <a:ext cx="5601348" cy="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4a – Založení SPV (pouze objednatelé – Praha + </a:t>
            </a:r>
            <a:r>
              <a:rPr lang="cs-CZ" sz="1400" b="1" dirty="0" err="1">
                <a:solidFill>
                  <a:schemeClr val="bg1"/>
                </a:solidFill>
                <a:cs typeface="Calibri Light" panose="020F0302020204030204" pitchFamily="34" charset="0"/>
              </a:rPr>
              <a:t>SčK</a:t>
            </a: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60" name="Rounded Rectangle 6">
            <a:extLst>
              <a:ext uri="{FF2B5EF4-FFF2-40B4-BE49-F238E27FC236}">
                <a16:creationId xmlns:a16="http://schemas.microsoft.com/office/drawing/2014/main" id="{69BAD000-C8B5-A096-67BE-9D97490C79AE}"/>
              </a:ext>
            </a:extLst>
          </p:cNvPr>
          <p:cNvSpPr/>
          <p:nvPr/>
        </p:nvSpPr>
        <p:spPr bwMode="gray">
          <a:xfrm>
            <a:off x="4788280" y="5148905"/>
            <a:ext cx="7020000" cy="1242664"/>
          </a:xfrm>
          <a:prstGeom prst="roundRect">
            <a:avLst>
              <a:gd name="adj" fmla="val 3653"/>
            </a:avLst>
          </a:prstGeom>
          <a:noFill/>
          <a:ln w="1905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72000" tIns="180000" rIns="72000" bIns="72000" rtlCol="0" anchor="t" anchorCtr="0">
            <a:spAutoFit/>
          </a:bodyPr>
          <a:lstStyle/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Objednatele pořizuje ŽKV prostřednictvím pronájmu od leasingové společnosti</a:t>
            </a:r>
            <a:endParaRPr lang="cs-CZ" sz="16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Přístup využívaný obvykle dopravci a u vozidel s širokou využitelností 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Podstatou soutěže je dodavatelský úvěr </a:t>
            </a:r>
          </a:p>
          <a:p>
            <a:pPr marL="171450" indent="-171450">
              <a:lnSpc>
                <a:spcPct val="106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Arial Nova" panose="020B0504020202020204" pitchFamily="34" charset="0"/>
              </a:rPr>
              <a:t>Leasingové společnosti mají </a:t>
            </a:r>
            <a:r>
              <a:rPr lang="cs-CZ" sz="1200" b="1" dirty="0">
                <a:latin typeface="Arial Nova" panose="020B0504020202020204" pitchFamily="34" charset="0"/>
              </a:rPr>
              <a:t>limitované možnosti finančního objemu </a:t>
            </a:r>
            <a:r>
              <a:rPr lang="cs-CZ" sz="1200" dirty="0">
                <a:latin typeface="Arial Nova" panose="020B0504020202020204" pitchFamily="34" charset="0"/>
              </a:rPr>
              <a:t>leasingu, pro specifická vozidla mohou být </a:t>
            </a:r>
            <a:r>
              <a:rPr lang="cs-CZ" sz="1200" b="1" dirty="0">
                <a:latin typeface="Arial Nova" panose="020B0504020202020204" pitchFamily="34" charset="0"/>
              </a:rPr>
              <a:t>podmínky leasingu méně výhodné, riziko vstupu do dluhové služby</a:t>
            </a:r>
          </a:p>
        </p:txBody>
      </p:sp>
      <p:sp>
        <p:nvSpPr>
          <p:cNvPr id="61" name="Rounded Rectangle 4">
            <a:extLst>
              <a:ext uri="{FF2B5EF4-FFF2-40B4-BE49-F238E27FC236}">
                <a16:creationId xmlns:a16="http://schemas.microsoft.com/office/drawing/2014/main" id="{7B61AEBF-5767-2FED-FF11-9C238381FD5A}"/>
              </a:ext>
            </a:extLst>
          </p:cNvPr>
          <p:cNvSpPr/>
          <p:nvPr/>
        </p:nvSpPr>
        <p:spPr bwMode="gray">
          <a:xfrm>
            <a:off x="4875062" y="5004905"/>
            <a:ext cx="6620252" cy="288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>
              <a:lnSpc>
                <a:spcPct val="106000"/>
              </a:lnSpc>
              <a:buFont typeface="Wingdings 2" pitchFamily="18" charset="2"/>
              <a:buNone/>
            </a:pPr>
            <a:r>
              <a:rPr lang="cs-CZ" sz="1400" b="1" dirty="0">
                <a:solidFill>
                  <a:schemeClr val="bg1"/>
                </a:solidFill>
                <a:cs typeface="Calibri Light" panose="020F0302020204030204" pitchFamily="34" charset="0"/>
              </a:rPr>
              <a:t>Varianta 5 –  Pořízení ŽKV formou leasingu/přímé financování dodavatelem</a:t>
            </a:r>
          </a:p>
        </p:txBody>
      </p:sp>
    </p:spTree>
    <p:extLst>
      <p:ext uri="{BB962C8B-B14F-4D97-AF65-F5344CB8AC3E}">
        <p14:creationId xmlns:p14="http://schemas.microsoft.com/office/powerpoint/2010/main" val="31416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340" y="691911"/>
            <a:ext cx="8602115" cy="59606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5" y="204728"/>
            <a:ext cx="7110832" cy="4871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NÁVRH VÝSLEDNÉHO </a:t>
            </a:r>
            <a:r>
              <a:rPr lang="cs-CZ" sz="3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ŘEŠENÍ</a:t>
            </a:r>
            <a:br>
              <a:rPr lang="cs-CZ" sz="3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~ HLAVNÍ TRATĚ 12/2029</a:t>
            </a:r>
            <a:endParaRPr lang="cs-CZ" sz="35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3DB135-1FB1-4566-9036-1384AEFD9766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58" y="1523810"/>
            <a:ext cx="2235590" cy="14216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8" name="TextovéPole 42"/>
          <p:cNvSpPr txBox="1"/>
          <p:nvPr/>
        </p:nvSpPr>
        <p:spPr>
          <a:xfrm>
            <a:off x="206497" y="3090799"/>
            <a:ext cx="172145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 240</a:t>
            </a:r>
          </a:p>
        </p:txBody>
      </p:sp>
      <p:pic>
        <p:nvPicPr>
          <p:cNvPr id="59" name="Obrázek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62" y="3487175"/>
            <a:ext cx="2212520" cy="124808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97" y="5225080"/>
            <a:ext cx="2290451" cy="13381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1" name="TextovéPole 45"/>
          <p:cNvSpPr txBox="1"/>
          <p:nvPr/>
        </p:nvSpPr>
        <p:spPr>
          <a:xfrm>
            <a:off x="159578" y="4901235"/>
            <a:ext cx="1721458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 400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1358" y="1146504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471</a:t>
            </a:r>
          </a:p>
        </p:txBody>
      </p:sp>
    </p:spTree>
    <p:extLst>
      <p:ext uri="{BB962C8B-B14F-4D97-AF65-F5344CB8AC3E}">
        <p14:creationId xmlns:p14="http://schemas.microsoft.com/office/powerpoint/2010/main" val="401939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416" y="1524000"/>
            <a:ext cx="11401168" cy="43649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 realizace standardního nabídkového řízení na dopravce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 smtClean="0"/>
              <a:t> smluvní zajištění pro období 12/2029 – 12/2044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NÁVRH VÝSLEDNÉHO ŘEŠENÍ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HLAVNÍ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TRATĚ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483531"/>
              </p:ext>
            </p:extLst>
          </p:nvPr>
        </p:nvGraphicFramePr>
        <p:xfrm>
          <a:off x="168964" y="2463285"/>
          <a:ext cx="11509516" cy="386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4620">
                  <a:extLst>
                    <a:ext uri="{9D8B030D-6E8A-4147-A177-3AD203B41FA5}">
                      <a16:colId xmlns:a16="http://schemas.microsoft.com/office/drawing/2014/main" val="3033115759"/>
                    </a:ext>
                  </a:extLst>
                </a:gridCol>
                <a:gridCol w="1514399">
                  <a:extLst>
                    <a:ext uri="{9D8B030D-6E8A-4147-A177-3AD203B41FA5}">
                      <a16:colId xmlns:a16="http://schemas.microsoft.com/office/drawing/2014/main" val="1455928600"/>
                    </a:ext>
                  </a:extLst>
                </a:gridCol>
                <a:gridCol w="1262269">
                  <a:extLst>
                    <a:ext uri="{9D8B030D-6E8A-4147-A177-3AD203B41FA5}">
                      <a16:colId xmlns:a16="http://schemas.microsoft.com/office/drawing/2014/main" val="1788995557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val="477909290"/>
                    </a:ext>
                  </a:extLst>
                </a:gridCol>
                <a:gridCol w="139449">
                  <a:extLst>
                    <a:ext uri="{9D8B030D-6E8A-4147-A177-3AD203B41FA5}">
                      <a16:colId xmlns:a16="http://schemas.microsoft.com/office/drawing/2014/main" val="2561997716"/>
                    </a:ext>
                  </a:extLst>
                </a:gridCol>
                <a:gridCol w="3060953">
                  <a:extLst>
                    <a:ext uri="{9D8B030D-6E8A-4147-A177-3AD203B41FA5}">
                      <a16:colId xmlns:a16="http://schemas.microsoft.com/office/drawing/2014/main" val="989239552"/>
                    </a:ext>
                  </a:extLst>
                </a:gridCol>
              </a:tblGrid>
              <a:tr h="65294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OBLAST/TRATĚ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aseline="0" dirty="0" smtClean="0"/>
                        <a:t>TYP VOZIDEL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</a:t>
                      </a:r>
                      <a:r>
                        <a:rPr lang="cs-CZ" baseline="0" dirty="0" smtClean="0"/>
                        <a:t> VOZIDEL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JEDNOTKOVÁ CENA VOZIDLA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CELKOVÉ FIXNÍ NÁKLADY/1 ROK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756647"/>
                  </a:ext>
                </a:extLst>
              </a:tr>
              <a:tr h="378292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Praha – Kolín (S1+</a:t>
                      </a:r>
                      <a:r>
                        <a:rPr lang="en-GB" dirty="0" smtClean="0"/>
                        <a:t>S</a:t>
                      </a:r>
                      <a:r>
                        <a:rPr lang="cs-CZ" dirty="0" smtClean="0"/>
                        <a:t>2)/Benešov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471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53</a:t>
                      </a:r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zachování stávajícího</a:t>
                      </a:r>
                      <a:r>
                        <a:rPr lang="cs-CZ" baseline="0" dirty="0" smtClean="0"/>
                        <a:t> stavu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22731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Praha – Kralupy n. V.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EMU</a:t>
                      </a:r>
                      <a:r>
                        <a:rPr lang="cs-CZ" baseline="0" dirty="0" smtClean="0"/>
                        <a:t> 240</a:t>
                      </a:r>
                      <a:r>
                        <a:rPr lang="en-GB" baseline="0" dirty="0" smtClean="0"/>
                        <a:t>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</a:t>
                      </a:r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zachování stávajícího</a:t>
                      </a:r>
                      <a:r>
                        <a:rPr lang="cs-CZ" baseline="0" dirty="0" smtClean="0"/>
                        <a:t> stavu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78611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Praha – Benešov (R49)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EMU 240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/>
                        <a:t>cca </a:t>
                      </a:r>
                      <a:r>
                        <a:rPr lang="cs-CZ" sz="1600" dirty="0" smtClean="0"/>
                        <a:t>150</a:t>
                      </a:r>
                      <a:r>
                        <a:rPr lang="cs-CZ" sz="1400" dirty="0" smtClean="0"/>
                        <a:t> – </a:t>
                      </a:r>
                      <a:r>
                        <a:rPr lang="cs-CZ" sz="1600" dirty="0" smtClean="0"/>
                        <a:t>180 </a:t>
                      </a:r>
                      <a:r>
                        <a:rPr lang="cs-CZ" sz="1400" dirty="0" smtClean="0"/>
                        <a:t>mil. Kč</a:t>
                      </a:r>
                      <a:endParaRPr lang="cs-CZ" sz="14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cca 30 – 36 mil.</a:t>
                      </a:r>
                      <a:r>
                        <a:rPr lang="cs-CZ" baseline="0" dirty="0" smtClean="0"/>
                        <a:t> Kč</a:t>
                      </a:r>
                      <a:endParaRPr lang="cs-CZ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178043"/>
                  </a:ext>
                </a:extLst>
              </a:tr>
              <a:tr h="590757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Praha – Beroun – (Č. Brod)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EMU 400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cca 300 –</a:t>
                      </a:r>
                      <a:r>
                        <a:rPr lang="cs-CZ" baseline="0" dirty="0" smtClean="0"/>
                        <a:t> 350 mil. Kč</a:t>
                      </a:r>
                      <a:endParaRPr lang="cs-CZ" dirty="0" smtClean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náhrada stávající vozby 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bez zásadních vícenákladů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484271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Praha</a:t>
                      </a:r>
                      <a:r>
                        <a:rPr lang="cs-CZ" baseline="0" dirty="0" smtClean="0"/>
                        <a:t> – Kladno (1. etapa)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EMU 400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22</a:t>
                      </a:r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 smtClean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220 – 260 mil. Kč</a:t>
                      </a:r>
                      <a:endParaRPr lang="cs-CZ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742690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Praha</a:t>
                      </a:r>
                      <a:r>
                        <a:rPr lang="cs-CZ" baseline="0" dirty="0" smtClean="0"/>
                        <a:t> – Kladno (2. etapa 2029</a:t>
                      </a:r>
                      <a:r>
                        <a:rPr lang="en-GB" baseline="0" dirty="0" smtClean="0"/>
                        <a:t>+</a:t>
                      </a:r>
                      <a:r>
                        <a:rPr lang="cs-CZ" baseline="0" dirty="0" smtClean="0"/>
                        <a:t>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EMU 400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200 – 230 mil. Kč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317625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Prah</a:t>
                      </a:r>
                      <a:r>
                        <a:rPr lang="cs-CZ" dirty="0" smtClean="0"/>
                        <a:t>a</a:t>
                      </a:r>
                      <a:r>
                        <a:rPr lang="cs-CZ" baseline="0" dirty="0" smtClean="0"/>
                        <a:t> – Mladá Boleslav (2029</a:t>
                      </a:r>
                      <a:r>
                        <a:rPr lang="en-GB" baseline="0" dirty="0" smtClean="0"/>
                        <a:t>+</a:t>
                      </a:r>
                      <a:r>
                        <a:rPr lang="cs-CZ" baseline="0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EMU 400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/>
                        <a:t>10</a:t>
                      </a:r>
                      <a:endParaRPr lang="cs-CZ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b="0" dirty="0" smtClean="0"/>
                        <a:t>cca 100 – 120 mil. Kč</a:t>
                      </a:r>
                      <a:endParaRPr lang="cs-CZ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91004"/>
                  </a:ext>
                </a:extLst>
              </a:tr>
              <a:tr h="373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CELKEM (nad</a:t>
                      </a:r>
                      <a:r>
                        <a:rPr lang="cs-CZ" b="1" baseline="0" dirty="0" smtClean="0"/>
                        <a:t> rámec rozpočtu</a:t>
                      </a:r>
                      <a:r>
                        <a:rPr lang="cs-CZ" b="1" dirty="0" smtClean="0"/>
                        <a:t>)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cca</a:t>
                      </a:r>
                      <a:r>
                        <a:rPr lang="cs-CZ" b="1" baseline="0" dirty="0" smtClean="0"/>
                        <a:t> 1,028 – 1,208 mld. Kč/rok</a:t>
                      </a:r>
                      <a:r>
                        <a:rPr lang="en-GB" b="1" baseline="0" dirty="0" smtClean="0"/>
                        <a:t>**</a:t>
                      </a:r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322358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68964" y="6323938"/>
            <a:ext cx="8417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*</a:t>
            </a:r>
            <a:r>
              <a:rPr lang="cs-CZ" sz="1400" dirty="0" smtClean="0"/>
              <a:t>)</a:t>
            </a:r>
            <a:r>
              <a:rPr lang="en-GB" sz="1400" dirty="0" smtClean="0"/>
              <a:t> </a:t>
            </a:r>
            <a:r>
              <a:rPr lang="cs-CZ" sz="1400" dirty="0" smtClean="0"/>
              <a:t>možnost zachování těchto vozidel pro provoz v PID bude předmětem jednání se stávajícím dopravcem</a:t>
            </a:r>
            <a:endParaRPr lang="en-GB" sz="1400" dirty="0" smtClean="0"/>
          </a:p>
          <a:p>
            <a:r>
              <a:rPr lang="en-GB" sz="1400" dirty="0" smtClean="0"/>
              <a:t>**</a:t>
            </a:r>
            <a:r>
              <a:rPr lang="cs-CZ" sz="1400" dirty="0" smtClean="0"/>
              <a:t>) se započtením nákladů na financování (úroky z úvěru 5,5%) ve výši cca 517 – 599 mil. Kč/rok</a:t>
            </a:r>
            <a:endParaRPr lang="cs-CZ" sz="1400" dirty="0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384" y="6220423"/>
            <a:ext cx="2743200" cy="365125"/>
          </a:xfrm>
        </p:spPr>
        <p:txBody>
          <a:bodyPr/>
          <a:lstStyle/>
          <a:p>
            <a:fld id="{833DB135-1FB1-4566-9036-1384AEFD9766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8965" y="5946274"/>
            <a:ext cx="11509516" cy="377662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022" y="730417"/>
            <a:ext cx="3486592" cy="1760654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135900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79" y="2424943"/>
            <a:ext cx="11401168" cy="1325563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7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427789"/>
            <a:ext cx="11705679" cy="983534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ZÁVĚR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114E34-9D50-4D39-A010-DD8E18D7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16" y="1174552"/>
            <a:ext cx="11312880" cy="39651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dirty="0"/>
              <a:t>v</a:t>
            </a:r>
            <a:r>
              <a:rPr lang="cs-CZ" sz="2000" dirty="0" smtClean="0"/>
              <a:t> nejbližších letech se </a:t>
            </a:r>
            <a:r>
              <a:rPr lang="cs-CZ" sz="2000" b="1" dirty="0" smtClean="0"/>
              <a:t>podaří nahradit některá nejvíce zastaralá </a:t>
            </a:r>
            <a:r>
              <a:rPr lang="cs-CZ" sz="2000" dirty="0" smtClean="0"/>
              <a:t>železniční vozidla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dirty="0" smtClean="0"/>
              <a:t>současně </a:t>
            </a:r>
            <a:r>
              <a:rPr lang="cs-CZ" sz="2000" dirty="0" smtClean="0"/>
              <a:t>jsou prověřovány nové provozní koncepty </a:t>
            </a:r>
            <a:r>
              <a:rPr lang="cs-CZ" sz="2000" dirty="0" err="1"/>
              <a:t>s</a:t>
            </a:r>
            <a:r>
              <a:rPr lang="cs-CZ" sz="2000" dirty="0" err="1" smtClean="0"/>
              <a:t>pešných</a:t>
            </a:r>
            <a:r>
              <a:rPr lang="cs-CZ" sz="2000" dirty="0" smtClean="0"/>
              <a:t> </a:t>
            </a:r>
            <a:r>
              <a:rPr lang="cs-CZ" sz="2000" dirty="0" smtClean="0"/>
              <a:t>vlaků (např. Praha – Slaný</a:t>
            </a:r>
            <a:r>
              <a:rPr lang="cs-CZ" sz="2000" dirty="0" smtClean="0"/>
              <a:t>) 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dirty="0" smtClean="0"/>
              <a:t>obnova </a:t>
            </a:r>
            <a:r>
              <a:rPr lang="cs-CZ" sz="2000" dirty="0" smtClean="0"/>
              <a:t>a rozšíření </a:t>
            </a:r>
            <a:r>
              <a:rPr lang="cs-CZ" sz="2000" dirty="0"/>
              <a:t>v</a:t>
            </a:r>
            <a:r>
              <a:rPr lang="cs-CZ" sz="2000" dirty="0" smtClean="0"/>
              <a:t>ozového parku v nejbližších letech výrazně </a:t>
            </a:r>
            <a:r>
              <a:rPr lang="cs-CZ" sz="2000" b="1" dirty="0" smtClean="0"/>
              <a:t>zatíží rozpočet Středočeského kraje</a:t>
            </a:r>
            <a:r>
              <a:rPr lang="cs-CZ" sz="2000" dirty="0" smtClean="0"/>
              <a:t>  </a:t>
            </a:r>
            <a:r>
              <a:rPr lang="cs-CZ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1,5 mld. Kč/rok </a:t>
            </a:r>
            <a:r>
              <a:rPr lang="cs-CZ" sz="2000" dirty="0" smtClean="0"/>
              <a:t>(pouze pořizovací cena vozidel a </a:t>
            </a:r>
            <a:r>
              <a:rPr lang="cs-CZ" sz="2000" dirty="0" err="1" smtClean="0"/>
              <a:t>fin</a:t>
            </a:r>
            <a:r>
              <a:rPr lang="cs-CZ" sz="2000" dirty="0" smtClean="0"/>
              <a:t>. </a:t>
            </a:r>
            <a:r>
              <a:rPr lang="cs-CZ" sz="2000" dirty="0" smtClean="0"/>
              <a:t>náklady)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dirty="0" smtClean="0"/>
              <a:t> </a:t>
            </a:r>
            <a:r>
              <a:rPr lang="cs-CZ" sz="2000" b="1" dirty="0" smtClean="0"/>
              <a:t>investice do obnovy vozidel jsou však vzhledem k rozvoji kraje zcela nezbytné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dirty="0"/>
              <a:t> </a:t>
            </a:r>
            <a:r>
              <a:rPr lang="cs-CZ" sz="2000" b="1" dirty="0" smtClean="0"/>
              <a:t>bez řešení aktuální situace hrozí </a:t>
            </a:r>
            <a:r>
              <a:rPr lang="cs-CZ" sz="2000" dirty="0" smtClean="0"/>
              <a:t>v blízké budoucnosti </a:t>
            </a:r>
            <a:r>
              <a:rPr lang="cs-CZ" sz="2000" b="1" dirty="0" smtClean="0"/>
              <a:t>kolaps veřejné dopravy </a:t>
            </a:r>
            <a:r>
              <a:rPr lang="cs-CZ" sz="2000" dirty="0" smtClean="0"/>
              <a:t>v pražské aglomeraci i doprovodné </a:t>
            </a:r>
            <a:r>
              <a:rPr lang="cs-CZ" sz="2000" b="1" dirty="0" smtClean="0"/>
              <a:t>problémy socioekonomického charakteru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smtClean="0">
                <a:solidFill>
                  <a:srgbClr val="FF0000"/>
                </a:solidFill>
              </a:rPr>
              <a:t>je potřeba </a:t>
            </a:r>
            <a:r>
              <a:rPr lang="cs-CZ" sz="2000" b="1" dirty="0" smtClean="0">
                <a:solidFill>
                  <a:srgbClr val="FF0000"/>
                </a:solidFill>
              </a:rPr>
              <a:t>otevřít otázku hledání externích zdrojů, cenotvorby či změn legislativy (rozpočtové určení daní) s cílem zvýšení podpory veřejné dopravy = udržitelná </a:t>
            </a:r>
            <a:r>
              <a:rPr lang="cs-CZ" sz="2000" b="1" dirty="0" smtClean="0">
                <a:solidFill>
                  <a:srgbClr val="FF0000"/>
                </a:solidFill>
              </a:rPr>
              <a:t>mobilita</a:t>
            </a:r>
            <a:endParaRPr lang="cs-CZ" sz="2000" b="1" dirty="0" smtClean="0">
              <a:solidFill>
                <a:srgbClr val="FF0000"/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75621" y="2121526"/>
            <a:ext cx="11432675" cy="76942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Isosceles Triangle 21">
            <a:extLst>
              <a:ext uri="{FF2B5EF4-FFF2-40B4-BE49-F238E27FC236}">
                <a16:creationId xmlns:a16="http://schemas.microsoft.com/office/drawing/2014/main" id="{10ABD290-275D-7B54-AD98-D07856F76586}"/>
              </a:ext>
            </a:extLst>
          </p:cNvPr>
          <p:cNvSpPr/>
          <p:nvPr/>
        </p:nvSpPr>
        <p:spPr bwMode="gray">
          <a:xfrm>
            <a:off x="912056" y="5546854"/>
            <a:ext cx="216000" cy="144000"/>
          </a:xfrm>
          <a:prstGeom prst="triangle">
            <a:avLst/>
          </a:prstGeom>
          <a:solidFill>
            <a:schemeClr val="bg1">
              <a:lumMod val="6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58" name="TextBox 29">
            <a:extLst>
              <a:ext uri="{FF2B5EF4-FFF2-40B4-BE49-F238E27FC236}">
                <a16:creationId xmlns:a16="http://schemas.microsoft.com/office/drawing/2014/main" id="{6412A3C2-9D56-B3C8-24D0-3F86F34978B4}"/>
              </a:ext>
            </a:extLst>
          </p:cNvPr>
          <p:cNvSpPr txBox="1"/>
          <p:nvPr/>
        </p:nvSpPr>
        <p:spPr>
          <a:xfrm>
            <a:off x="538513" y="5753032"/>
            <a:ext cx="96308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>
                <a:latin typeface="+mj-lt"/>
              </a:rPr>
              <a:t>Prověřování možností zajištění ŽKV</a:t>
            </a:r>
            <a:endParaRPr lang="cs-CZ" sz="1000" dirty="0"/>
          </a:p>
        </p:txBody>
      </p:sp>
      <p:sp>
        <p:nvSpPr>
          <p:cNvPr id="59" name="TextBox 34">
            <a:extLst>
              <a:ext uri="{FF2B5EF4-FFF2-40B4-BE49-F238E27FC236}">
                <a16:creationId xmlns:a16="http://schemas.microsoft.com/office/drawing/2014/main" id="{7BD7E39E-3D47-6F2F-C06E-3BD7712CF320}"/>
              </a:ext>
            </a:extLst>
          </p:cNvPr>
          <p:cNvSpPr txBox="1"/>
          <p:nvPr/>
        </p:nvSpPr>
        <p:spPr>
          <a:xfrm>
            <a:off x="1555332" y="5753032"/>
            <a:ext cx="136822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>
                <a:latin typeface="+mj-lt"/>
              </a:rPr>
              <a:t>Finální rozhodnutí </a:t>
            </a:r>
            <a:r>
              <a:rPr lang="cs-CZ" sz="1000" dirty="0" err="1">
                <a:latin typeface="+mj-lt"/>
              </a:rPr>
              <a:t>SčK</a:t>
            </a:r>
            <a:r>
              <a:rPr lang="cs-CZ" sz="1000" dirty="0">
                <a:latin typeface="+mj-lt"/>
              </a:rPr>
              <a:t/>
            </a:r>
            <a:br>
              <a:rPr lang="cs-CZ" sz="1000" dirty="0">
                <a:latin typeface="+mj-lt"/>
              </a:rPr>
            </a:br>
            <a:r>
              <a:rPr lang="cs-CZ" sz="1000" dirty="0">
                <a:latin typeface="+mj-lt"/>
              </a:rPr>
              <a:t> a Prahy o způsobu zajištění </a:t>
            </a:r>
            <a:r>
              <a:rPr lang="cs-CZ" sz="1000" dirty="0" smtClean="0">
                <a:latin typeface="+mj-lt"/>
              </a:rPr>
              <a:t>provozu (předpoklad </a:t>
            </a:r>
            <a:r>
              <a:rPr lang="cs-CZ" sz="1000" dirty="0">
                <a:latin typeface="+mj-lt"/>
              </a:rPr>
              <a:t>k </a:t>
            </a:r>
            <a:r>
              <a:rPr lang="cs-CZ" sz="1000" dirty="0" smtClean="0">
                <a:latin typeface="+mj-lt"/>
              </a:rPr>
              <a:t>10</a:t>
            </a:r>
            <a:r>
              <a:rPr lang="cs-CZ" sz="1000" dirty="0" smtClean="0">
                <a:latin typeface="+mj-lt"/>
              </a:rPr>
              <a:t>/2023</a:t>
            </a:r>
            <a:r>
              <a:rPr lang="cs-CZ" sz="1000" dirty="0">
                <a:latin typeface="+mj-lt"/>
              </a:rPr>
              <a:t>)</a:t>
            </a:r>
            <a:endParaRPr lang="cs-CZ" sz="1000" dirty="0"/>
          </a:p>
        </p:txBody>
      </p:sp>
      <p:sp>
        <p:nvSpPr>
          <p:cNvPr id="60" name="Rectangle 35">
            <a:extLst>
              <a:ext uri="{FF2B5EF4-FFF2-40B4-BE49-F238E27FC236}">
                <a16:creationId xmlns:a16="http://schemas.microsoft.com/office/drawing/2014/main" id="{3A3EFBC1-5FEB-8BF1-C44E-98E94D60ADE0}"/>
              </a:ext>
            </a:extLst>
          </p:cNvPr>
          <p:cNvSpPr/>
          <p:nvPr/>
        </p:nvSpPr>
        <p:spPr bwMode="gray">
          <a:xfrm>
            <a:off x="426056" y="5247982"/>
            <a:ext cx="1188000" cy="2520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61" name="Rectangle 36">
            <a:extLst>
              <a:ext uri="{FF2B5EF4-FFF2-40B4-BE49-F238E27FC236}">
                <a16:creationId xmlns:a16="http://schemas.microsoft.com/office/drawing/2014/main" id="{D8BEA096-D56A-E087-2F8E-5B6DBA402383}"/>
              </a:ext>
            </a:extLst>
          </p:cNvPr>
          <p:cNvSpPr/>
          <p:nvPr/>
        </p:nvSpPr>
        <p:spPr bwMode="gray">
          <a:xfrm>
            <a:off x="1674807" y="5247982"/>
            <a:ext cx="1188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62" name="Rectangle 37">
            <a:extLst>
              <a:ext uri="{FF2B5EF4-FFF2-40B4-BE49-F238E27FC236}">
                <a16:creationId xmlns:a16="http://schemas.microsoft.com/office/drawing/2014/main" id="{4D5E2C55-0103-16A6-861D-8557384BFA33}"/>
              </a:ext>
            </a:extLst>
          </p:cNvPr>
          <p:cNvSpPr/>
          <p:nvPr/>
        </p:nvSpPr>
        <p:spPr bwMode="gray">
          <a:xfrm>
            <a:off x="2923558" y="5247982"/>
            <a:ext cx="1188000" cy="2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63" name="Rectangle 38">
            <a:extLst>
              <a:ext uri="{FF2B5EF4-FFF2-40B4-BE49-F238E27FC236}">
                <a16:creationId xmlns:a16="http://schemas.microsoft.com/office/drawing/2014/main" id="{745461CD-25E8-2C20-E07C-5B3779FB4197}"/>
              </a:ext>
            </a:extLst>
          </p:cNvPr>
          <p:cNvSpPr/>
          <p:nvPr/>
        </p:nvSpPr>
        <p:spPr bwMode="gray">
          <a:xfrm>
            <a:off x="4172309" y="5247982"/>
            <a:ext cx="1188000" cy="2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64" name="Rectangle 39">
            <a:extLst>
              <a:ext uri="{FF2B5EF4-FFF2-40B4-BE49-F238E27FC236}">
                <a16:creationId xmlns:a16="http://schemas.microsoft.com/office/drawing/2014/main" id="{8C694B40-67DF-6E46-F265-83A9EA7EC1FF}"/>
              </a:ext>
            </a:extLst>
          </p:cNvPr>
          <p:cNvSpPr/>
          <p:nvPr/>
        </p:nvSpPr>
        <p:spPr bwMode="gray">
          <a:xfrm>
            <a:off x="5421060" y="5247982"/>
            <a:ext cx="1188000" cy="2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65" name="Rectangle 40">
            <a:extLst>
              <a:ext uri="{FF2B5EF4-FFF2-40B4-BE49-F238E27FC236}">
                <a16:creationId xmlns:a16="http://schemas.microsoft.com/office/drawing/2014/main" id="{1556EC3E-E225-1E50-B44F-49FB37E0C216}"/>
              </a:ext>
            </a:extLst>
          </p:cNvPr>
          <p:cNvSpPr/>
          <p:nvPr/>
        </p:nvSpPr>
        <p:spPr bwMode="gray">
          <a:xfrm>
            <a:off x="6669811" y="5247982"/>
            <a:ext cx="1188000" cy="2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66" name="Rectangle 41">
            <a:extLst>
              <a:ext uri="{FF2B5EF4-FFF2-40B4-BE49-F238E27FC236}">
                <a16:creationId xmlns:a16="http://schemas.microsoft.com/office/drawing/2014/main" id="{798F8BC3-5F66-24CA-76FF-A0BD2840A1FB}"/>
              </a:ext>
            </a:extLst>
          </p:cNvPr>
          <p:cNvSpPr/>
          <p:nvPr/>
        </p:nvSpPr>
        <p:spPr bwMode="gray">
          <a:xfrm>
            <a:off x="7918562" y="5247982"/>
            <a:ext cx="1188000" cy="25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67" name="Rectangle 42">
            <a:extLst>
              <a:ext uri="{FF2B5EF4-FFF2-40B4-BE49-F238E27FC236}">
                <a16:creationId xmlns:a16="http://schemas.microsoft.com/office/drawing/2014/main" id="{E37F1A52-4F8C-190F-704B-0C596CD63FB7}"/>
              </a:ext>
            </a:extLst>
          </p:cNvPr>
          <p:cNvSpPr/>
          <p:nvPr/>
        </p:nvSpPr>
        <p:spPr bwMode="gray">
          <a:xfrm>
            <a:off x="9167313" y="5247982"/>
            <a:ext cx="1188000" cy="252000"/>
          </a:xfrm>
          <a:prstGeom prst="rect">
            <a:avLst/>
          </a:prstGeom>
          <a:solidFill>
            <a:srgbClr val="92D05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2029</a:t>
            </a:r>
          </a:p>
        </p:txBody>
      </p:sp>
      <p:sp>
        <p:nvSpPr>
          <p:cNvPr id="68" name="Arrow: Right 43">
            <a:extLst>
              <a:ext uri="{FF2B5EF4-FFF2-40B4-BE49-F238E27FC236}">
                <a16:creationId xmlns:a16="http://schemas.microsoft.com/office/drawing/2014/main" id="{164223CE-F588-EEA0-05EB-C100850B1C31}"/>
              </a:ext>
            </a:extLst>
          </p:cNvPr>
          <p:cNvSpPr/>
          <p:nvPr/>
        </p:nvSpPr>
        <p:spPr bwMode="gray">
          <a:xfrm>
            <a:off x="10416066" y="5247982"/>
            <a:ext cx="1188000" cy="25200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cs-CZ" sz="1600" b="1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70" name="Isosceles Triangle 23">
            <a:extLst>
              <a:ext uri="{FF2B5EF4-FFF2-40B4-BE49-F238E27FC236}">
                <a16:creationId xmlns:a16="http://schemas.microsoft.com/office/drawing/2014/main" id="{5E64D074-8DC7-9424-3442-6C1AD3084076}"/>
              </a:ext>
            </a:extLst>
          </p:cNvPr>
          <p:cNvSpPr/>
          <p:nvPr/>
        </p:nvSpPr>
        <p:spPr>
          <a:xfrm rot="5400000">
            <a:off x="366019" y="5307675"/>
            <a:ext cx="252000" cy="1319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Isosceles Triangle 45">
            <a:extLst>
              <a:ext uri="{FF2B5EF4-FFF2-40B4-BE49-F238E27FC236}">
                <a16:creationId xmlns:a16="http://schemas.microsoft.com/office/drawing/2014/main" id="{DA72B1BA-6212-87AE-E624-4254BA999843}"/>
              </a:ext>
            </a:extLst>
          </p:cNvPr>
          <p:cNvSpPr/>
          <p:nvPr/>
        </p:nvSpPr>
        <p:spPr bwMode="gray">
          <a:xfrm>
            <a:off x="2312553" y="5554507"/>
            <a:ext cx="216000" cy="144000"/>
          </a:xfrm>
          <a:prstGeom prst="triangle">
            <a:avLst/>
          </a:prstGeom>
          <a:solidFill>
            <a:srgbClr val="C0000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69392AD9-D98F-FADE-57A6-114D34C57650}"/>
              </a:ext>
            </a:extLst>
          </p:cNvPr>
          <p:cNvSpPr txBox="1"/>
          <p:nvPr/>
        </p:nvSpPr>
        <p:spPr>
          <a:xfrm>
            <a:off x="5953462" y="5871108"/>
            <a:ext cx="161180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>
                <a:latin typeface="+mj-lt"/>
              </a:rPr>
              <a:t>O</a:t>
            </a:r>
            <a:r>
              <a:rPr lang="cs-CZ" sz="1000" dirty="0" smtClean="0">
                <a:latin typeface="+mj-lt"/>
              </a:rPr>
              <a:t>rganizační </a:t>
            </a:r>
            <a:r>
              <a:rPr lang="cs-CZ" sz="1000" dirty="0">
                <a:latin typeface="+mj-lt"/>
              </a:rPr>
              <a:t>příprava provozu, </a:t>
            </a:r>
            <a:r>
              <a:rPr lang="cs-CZ" sz="1000" dirty="0" smtClean="0">
                <a:latin typeface="+mj-lt"/>
              </a:rPr>
              <a:t>pořízení a </a:t>
            </a:r>
            <a:r>
              <a:rPr lang="cs-CZ" sz="1000" dirty="0" smtClean="0">
                <a:latin typeface="+mj-lt"/>
              </a:rPr>
              <a:t>postupné zařazování vozidel dopravci</a:t>
            </a:r>
            <a:endParaRPr lang="cs-CZ" sz="1000" dirty="0"/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B16ED99E-3210-7342-5074-370B7DAF5A6A}"/>
              </a:ext>
            </a:extLst>
          </p:cNvPr>
          <p:cNvSpPr txBox="1"/>
          <p:nvPr/>
        </p:nvSpPr>
        <p:spPr>
          <a:xfrm>
            <a:off x="9122415" y="5753032"/>
            <a:ext cx="1265321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>
                <a:latin typeface="+mj-lt"/>
              </a:rPr>
              <a:t>Uvedení nových ŽKV do provozu </a:t>
            </a:r>
            <a:r>
              <a:rPr lang="cs-CZ" sz="1000" dirty="0" smtClean="0">
                <a:latin typeface="+mj-lt"/>
              </a:rPr>
              <a:t>(EMU400)</a:t>
            </a:r>
            <a:endParaRPr lang="cs-CZ" sz="1000" dirty="0"/>
          </a:p>
        </p:txBody>
      </p:sp>
      <p:sp>
        <p:nvSpPr>
          <p:cNvPr id="74" name="Isosceles Triangle 50">
            <a:extLst>
              <a:ext uri="{FF2B5EF4-FFF2-40B4-BE49-F238E27FC236}">
                <a16:creationId xmlns:a16="http://schemas.microsoft.com/office/drawing/2014/main" id="{265A27E9-5491-6502-BB0E-224469EEE2D8}"/>
              </a:ext>
            </a:extLst>
          </p:cNvPr>
          <p:cNvSpPr/>
          <p:nvPr/>
        </p:nvSpPr>
        <p:spPr bwMode="gray">
          <a:xfrm>
            <a:off x="9647075" y="5546854"/>
            <a:ext cx="216000" cy="144000"/>
          </a:xfrm>
          <a:prstGeom prst="triangle">
            <a:avLst/>
          </a:prstGeom>
          <a:solidFill>
            <a:srgbClr val="92D05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77" name="TextBox 56">
            <a:extLst>
              <a:ext uri="{FF2B5EF4-FFF2-40B4-BE49-F238E27FC236}">
                <a16:creationId xmlns:a16="http://schemas.microsoft.com/office/drawing/2014/main" id="{29D2A77C-27F9-724B-8E35-3EAA3D27A2F2}"/>
              </a:ext>
            </a:extLst>
          </p:cNvPr>
          <p:cNvSpPr txBox="1"/>
          <p:nvPr/>
        </p:nvSpPr>
        <p:spPr>
          <a:xfrm>
            <a:off x="10332503" y="5753032"/>
            <a:ext cx="1265321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>
                <a:latin typeface="+mj-lt"/>
              </a:rPr>
              <a:t>Běžný provoz </a:t>
            </a:r>
            <a:br>
              <a:rPr lang="cs-CZ" sz="1000" dirty="0">
                <a:latin typeface="+mj-lt"/>
              </a:rPr>
            </a:br>
            <a:r>
              <a:rPr lang="cs-CZ" sz="1000" dirty="0" smtClean="0">
                <a:latin typeface="+mj-lt"/>
              </a:rPr>
              <a:t>všech nových </a:t>
            </a:r>
            <a:r>
              <a:rPr lang="cs-CZ" sz="1000" dirty="0">
                <a:latin typeface="+mj-lt"/>
              </a:rPr>
              <a:t>ŽKV</a:t>
            </a:r>
            <a:endParaRPr lang="cs-CZ" sz="1000" dirty="0"/>
          </a:p>
        </p:txBody>
      </p:sp>
      <p:sp>
        <p:nvSpPr>
          <p:cNvPr id="78" name="Isosceles Triangle 57">
            <a:extLst>
              <a:ext uri="{FF2B5EF4-FFF2-40B4-BE49-F238E27FC236}">
                <a16:creationId xmlns:a16="http://schemas.microsoft.com/office/drawing/2014/main" id="{88492D26-0C45-9F5E-8900-30F4D07F8C77}"/>
              </a:ext>
            </a:extLst>
          </p:cNvPr>
          <p:cNvSpPr/>
          <p:nvPr/>
        </p:nvSpPr>
        <p:spPr bwMode="gray">
          <a:xfrm>
            <a:off x="10857163" y="5546854"/>
            <a:ext cx="216000" cy="144000"/>
          </a:xfrm>
          <a:prstGeom prst="triangle">
            <a:avLst/>
          </a:prstGeom>
          <a:solidFill>
            <a:srgbClr val="00B05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80" name="TextBox 48">
            <a:extLst>
              <a:ext uri="{FF2B5EF4-FFF2-40B4-BE49-F238E27FC236}">
                <a16:creationId xmlns:a16="http://schemas.microsoft.com/office/drawing/2014/main" id="{F8F46815-379A-5BAB-A8F9-4E1EF242085C}"/>
              </a:ext>
            </a:extLst>
          </p:cNvPr>
          <p:cNvSpPr txBox="1"/>
          <p:nvPr/>
        </p:nvSpPr>
        <p:spPr>
          <a:xfrm>
            <a:off x="2876577" y="5753032"/>
            <a:ext cx="130747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 smtClean="0">
                <a:latin typeface="+mj-lt"/>
              </a:rPr>
              <a:t>Zahájení soutěží jednotlivých provozních souborů </a:t>
            </a:r>
            <a:endParaRPr lang="cs-CZ" sz="1000" dirty="0"/>
          </a:p>
        </p:txBody>
      </p:sp>
      <p:sp>
        <p:nvSpPr>
          <p:cNvPr id="81" name="Isosceles Triangle 55">
            <a:extLst>
              <a:ext uri="{FF2B5EF4-FFF2-40B4-BE49-F238E27FC236}">
                <a16:creationId xmlns:a16="http://schemas.microsoft.com/office/drawing/2014/main" id="{E95AB2D4-600E-F70F-FA9E-A0F86E86CBBD}"/>
              </a:ext>
            </a:extLst>
          </p:cNvPr>
          <p:cNvSpPr/>
          <p:nvPr/>
        </p:nvSpPr>
        <p:spPr bwMode="gray">
          <a:xfrm>
            <a:off x="3414641" y="5570969"/>
            <a:ext cx="216000" cy="1440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82" name="TextBox 48">
            <a:extLst>
              <a:ext uri="{FF2B5EF4-FFF2-40B4-BE49-F238E27FC236}">
                <a16:creationId xmlns:a16="http://schemas.microsoft.com/office/drawing/2014/main" id="{69392AD9-D98F-FADE-57A6-114D34C57650}"/>
              </a:ext>
            </a:extLst>
          </p:cNvPr>
          <p:cNvSpPr txBox="1"/>
          <p:nvPr/>
        </p:nvSpPr>
        <p:spPr>
          <a:xfrm>
            <a:off x="3978480" y="5746630"/>
            <a:ext cx="1611809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cs-CZ" sz="1000" dirty="0" smtClean="0">
                <a:latin typeface="+mj-lt"/>
              </a:rPr>
              <a:t>Výběr uchazečů, podpisy smluv</a:t>
            </a:r>
            <a:endParaRPr lang="cs-CZ" sz="1000" dirty="0"/>
          </a:p>
        </p:txBody>
      </p:sp>
      <p:sp>
        <p:nvSpPr>
          <p:cNvPr id="83" name="Isosceles Triangle 55">
            <a:extLst>
              <a:ext uri="{FF2B5EF4-FFF2-40B4-BE49-F238E27FC236}">
                <a16:creationId xmlns:a16="http://schemas.microsoft.com/office/drawing/2014/main" id="{B8EDD5CF-8DB2-8F75-428D-91EE45430E33}"/>
              </a:ext>
            </a:extLst>
          </p:cNvPr>
          <p:cNvSpPr/>
          <p:nvPr/>
        </p:nvSpPr>
        <p:spPr bwMode="gray">
          <a:xfrm>
            <a:off x="4414766" y="5541464"/>
            <a:ext cx="216000" cy="1440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 rot="5400000">
            <a:off x="6489228" y="2753865"/>
            <a:ext cx="192440" cy="5909613"/>
          </a:xfrm>
          <a:prstGeom prst="rightBrace">
            <a:avLst>
              <a:gd name="adj1" fmla="val 4427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427789"/>
            <a:ext cx="11705679" cy="98353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PROJEKTY V REALIZACI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114E34-9D50-4D39-A010-DD8E18D7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19" y="1903759"/>
            <a:ext cx="11796584" cy="45188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dirty="0" smtClean="0"/>
              <a:t> </a:t>
            </a:r>
            <a:r>
              <a:rPr lang="cs-CZ" dirty="0" smtClean="0"/>
              <a:t>							</a:t>
            </a:r>
            <a:endParaRPr lang="cs-CZ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cs-CZ" b="1" dirty="0"/>
              <a:t> 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7" y="5528365"/>
            <a:ext cx="10862894" cy="8941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839257" y="1644901"/>
            <a:ext cx="4140246" cy="962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</a:t>
            </a:r>
            <a:r>
              <a:rPr lang="cs-CZ" sz="2000" dirty="0" smtClean="0"/>
              <a:t>robíhá </a:t>
            </a:r>
            <a:r>
              <a:rPr lang="cs-CZ" sz="2000" b="1" dirty="0"/>
              <a:t>výroba 10 kusů </a:t>
            </a:r>
            <a:r>
              <a:rPr lang="cs-CZ" sz="2000" b="1" dirty="0" smtClean="0"/>
              <a:t>motorových jednotek </a:t>
            </a:r>
            <a:r>
              <a:rPr lang="cs-CZ" sz="2000" dirty="0" smtClean="0"/>
              <a:t>RegioFox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6175013" y="1665538"/>
            <a:ext cx="4729978" cy="941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Realizováno postupné </a:t>
            </a:r>
            <a:r>
              <a:rPr lang="cs-CZ" sz="2000" b="1" dirty="0" smtClean="0"/>
              <a:t>pořízení </a:t>
            </a:r>
            <a:r>
              <a:rPr lang="cs-CZ" sz="2000" b="1" dirty="0"/>
              <a:t>22 kusů </a:t>
            </a:r>
            <a:r>
              <a:rPr lang="cs-CZ" sz="2000" b="1" dirty="0" smtClean="0"/>
              <a:t>elektrických jednotek </a:t>
            </a:r>
            <a:r>
              <a:rPr lang="cs-CZ" sz="2000" dirty="0" smtClean="0"/>
              <a:t>RegioPanter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62" y="2743920"/>
            <a:ext cx="4750173" cy="267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4" y="2743920"/>
            <a:ext cx="4548641" cy="262146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3" name="Obdélník 12"/>
          <p:cNvSpPr/>
          <p:nvPr/>
        </p:nvSpPr>
        <p:spPr>
          <a:xfrm>
            <a:off x="9909314" y="5836990"/>
            <a:ext cx="1367124" cy="26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0097515" y="5796907"/>
            <a:ext cx="10686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1Q/2024</a:t>
            </a:r>
            <a:endParaRPr lang="cs-CZ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18" y="4309979"/>
            <a:ext cx="6587150" cy="30223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6613" y="6037178"/>
            <a:ext cx="498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</a:t>
            </a:r>
            <a:endParaRPr lang="cs-CZ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OBSAH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416" y="1510665"/>
            <a:ext cx="11654344" cy="42291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 smtClean="0"/>
              <a:t> Zásadní témata k řešení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 smtClean="0"/>
              <a:t> Stávající a nově uvažovaná vozidla na žel. síti Středočeského kraje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750" dirty="0" smtClean="0"/>
              <a:t> Strategie obnovy vozidel a smluvního zajištění na regionálních tratích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dirty="0"/>
              <a:t>Strategie obnovy vozidel a smluvního zajištění na </a:t>
            </a:r>
            <a:r>
              <a:rPr lang="cs-CZ" dirty="0" smtClean="0"/>
              <a:t>hlavních </a:t>
            </a:r>
            <a:r>
              <a:rPr lang="cs-CZ" dirty="0"/>
              <a:t>tratích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 smtClean="0"/>
              <a:t> Nyní realizované projekty </a:t>
            </a:r>
            <a:r>
              <a:rPr lang="cs-CZ" dirty="0"/>
              <a:t>obnovy vozového </a:t>
            </a:r>
            <a:r>
              <a:rPr lang="cs-CZ" dirty="0" smtClean="0"/>
              <a:t>parku</a:t>
            </a:r>
            <a:endParaRPr lang="cs-CZ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1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8931" y="313763"/>
            <a:ext cx="11401168" cy="1299208"/>
          </a:xfrm>
        </p:spPr>
        <p:txBody>
          <a:bodyPr/>
          <a:lstStyle/>
          <a:p>
            <a:r>
              <a:rPr lang="cs-CZ" b="1" dirty="0" smtClean="0"/>
              <a:t>ZÁSADNÍ TÉMATA K ŘEŠENÍ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416" y="1277151"/>
            <a:ext cx="5271021" cy="213447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REGIONÁLNÍ TRATĚ</a:t>
            </a:r>
          </a:p>
          <a:p>
            <a:r>
              <a:rPr lang="cs-CZ" dirty="0" smtClean="0"/>
              <a:t>Probíhající implementace ETCS</a:t>
            </a:r>
          </a:p>
          <a:p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5765932" y="1242424"/>
            <a:ext cx="0" cy="170932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12827" y="1242424"/>
            <a:ext cx="5271021" cy="42291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 smtClean="0"/>
              <a:t>HLAVNÍ TRATĚ</a:t>
            </a:r>
          </a:p>
          <a:p>
            <a:r>
              <a:rPr lang="cs-CZ" dirty="0" smtClean="0"/>
              <a:t>Konverze napájecí soustavy</a:t>
            </a:r>
          </a:p>
          <a:p>
            <a:r>
              <a:rPr lang="cs-CZ" dirty="0" smtClean="0"/>
              <a:t>Rozvoj infrastruktury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617205" y="3868083"/>
            <a:ext cx="11401168" cy="12992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30" baseline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HROZÍCÍ RIZIKA</a:t>
            </a:r>
            <a:endParaRPr lang="cs-CZ" b="1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395416" y="4723525"/>
            <a:ext cx="5271021" cy="21344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Postupné zavírání provozu na jednotlivých tratích během následujících let</a:t>
            </a:r>
          </a:p>
          <a:p>
            <a:endParaRPr lang="cs-CZ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5765932" y="4696790"/>
            <a:ext cx="0" cy="174144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012827" y="4664734"/>
            <a:ext cx="5271021" cy="21547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Bezprostřední riziko u trati 171 Praha – Beroun (od 12/2029)</a:t>
            </a:r>
          </a:p>
          <a:p>
            <a:r>
              <a:rPr lang="cs-CZ" dirty="0" smtClean="0"/>
              <a:t>Zmařené investice státu, snížení důvěryhodnosti kraje (2029 a dále)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63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416" y="315698"/>
            <a:ext cx="11401168" cy="1117398"/>
          </a:xfrm>
        </p:spPr>
        <p:txBody>
          <a:bodyPr/>
          <a:lstStyle/>
          <a:p>
            <a:r>
              <a:rPr lang="cs-CZ" b="1" dirty="0" smtClean="0"/>
              <a:t>STÁVAJÍCÍ VOZIDLA NA SÍTI SČK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996" y="1446525"/>
            <a:ext cx="3788155" cy="192834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28" y="4127889"/>
            <a:ext cx="3891882" cy="210266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222" y="1446525"/>
            <a:ext cx="3438441" cy="204890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7" name="TextovéPole 6"/>
          <p:cNvSpPr txBox="1"/>
          <p:nvPr/>
        </p:nvSpPr>
        <p:spPr>
          <a:xfrm>
            <a:off x="2443749" y="1123356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Motorový vůz řady 854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18690" y="1075441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Motorový vůz řady 810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92798" y="3775118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Motorový vůz řady 814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999327" y="3766843"/>
            <a:ext cx="344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Elektrická souprava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739" y="4004949"/>
            <a:ext cx="3553740" cy="21559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548" y="4043130"/>
            <a:ext cx="3438941" cy="22462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ovéPole 13"/>
          <p:cNvSpPr txBox="1"/>
          <p:nvPr/>
        </p:nvSpPr>
        <p:spPr>
          <a:xfrm>
            <a:off x="4683262" y="3698035"/>
            <a:ext cx="306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Elektrická jednotka řady 471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1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427789"/>
            <a:ext cx="11705679" cy="98353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VÝHLED 2024+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050" y="4204705"/>
            <a:ext cx="3440176" cy="18679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000"/>
              </a:srgbClr>
            </a:outerShdw>
            <a:softEdge rad="101600"/>
          </a:effectLst>
        </p:spPr>
      </p:pic>
      <p:sp>
        <p:nvSpPr>
          <p:cNvPr id="3" name="TextovéPole 2"/>
          <p:cNvSpPr txBox="1"/>
          <p:nvPr/>
        </p:nvSpPr>
        <p:spPr>
          <a:xfrm>
            <a:off x="4830416" y="3830948"/>
            <a:ext cx="166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DMU 70 (RS1)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271" y="1593419"/>
            <a:ext cx="3356955" cy="189366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8" y="4202499"/>
            <a:ext cx="3298503" cy="19009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ovéPole 13"/>
          <p:cNvSpPr txBox="1"/>
          <p:nvPr/>
        </p:nvSpPr>
        <p:spPr>
          <a:xfrm>
            <a:off x="4410593" y="1091249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EMU 240 REGIOPANTER</a:t>
            </a:r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015" y="1488371"/>
            <a:ext cx="3435113" cy="20069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TextovéPole 18"/>
          <p:cNvSpPr txBox="1"/>
          <p:nvPr/>
        </p:nvSpPr>
        <p:spPr>
          <a:xfrm>
            <a:off x="8155098" y="1097381"/>
            <a:ext cx="276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EMU 400 (typový příklad)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41473" y="3830948"/>
            <a:ext cx="235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DMU 120 REGIOFOX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288783" y="3830948"/>
            <a:ext cx="278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DMU 120 (typový příklad)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0758" y="6346817"/>
            <a:ext cx="85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DMU/EMU – motorová/elektrická jednotka </a:t>
            </a:r>
          </a:p>
          <a:p>
            <a:r>
              <a:rPr lang="cs-CZ" sz="1200" dirty="0" smtClean="0"/>
              <a:t>číslo udává přibližnou kapacitu míst k sezení</a:t>
            </a:r>
            <a:endParaRPr lang="cs-CZ" sz="12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849" y="1580741"/>
            <a:ext cx="3158023" cy="189744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TextovéPole 17"/>
          <p:cNvSpPr txBox="1"/>
          <p:nvPr/>
        </p:nvSpPr>
        <p:spPr>
          <a:xfrm>
            <a:off x="573101" y="1089742"/>
            <a:ext cx="306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Elektrická jednotka řady 471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5362" y="4215469"/>
            <a:ext cx="3421061" cy="193935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730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13" y="305289"/>
            <a:ext cx="5659036" cy="98353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PŘÍSTUPY K ŘEŠENÍ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114E34-9D50-4D39-A010-DD8E18D7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84" y="1288823"/>
            <a:ext cx="5592643" cy="5047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200" dirty="0" smtClean="0"/>
              <a:t>Jakákoliv </a:t>
            </a:r>
            <a:r>
              <a:rPr lang="cs-CZ" sz="2200" b="1" dirty="0" smtClean="0"/>
              <a:t>nově nasazená vozidla </a:t>
            </a:r>
            <a:r>
              <a:rPr lang="cs-CZ" sz="2200" dirty="0" smtClean="0"/>
              <a:t>je z důvodu efektivity vhodné </a:t>
            </a:r>
            <a:r>
              <a:rPr lang="cs-CZ" sz="2200" b="1" dirty="0" smtClean="0"/>
              <a:t>provozovat po dobu alespoň 10 let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200" dirty="0"/>
              <a:t>Formou transparentního nabídkového řízení lze „</a:t>
            </a:r>
            <a:r>
              <a:rPr lang="cs-CZ" sz="2200" dirty="0" err="1"/>
              <a:t>přesoutěžit</a:t>
            </a:r>
            <a:r>
              <a:rPr lang="cs-CZ" sz="2200" dirty="0"/>
              <a:t>“ </a:t>
            </a:r>
            <a:r>
              <a:rPr lang="cs-CZ" sz="2200" b="1" dirty="0"/>
              <a:t>maximálně 20% stávajících výkonů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200" b="1" dirty="0" smtClean="0"/>
              <a:t>Proces </a:t>
            </a:r>
            <a:r>
              <a:rPr lang="cs-CZ" sz="2200" b="1" dirty="0"/>
              <a:t>realizace smluvního </a:t>
            </a:r>
            <a:r>
              <a:rPr lang="cs-CZ" sz="2200" b="1" dirty="0" smtClean="0"/>
              <a:t>zajištění elektrických </a:t>
            </a:r>
            <a:r>
              <a:rPr lang="cs-CZ" sz="2200" b="1" dirty="0"/>
              <a:t>souprav 5-6 </a:t>
            </a:r>
            <a:r>
              <a:rPr lang="cs-CZ" sz="2200" b="1" dirty="0" smtClean="0"/>
              <a:t>let</a:t>
            </a:r>
            <a:endParaRPr lang="cs-CZ" sz="2200" b="1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B135-1FB1-4566-9036-1384AEFD976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02114E34-9D50-4D39-A010-DD8E18D767DD}"/>
              </a:ext>
            </a:extLst>
          </p:cNvPr>
          <p:cNvSpPr txBox="1">
            <a:spLocks/>
          </p:cNvSpPr>
          <p:nvPr/>
        </p:nvSpPr>
        <p:spPr>
          <a:xfrm>
            <a:off x="6407412" y="2119388"/>
            <a:ext cx="5291943" cy="2938450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2200" b="1" dirty="0" smtClean="0"/>
              <a:t>Otevření části </a:t>
            </a:r>
            <a:r>
              <a:rPr lang="cs-CZ" sz="2200" b="1" dirty="0" smtClean="0"/>
              <a:t>trhu a část výkonů „</a:t>
            </a:r>
            <a:r>
              <a:rPr lang="cs-CZ" sz="2200" b="1" dirty="0" err="1" smtClean="0"/>
              <a:t>přesoutěžit</a:t>
            </a:r>
            <a:r>
              <a:rPr lang="cs-CZ" sz="2200" b="1" dirty="0" smtClean="0"/>
              <a:t>“ (12/25-12/35)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2200" b="1" dirty="0" smtClean="0"/>
              <a:t>Prodloužení </a:t>
            </a:r>
            <a:r>
              <a:rPr lang="cs-CZ" sz="2200" b="1" dirty="0"/>
              <a:t>smlouvy s ČD </a:t>
            </a:r>
            <a:r>
              <a:rPr lang="cs-CZ" sz="2200" b="1" dirty="0" smtClean="0"/>
              <a:t>na část výkonů, kde proběhne obnova vozidel (do 12/2033)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cs-CZ" sz="2200" b="1" dirty="0"/>
              <a:t>Realizace nabídkových řízení na dopravce s termínem plnění smlouvy od </a:t>
            </a:r>
            <a:r>
              <a:rPr lang="cs-CZ" sz="2200" b="1" dirty="0" smtClean="0"/>
              <a:t>12/2029</a:t>
            </a:r>
            <a:endParaRPr lang="cs-CZ" sz="2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8163" y="5692996"/>
            <a:ext cx="112184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NAVRHOVANÁ STRATEGIE SYNERGICKY KOMBINUJE VŠECHNY DOSTUPNÉ PŘÍSTUPY  </a:t>
            </a:r>
            <a:endParaRPr lang="cs-CZ" sz="2600" b="1" dirty="0">
              <a:solidFill>
                <a:srgbClr val="FF0000"/>
              </a:solidFill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52926" y="5547791"/>
            <a:ext cx="113845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/>
          <p:cNvGrpSpPr/>
          <p:nvPr/>
        </p:nvGrpSpPr>
        <p:grpSpPr>
          <a:xfrm>
            <a:off x="5624450" y="1723165"/>
            <a:ext cx="611756" cy="3522017"/>
            <a:chOff x="5624450" y="1828361"/>
            <a:chExt cx="611756" cy="3522017"/>
          </a:xfrm>
        </p:grpSpPr>
        <p:cxnSp>
          <p:nvCxnSpPr>
            <p:cNvPr id="11" name="Přímá spojnice 10"/>
            <p:cNvCxnSpPr/>
            <p:nvPr/>
          </p:nvCxnSpPr>
          <p:spPr>
            <a:xfrm>
              <a:off x="5624450" y="1828361"/>
              <a:ext cx="611756" cy="163172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V="1">
              <a:off x="5629263" y="3449388"/>
              <a:ext cx="601596" cy="190099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7B0AD4E1-6CF2-88E7-4FD5-221BC2444E53}"/>
              </a:ext>
            </a:extLst>
          </p:cNvPr>
          <p:cNvSpPr txBox="1">
            <a:spLocks/>
          </p:cNvSpPr>
          <p:nvPr/>
        </p:nvSpPr>
        <p:spPr>
          <a:xfrm>
            <a:off x="5986655" y="1071796"/>
            <a:ext cx="6956966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30" baseline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Stávající smlouva končí v 12/2029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062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6" y="2404251"/>
            <a:ext cx="11401168" cy="1325563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REGIONÁLNÍ TRATĚ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4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5744" y="6183479"/>
            <a:ext cx="2743200" cy="365125"/>
          </a:xfrm>
          <a:noFill/>
        </p:spPr>
        <p:txBody>
          <a:bodyPr/>
          <a:lstStyle/>
          <a:p>
            <a:fld id="{833DB135-1FB1-4566-9036-1384AEFD9766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992" y="37371"/>
            <a:ext cx="9253045" cy="680258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9" y="5696296"/>
            <a:ext cx="3139195" cy="4871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5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REGIONÁLNÍ </a:t>
            </a:r>
            <a:r>
              <a:rPr lang="cs-CZ" sz="3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TRATĚ OD 2024</a:t>
            </a:r>
            <a:endParaRPr lang="cs-CZ" sz="35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33015B1-29A1-45C0-9977-29581DCBB90A}"/>
              </a:ext>
            </a:extLst>
          </p:cNvPr>
          <p:cNvSpPr txBox="1">
            <a:spLocks/>
          </p:cNvSpPr>
          <p:nvPr/>
        </p:nvSpPr>
        <p:spPr>
          <a:xfrm>
            <a:off x="249568" y="329928"/>
            <a:ext cx="3139195" cy="48718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30" baseline="0">
                <a:solidFill>
                  <a:schemeClr val="accent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cs-CZ" sz="35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NÁVRH ŘEŠENÍ</a:t>
            </a:r>
            <a:endParaRPr lang="cs-CZ" sz="35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2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NÁVRH VÝSLEDNÉHO ŘEŠENÍ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REGIONÁLNÍ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TRATĚ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417234"/>
              </p:ext>
            </p:extLst>
          </p:nvPr>
        </p:nvGraphicFramePr>
        <p:xfrm>
          <a:off x="168964" y="1582869"/>
          <a:ext cx="1150951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738">
                  <a:extLst>
                    <a:ext uri="{9D8B030D-6E8A-4147-A177-3AD203B41FA5}">
                      <a16:colId xmlns:a16="http://schemas.microsoft.com/office/drawing/2014/main" val="3033115759"/>
                    </a:ext>
                  </a:extLst>
                </a:gridCol>
                <a:gridCol w="3072281">
                  <a:extLst>
                    <a:ext uri="{9D8B030D-6E8A-4147-A177-3AD203B41FA5}">
                      <a16:colId xmlns:a16="http://schemas.microsoft.com/office/drawing/2014/main" val="1455928600"/>
                    </a:ext>
                  </a:extLst>
                </a:gridCol>
                <a:gridCol w="3607904">
                  <a:extLst>
                    <a:ext uri="{9D8B030D-6E8A-4147-A177-3AD203B41FA5}">
                      <a16:colId xmlns:a16="http://schemas.microsoft.com/office/drawing/2014/main" val="477909290"/>
                    </a:ext>
                  </a:extLst>
                </a:gridCol>
                <a:gridCol w="1699591">
                  <a:extLst>
                    <a:ext uri="{9D8B030D-6E8A-4147-A177-3AD203B41FA5}">
                      <a16:colId xmlns:a16="http://schemas.microsoft.com/office/drawing/2014/main" val="2561997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OBLAST/TRATĚ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FORMA ŘEŠENÍ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TERMÍN SMLUVNÍHO</a:t>
                      </a:r>
                      <a:r>
                        <a:rPr lang="cs-CZ" baseline="0" dirty="0" smtClean="0"/>
                        <a:t> ZAJIŠTĚNÍ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VOZIDLA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756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070, </a:t>
                      </a:r>
                      <a:r>
                        <a:rPr lang="cs-CZ" baseline="0" dirty="0" smtClean="0"/>
                        <a:t>120*,</a:t>
                      </a:r>
                      <a:r>
                        <a:rPr lang="cs-CZ" dirty="0" smtClean="0"/>
                        <a:t>121,</a:t>
                      </a:r>
                      <a:r>
                        <a:rPr lang="cs-CZ" baseline="0" dirty="0" smtClean="0"/>
                        <a:t> 122, 210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nabídkové řízení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12/2025 – 12/2035</a:t>
                      </a:r>
                      <a:r>
                        <a:rPr lang="cs-CZ" baseline="0" dirty="0" smtClean="0"/>
                        <a:t> s opcí na 5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nová/zánovní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zbývající část SČK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prodloužení smlouvy s ČD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12/2023 – 12/2033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nová i zánovní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78611"/>
                  </a:ext>
                </a:extLst>
              </a:tr>
            </a:tbl>
          </a:graphicData>
        </a:graphic>
      </p:graphicFrame>
      <p:graphicFrame>
        <p:nvGraphicFramePr>
          <p:cNvPr id="9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7020205"/>
              </p:ext>
            </p:extLst>
          </p:nvPr>
        </p:nvGraphicFramePr>
        <p:xfrm>
          <a:off x="168964" y="3482810"/>
          <a:ext cx="1150951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7784">
                  <a:extLst>
                    <a:ext uri="{9D8B030D-6E8A-4147-A177-3AD203B41FA5}">
                      <a16:colId xmlns:a16="http://schemas.microsoft.com/office/drawing/2014/main" val="3033115759"/>
                    </a:ext>
                  </a:extLst>
                </a:gridCol>
                <a:gridCol w="1262269">
                  <a:extLst>
                    <a:ext uri="{9D8B030D-6E8A-4147-A177-3AD203B41FA5}">
                      <a16:colId xmlns:a16="http://schemas.microsoft.com/office/drawing/2014/main" val="1455928600"/>
                    </a:ext>
                  </a:extLst>
                </a:gridCol>
                <a:gridCol w="2464905">
                  <a:extLst>
                    <a:ext uri="{9D8B030D-6E8A-4147-A177-3AD203B41FA5}">
                      <a16:colId xmlns:a16="http://schemas.microsoft.com/office/drawing/2014/main" val="477909290"/>
                    </a:ext>
                  </a:extLst>
                </a:gridCol>
                <a:gridCol w="4154556">
                  <a:extLst>
                    <a:ext uri="{9D8B030D-6E8A-4147-A177-3AD203B41FA5}">
                      <a16:colId xmlns:a16="http://schemas.microsoft.com/office/drawing/2014/main" val="2561997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OBLAST/TRATĚ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</a:t>
                      </a:r>
                      <a:r>
                        <a:rPr lang="cs-CZ" baseline="0" dirty="0" smtClean="0"/>
                        <a:t> VOZIDEL</a:t>
                      </a:r>
                      <a:r>
                        <a:rPr lang="en-GB" baseline="0" dirty="0" smtClean="0"/>
                        <a:t>*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JEDNOTKOVÁ </a:t>
                      </a:r>
                      <a:r>
                        <a:rPr lang="cs-CZ" smtClean="0"/>
                        <a:t>CENA VOZIDLA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CELKOVÉ FIXNÍ NÁKLADY/1 ROK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75664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070, 210</a:t>
                      </a:r>
                      <a:r>
                        <a:rPr lang="cs-CZ" baseline="0" dirty="0" smtClean="0"/>
                        <a:t> (typově DMU 120)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60 – 110 mil.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81 – 100 mil.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2273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121, 122</a:t>
                      </a:r>
                      <a:r>
                        <a:rPr lang="cs-CZ" baseline="0" dirty="0" smtClean="0"/>
                        <a:t> (typově DMU 70)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50 – 70 mil.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18 – 25 mil.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58657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východní část SČK (RS1)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55 mil.</a:t>
                      </a:r>
                      <a:r>
                        <a:rPr lang="cs-CZ" baseline="0" dirty="0" smtClean="0"/>
                        <a:t>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94 mil.</a:t>
                      </a:r>
                      <a:r>
                        <a:rPr lang="cs-CZ" baseline="0" dirty="0" smtClean="0"/>
                        <a:t>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786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západní část SČK (RegioFox)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cca 103 mil.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aseline="0" dirty="0" smtClean="0"/>
                        <a:t>86 mil.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7426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CELKEM (nad</a:t>
                      </a:r>
                      <a:r>
                        <a:rPr lang="cs-CZ" b="1" baseline="0" dirty="0" smtClean="0"/>
                        <a:t> rámec rozpočtu</a:t>
                      </a:r>
                      <a:r>
                        <a:rPr lang="cs-CZ" b="1" dirty="0" smtClean="0"/>
                        <a:t>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cca</a:t>
                      </a:r>
                      <a:r>
                        <a:rPr lang="cs-CZ" b="1" baseline="0" dirty="0" smtClean="0"/>
                        <a:t> 410 – 436 mil. Kč/rok</a:t>
                      </a:r>
                      <a:r>
                        <a:rPr lang="en-GB" b="1" baseline="0" dirty="0" smtClean="0"/>
                        <a:t>**</a:t>
                      </a:r>
                      <a:endParaRPr lang="cs-CZ" b="1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91004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68964" y="6115978"/>
            <a:ext cx="1100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r>
              <a:rPr lang="cs-CZ" dirty="0" smtClean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skute</a:t>
            </a:r>
            <a:r>
              <a:rPr lang="cs-CZ" dirty="0" err="1" smtClean="0"/>
              <a:t>čný</a:t>
            </a:r>
            <a:r>
              <a:rPr lang="cs-CZ" dirty="0" smtClean="0"/>
              <a:t> počet </a:t>
            </a:r>
            <a:r>
              <a:rPr lang="cs-CZ" dirty="0" err="1" smtClean="0"/>
              <a:t>vozid</a:t>
            </a:r>
            <a:r>
              <a:rPr lang="en-GB" dirty="0" smtClean="0"/>
              <a:t>el a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cena</a:t>
            </a:r>
            <a:r>
              <a:rPr lang="cs-CZ" dirty="0" smtClean="0"/>
              <a:t> bud</a:t>
            </a:r>
            <a:r>
              <a:rPr lang="en-GB" dirty="0" err="1" smtClean="0"/>
              <a:t>ou</a:t>
            </a:r>
            <a:r>
              <a:rPr lang="cs-CZ" dirty="0" smtClean="0"/>
              <a:t> dále zpřesňovány, cenu ovlivní i výsledné stáří ojetých vozidel</a:t>
            </a:r>
            <a:endParaRPr lang="en-GB" dirty="0" smtClean="0"/>
          </a:p>
          <a:p>
            <a:r>
              <a:rPr lang="en-GB" dirty="0" smtClean="0"/>
              <a:t>**</a:t>
            </a:r>
            <a:r>
              <a:rPr lang="cs-CZ" dirty="0" smtClean="0"/>
              <a:t>) se započtením </a:t>
            </a:r>
            <a:r>
              <a:rPr lang="cs-CZ" dirty="0"/>
              <a:t>nákladů na financování (úroky z </a:t>
            </a:r>
            <a:r>
              <a:rPr lang="cs-CZ" dirty="0" smtClean="0"/>
              <a:t>úvěru 5,5%) ve výši cca 132 mil. Kč/rok</a:t>
            </a:r>
            <a:endParaRPr lang="cs-CZ" dirty="0"/>
          </a:p>
        </p:txBody>
      </p:sp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79DCCD01-C45E-4BA8-9717-D1FEECBA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384" y="6220423"/>
            <a:ext cx="2743200" cy="365125"/>
          </a:xfrm>
        </p:spPr>
        <p:txBody>
          <a:bodyPr/>
          <a:lstStyle/>
          <a:p>
            <a:fld id="{833DB135-1FB1-4566-9036-1384AEFD9766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8964" y="2979112"/>
            <a:ext cx="670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r>
              <a:rPr lang="cs-CZ" dirty="0" smtClean="0"/>
              <a:t>)</a:t>
            </a:r>
            <a:r>
              <a:rPr lang="en-GB" dirty="0" smtClean="0"/>
              <a:t> </a:t>
            </a:r>
            <a:r>
              <a:rPr lang="cs-CZ" dirty="0" smtClean="0"/>
              <a:t>převod výkonů </a:t>
            </a:r>
            <a:r>
              <a:rPr lang="cs-CZ" dirty="0" err="1" smtClean="0"/>
              <a:t>Sp</a:t>
            </a:r>
            <a:r>
              <a:rPr lang="cs-CZ" dirty="0" smtClean="0"/>
              <a:t> vlaků z trati 070 na 120 v průběhu smlouvy</a:t>
            </a:r>
            <a:endParaRPr lang="en-GB" dirty="0" smtClean="0"/>
          </a:p>
        </p:txBody>
      </p:sp>
      <p:sp>
        <p:nvSpPr>
          <p:cNvPr id="8" name="Obdélník 7"/>
          <p:cNvSpPr/>
          <p:nvPr/>
        </p:nvSpPr>
        <p:spPr>
          <a:xfrm>
            <a:off x="136879" y="5603950"/>
            <a:ext cx="11509516" cy="377662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0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8">
      <a:dk1>
        <a:sysClr val="windowText" lastClr="000000"/>
      </a:dk1>
      <a:lt1>
        <a:sysClr val="window" lastClr="FFFFFF"/>
      </a:lt1>
      <a:dk2>
        <a:srgbClr val="4B4B4B"/>
      </a:dk2>
      <a:lt2>
        <a:srgbClr val="B0B0A9"/>
      </a:lt2>
      <a:accent1>
        <a:srgbClr val="DC301B"/>
      </a:accent1>
      <a:accent2>
        <a:srgbClr val="DC911B"/>
      </a:accent2>
      <a:accent3>
        <a:srgbClr val="B0B0A9"/>
      </a:accent3>
      <a:accent4>
        <a:srgbClr val="78004C"/>
      </a:accent4>
      <a:accent5>
        <a:srgbClr val="002169"/>
      </a:accent5>
      <a:accent6>
        <a:srgbClr val="19966E"/>
      </a:accent6>
      <a:hlink>
        <a:srgbClr val="40B02A"/>
      </a:hlink>
      <a:folHlink>
        <a:srgbClr val="DCCD00"/>
      </a:folHlink>
    </a:clrScheme>
    <a:fontScheme name="Vlastní 1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prezentace idsk.potx" id="{4B3862B2-516B-4111-9B1E-42BBDB363E14}" vid="{24B4CC32-AD61-41B1-9465-608A4A58FE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16852</TotalTime>
  <Words>1286</Words>
  <Application>Microsoft Office PowerPoint</Application>
  <PresentationFormat>Širokoúhlá obrazovka</PresentationFormat>
  <Paragraphs>205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Arial Nova</vt:lpstr>
      <vt:lpstr>Calibri</vt:lpstr>
      <vt:lpstr>Calibri Light</vt:lpstr>
      <vt:lpstr>Wingdings</vt:lpstr>
      <vt:lpstr>Wingdings 2</vt:lpstr>
      <vt:lpstr>Motiv Office</vt:lpstr>
      <vt:lpstr>Prezentace aplikace PowerPoint</vt:lpstr>
      <vt:lpstr>OBSAH</vt:lpstr>
      <vt:lpstr>ZÁSADNÍ TÉMATA K ŘEŠENÍ</vt:lpstr>
      <vt:lpstr>STÁVAJÍCÍ VOZIDLA NA SÍTI SČK</vt:lpstr>
      <vt:lpstr>VÝHLED 2024+</vt:lpstr>
      <vt:lpstr>PŘÍSTUPY K ŘEŠENÍ</vt:lpstr>
      <vt:lpstr>REGIONÁLNÍ TRATĚ</vt:lpstr>
      <vt:lpstr>~ REGIONÁLNÍ TRATĚ OD 2024</vt:lpstr>
      <vt:lpstr>NÁVRH VÝSLEDNÉHO ŘEŠENÍ ~ REGIONÁLNÍ TRATĚ</vt:lpstr>
      <vt:lpstr>HLAVNÍ TRATĚ</vt:lpstr>
      <vt:lpstr>Prověřované varianty pořízení vozidel</vt:lpstr>
      <vt:lpstr>NÁVRH VÝSLEDNÉHO ŘEŠENÍ          ~ HLAVNÍ TRATĚ 12/2029</vt:lpstr>
      <vt:lpstr>NÁVRH VÝSLEDNÉHO ŘEŠENÍ ~ HLAVNÍ TRATĚ</vt:lpstr>
      <vt:lpstr>ZÁVĚR</vt:lpstr>
      <vt:lpstr>5  ZÁVĚR</vt:lpstr>
      <vt:lpstr>PROJEKTY V REALIZACI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Rozvoj veřejné železniční dopravy v Středočeském kraji</dc:title>
  <dc:creator>Winter Pavel</dc:creator>
  <cp:lastModifiedBy>Hoffman Andrej</cp:lastModifiedBy>
  <cp:revision>460</cp:revision>
  <dcterms:created xsi:type="dcterms:W3CDTF">2022-02-11T10:49:34Z</dcterms:created>
  <dcterms:modified xsi:type="dcterms:W3CDTF">2023-05-19T11:57:49Z</dcterms:modified>
</cp:coreProperties>
</file>