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media/image1.png" ContentType="image/png"/>
  <Override PartName="/ppt/media/image2.png" ContentType="image/png"/>
  <Override PartName="/ppt/media/image3.wmf" ContentType="image/x-wmf"/>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wmf" ContentType="image/x-wmf"/>
  <Override PartName="/ppt/media/image15.png" ContentType="image/png"/>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_rels/notesSlide10.xml.rels" ContentType="application/vnd.openxmlformats-package.relationships+xml"/>
  <Override PartName="/ppt/notesSlides/_rels/notesSlide2.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cs-CZ" sz="1400" spc="-1" strike="noStrike">
                <a:solidFill>
                  <a:srgbClr val="00b050"/>
                </a:solidFill>
                <a:latin typeface="Verdana"/>
                <a:ea typeface="Verdana"/>
              </a:defRPr>
            </a:pPr>
            <a:r>
              <a:rPr b="0" lang="cs-CZ" sz="1400" spc="-1" strike="noStrike">
                <a:solidFill>
                  <a:srgbClr val="00b050"/>
                </a:solidFill>
                <a:latin typeface="Verdana"/>
                <a:ea typeface="Verdana"/>
              </a:rPr>
              <a:t>Plán dle Usnesení Vlády ČR 978/2015</a:t>
            </a:r>
          </a:p>
        </c:rich>
      </c:tx>
      <c:layout>
        <c:manualLayout>
          <c:xMode val="edge"/>
          <c:yMode val="edge"/>
          <c:x val="0.180220269217933"/>
          <c:y val="0.0509186351706037"/>
        </c:manualLayout>
      </c:layout>
      <c:overlay val="0"/>
      <c:spPr>
        <a:noFill/>
        <a:ln w="0">
          <a:noFill/>
        </a:ln>
      </c:spPr>
    </c:title>
    <c:autoTitleDeleted val="0"/>
    <c:plotArea>
      <c:layout>
        <c:manualLayout>
          <c:layoutTarget val="inner"/>
          <c:xMode val="edge"/>
          <c:yMode val="edge"/>
          <c:x val="0.097563688953165"/>
          <c:y val="0.171653543307087"/>
          <c:w val="0.869952163755701"/>
          <c:h val="0.571303587051619"/>
        </c:manualLayout>
      </c:layout>
      <c:barChart>
        <c:barDir val="col"/>
        <c:grouping val="clustered"/>
        <c:varyColors val="0"/>
        <c:ser>
          <c:idx val="0"/>
          <c:order val="0"/>
          <c:tx>
            <c:strRef>
              <c:f>label 0</c:f>
              <c:strCache>
                <c:ptCount val="1"/>
                <c:pt idx="0">
                  <c:v>silnice</c:v>
                </c:pt>
              </c:strCache>
            </c:strRef>
          </c:tx>
          <c:spPr>
            <a:solidFill>
              <a:srgbClr val="ff0000"/>
            </a:solidFill>
            <a:ln w="0">
              <a:noFill/>
            </a:ln>
          </c:spPr>
          <c:invertIfNegative val="0"/>
          <c:dLbls>
            <c:txPr>
              <a:bodyPr wrap="square"/>
              <a:lstStyle/>
              <a:p>
                <a:pPr>
                  <a:defRPr b="0" sz="1000" spc="-1" strike="noStrike">
                    <a:solidFill>
                      <a:srgbClr val="000000"/>
                    </a:solidFill>
                    <a:latin typeface="Calibri"/>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trendline>
            <c:spPr>
              <a:ln cap="rnd" w="19080">
                <a:solidFill>
                  <a:srgbClr val="ff0000"/>
                </a:solidFill>
                <a:prstDash val="sysDot"/>
                <a:round/>
              </a:ln>
            </c:spPr>
            <c:trendlineType val="linear"/>
            <c:forward val="0"/>
            <c:backward val="0"/>
            <c:dispRSqr val="0"/>
            <c:dispEq val="0"/>
          </c:trendline>
          <c:cat>
            <c:strRef>
              <c:f>categories</c:f>
              <c:strCache>
                <c:ptCount val="8"/>
                <c:pt idx="0">
                  <c:v>2015</c:v>
                </c:pt>
                <c:pt idx="1">
                  <c:v>2016</c:v>
                </c:pt>
                <c:pt idx="2">
                  <c:v>2017</c:v>
                </c:pt>
                <c:pt idx="3">
                  <c:v>2018</c:v>
                </c:pt>
                <c:pt idx="4">
                  <c:v>2019</c:v>
                </c:pt>
                <c:pt idx="5">
                  <c:v>2020</c:v>
                </c:pt>
                <c:pt idx="6">
                  <c:v>2021</c:v>
                </c:pt>
                <c:pt idx="7">
                  <c:v>2022</c:v>
                </c:pt>
              </c:strCache>
            </c:strRef>
          </c:cat>
          <c:val>
            <c:numRef>
              <c:f>0</c:f>
              <c:numCache>
                <c:formatCode>General</c:formatCode>
                <c:ptCount val="8"/>
                <c:pt idx="0">
                  <c:v>0.72</c:v>
                </c:pt>
                <c:pt idx="1">
                  <c:v>0.7067</c:v>
                </c:pt>
                <c:pt idx="2">
                  <c:v>0.6934</c:v>
                </c:pt>
                <c:pt idx="3">
                  <c:v>0.6801</c:v>
                </c:pt>
                <c:pt idx="4">
                  <c:v>0.6668</c:v>
                </c:pt>
                <c:pt idx="5">
                  <c:v>0.6535</c:v>
                </c:pt>
                <c:pt idx="6">
                  <c:v>0.6402</c:v>
                </c:pt>
                <c:pt idx="7">
                  <c:v>0.6269</c:v>
                </c:pt>
              </c:numCache>
            </c:numRef>
          </c:val>
        </c:ser>
        <c:ser>
          <c:idx val="1"/>
          <c:order val="1"/>
          <c:tx>
            <c:strRef>
              <c:f>label 1</c:f>
              <c:strCache>
                <c:ptCount val="1"/>
                <c:pt idx="0">
                  <c:v>železnice</c:v>
                </c:pt>
              </c:strCache>
            </c:strRef>
          </c:tx>
          <c:spPr>
            <a:solidFill>
              <a:srgbClr val="00b050"/>
            </a:solidFill>
            <a:ln w="0">
              <a:noFill/>
            </a:ln>
          </c:spPr>
          <c:invertIfNegative val="0"/>
          <c:dLbls>
            <c:txPr>
              <a:bodyPr wrap="square"/>
              <a:lstStyle/>
              <a:p>
                <a:pPr>
                  <a:defRPr b="0" sz="1000" spc="-1" strike="noStrike">
                    <a:solidFill>
                      <a:srgbClr val="000000"/>
                    </a:solidFill>
                    <a:latin typeface="Calibri"/>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trendline>
            <c:spPr>
              <a:ln cap="rnd" w="19080">
                <a:solidFill>
                  <a:srgbClr val="00b050"/>
                </a:solidFill>
                <a:prstDash val="sysDot"/>
                <a:round/>
              </a:ln>
            </c:spPr>
            <c:trendlineType val="linear"/>
            <c:forward val="0"/>
            <c:backward val="0"/>
            <c:dispRSqr val="0"/>
            <c:dispEq val="0"/>
          </c:trendline>
          <c:cat>
            <c:strRef>
              <c:f>categories</c:f>
              <c:strCache>
                <c:ptCount val="8"/>
                <c:pt idx="0">
                  <c:v>2015</c:v>
                </c:pt>
                <c:pt idx="1">
                  <c:v>2016</c:v>
                </c:pt>
                <c:pt idx="2">
                  <c:v>2017</c:v>
                </c:pt>
                <c:pt idx="3">
                  <c:v>2018</c:v>
                </c:pt>
                <c:pt idx="4">
                  <c:v>2019</c:v>
                </c:pt>
                <c:pt idx="5">
                  <c:v>2020</c:v>
                </c:pt>
                <c:pt idx="6">
                  <c:v>2021</c:v>
                </c:pt>
                <c:pt idx="7">
                  <c:v>2022</c:v>
                </c:pt>
              </c:strCache>
            </c:strRef>
          </c:cat>
          <c:val>
            <c:numRef>
              <c:f>1</c:f>
              <c:numCache>
                <c:formatCode>General</c:formatCode>
                <c:ptCount val="8"/>
                <c:pt idx="0">
                  <c:v>0.2</c:v>
                </c:pt>
                <c:pt idx="1">
                  <c:v>0.2133</c:v>
                </c:pt>
                <c:pt idx="2">
                  <c:v>0.2266</c:v>
                </c:pt>
                <c:pt idx="3">
                  <c:v>0.2399</c:v>
                </c:pt>
                <c:pt idx="4">
                  <c:v>0.2532</c:v>
                </c:pt>
                <c:pt idx="5">
                  <c:v>0.2665</c:v>
                </c:pt>
                <c:pt idx="6">
                  <c:v>0.2798</c:v>
                </c:pt>
                <c:pt idx="7">
                  <c:v>0.2931</c:v>
                </c:pt>
              </c:numCache>
            </c:numRef>
          </c:val>
        </c:ser>
        <c:ser>
          <c:idx val="2"/>
          <c:order val="2"/>
          <c:tx>
            <c:strRef>
              <c:f>label 2</c:f>
              <c:strCache>
                <c:ptCount val="1"/>
                <c:pt idx="0">
                  <c:v>ostatní</c:v>
                </c:pt>
              </c:strCache>
            </c:strRef>
          </c:tx>
          <c:spPr>
            <a:solidFill>
              <a:srgbClr val="a5a5a5"/>
            </a:solidFill>
            <a:ln w="0">
              <a:noFill/>
            </a:ln>
          </c:spPr>
          <c:invertIfNegative val="0"/>
          <c:dLbls>
            <c:txPr>
              <a:bodyPr wrap="square"/>
              <a:lstStyle/>
              <a:p>
                <a:pPr>
                  <a:defRPr b="0" sz="1000" spc="-1" strike="noStrike">
                    <a:solidFill>
                      <a:srgbClr val="000000"/>
                    </a:solidFill>
                    <a:latin typeface="Calibri"/>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8"/>
                <c:pt idx="0">
                  <c:v>2015</c:v>
                </c:pt>
                <c:pt idx="1">
                  <c:v>2016</c:v>
                </c:pt>
                <c:pt idx="2">
                  <c:v>2017</c:v>
                </c:pt>
                <c:pt idx="3">
                  <c:v>2018</c:v>
                </c:pt>
                <c:pt idx="4">
                  <c:v>2019</c:v>
                </c:pt>
                <c:pt idx="5">
                  <c:v>2020</c:v>
                </c:pt>
                <c:pt idx="6">
                  <c:v>2021</c:v>
                </c:pt>
                <c:pt idx="7">
                  <c:v>2022</c:v>
                </c:pt>
              </c:strCache>
            </c:strRef>
          </c:cat>
          <c:val>
            <c:numRef>
              <c:f>2</c:f>
              <c:numCache>
                <c:formatCode>General</c:formatCode>
                <c:ptCount val="8"/>
                <c:pt idx="0">
                  <c:v>0.08</c:v>
                </c:pt>
                <c:pt idx="1">
                  <c:v>0.08</c:v>
                </c:pt>
                <c:pt idx="2">
                  <c:v>0.08</c:v>
                </c:pt>
                <c:pt idx="3">
                  <c:v>0.08</c:v>
                </c:pt>
                <c:pt idx="4">
                  <c:v>0.08</c:v>
                </c:pt>
                <c:pt idx="5">
                  <c:v>0.08</c:v>
                </c:pt>
                <c:pt idx="6">
                  <c:v>0.08</c:v>
                </c:pt>
                <c:pt idx="7">
                  <c:v>0.08</c:v>
                </c:pt>
              </c:numCache>
            </c:numRef>
          </c:val>
        </c:ser>
        <c:gapWidth val="219"/>
        <c:overlap val="-27"/>
        <c:axId val="68560532"/>
        <c:axId val="54849837"/>
      </c:barChart>
      <c:catAx>
        <c:axId val="68560532"/>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b="0" sz="900" spc="-1" strike="noStrike">
                <a:solidFill>
                  <a:srgbClr val="595959"/>
                </a:solidFill>
                <a:latin typeface="Verdana"/>
                <a:ea typeface="Verdana"/>
              </a:defRPr>
            </a:pPr>
          </a:p>
        </c:txPr>
        <c:crossAx val="54849837"/>
        <c:crosses val="autoZero"/>
        <c:auto val="1"/>
        <c:lblAlgn val="ctr"/>
        <c:lblOffset val="100"/>
        <c:noMultiLvlLbl val="0"/>
      </c:catAx>
      <c:valAx>
        <c:axId val="54849837"/>
        <c:scaling>
          <c:orientation val="minMax"/>
          <c:max val="0.9"/>
        </c:scaling>
        <c:delete val="0"/>
        <c:axPos val="l"/>
        <c:majorGridlines>
          <c:spPr>
            <a:ln w="9360">
              <a:solidFill>
                <a:srgbClr val="d9d9d9"/>
              </a:solidFill>
              <a:round/>
            </a:ln>
          </c:spPr>
        </c:majorGridlines>
        <c:numFmt formatCode="0%" sourceLinked="0"/>
        <c:majorTickMark val="none"/>
        <c:minorTickMark val="none"/>
        <c:tickLblPos val="nextTo"/>
        <c:spPr>
          <a:ln w="6480">
            <a:noFill/>
          </a:ln>
        </c:spPr>
        <c:txPr>
          <a:bodyPr/>
          <a:lstStyle/>
          <a:p>
            <a:pPr>
              <a:defRPr b="0" sz="900" spc="-1" strike="noStrike">
                <a:solidFill>
                  <a:srgbClr val="595959"/>
                </a:solidFill>
                <a:latin typeface="Verdana"/>
                <a:ea typeface="Verdana"/>
              </a:defRPr>
            </a:pPr>
          </a:p>
        </c:txPr>
        <c:crossAx val="68560532"/>
        <c:crosses val="autoZero"/>
        <c:crossBetween val="between"/>
        <c:majorUnit val="0.1"/>
      </c:valAx>
      <c:spPr>
        <a:noFill/>
        <a:ln w="0">
          <a:noFill/>
        </a:ln>
      </c:spPr>
    </c:plotArea>
    <c:legend>
      <c:legendPos val="b"/>
      <c:layout>
        <c:manualLayout>
          <c:xMode val="edge"/>
          <c:yMode val="edge"/>
          <c:x val="0.0481518949204197"/>
          <c:y val="0.837382618839312"/>
          <c:w val="0.903695978400051"/>
          <c:h val="0.0839136774569845"/>
        </c:manualLayout>
      </c:layout>
      <c:overlay val="0"/>
      <c:spPr>
        <a:noFill/>
        <a:ln w="0">
          <a:noFill/>
        </a:ln>
      </c:spPr>
      <c:txPr>
        <a:bodyPr/>
        <a:lstStyle/>
        <a:p>
          <a:pPr>
            <a:defRPr b="0" sz="900" spc="-1" strike="noStrike">
              <a:solidFill>
                <a:srgbClr val="595959"/>
              </a:solidFill>
              <a:latin typeface="Verdana"/>
              <a:ea typeface="Verdana"/>
            </a:defRPr>
          </a:pPr>
        </a:p>
      </c:txPr>
    </c:legend>
    <c:plotVisOnly val="1"/>
    <c:dispBlanksAs val="gap"/>
  </c:chart>
  <c:spPr>
    <a:noFill/>
    <a:ln w="9360">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cs-CZ" sz="1600" spc="-1" strike="noStrike">
                <a:solidFill>
                  <a:srgbClr val="ff0000"/>
                </a:solidFill>
                <a:latin typeface="Verdana"/>
                <a:ea typeface="Verdana"/>
              </a:defRPr>
            </a:pPr>
            <a:r>
              <a:rPr b="0" lang="cs-CZ" sz="1600" spc="-1" strike="noStrike">
                <a:solidFill>
                  <a:srgbClr val="ff0000"/>
                </a:solidFill>
                <a:latin typeface="Verdana"/>
                <a:ea typeface="Verdana"/>
              </a:rPr>
              <a:t>Skutečnost</a:t>
            </a:r>
          </a:p>
        </c:rich>
      </c:tx>
      <c:layout>
        <c:manualLayout>
          <c:xMode val="edge"/>
          <c:yMode val="edge"/>
          <c:x val="0.344215755855216"/>
          <c:y val="0.0509186351706037"/>
        </c:manualLayout>
      </c:layout>
      <c:overlay val="0"/>
      <c:spPr>
        <a:noFill/>
        <a:ln w="0">
          <a:noFill/>
        </a:ln>
      </c:spPr>
    </c:title>
    <c:autoTitleDeleted val="0"/>
    <c:plotArea>
      <c:layout>
        <c:manualLayout>
          <c:layoutTarget val="inner"/>
          <c:xMode val="edge"/>
          <c:yMode val="edge"/>
          <c:x val="0.077765385785258"/>
          <c:y val="0.171653543307087"/>
          <c:w val="0.893947074926493"/>
          <c:h val="0.576027996500437"/>
        </c:manualLayout>
      </c:layout>
      <c:barChart>
        <c:barDir val="col"/>
        <c:grouping val="clustered"/>
        <c:varyColors val="0"/>
        <c:ser>
          <c:idx val="0"/>
          <c:order val="0"/>
          <c:tx>
            <c:strRef>
              <c:f>label 0</c:f>
              <c:strCache>
                <c:ptCount val="1"/>
                <c:pt idx="0">
                  <c:v>silnice</c:v>
                </c:pt>
              </c:strCache>
            </c:strRef>
          </c:tx>
          <c:spPr>
            <a:solidFill>
              <a:srgbClr val="ff0000"/>
            </a:solidFill>
            <a:ln w="0">
              <a:noFill/>
            </a:ln>
          </c:spPr>
          <c:invertIfNegative val="0"/>
          <c:dLbls>
            <c:txPr>
              <a:bodyPr wrap="square"/>
              <a:lstStyle/>
              <a:p>
                <a:pPr>
                  <a:defRPr b="0" sz="1000" spc="-1" strike="noStrike">
                    <a:solidFill>
                      <a:srgbClr val="000000"/>
                    </a:solidFill>
                    <a:latin typeface="Calibri"/>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trendline>
            <c:spPr>
              <a:ln cap="rnd" w="19080">
                <a:solidFill>
                  <a:srgbClr val="ff0000"/>
                </a:solidFill>
                <a:prstDash val="sysDot"/>
                <a:round/>
              </a:ln>
            </c:spPr>
            <c:trendlineType val="poly"/>
            <c:order val="2"/>
            <c:forward val="2"/>
            <c:backward val="0"/>
            <c:dispRSqr val="0"/>
            <c:dispEq val="0"/>
          </c:trendline>
          <c:cat>
            <c:strRef>
              <c:f>categories</c:f>
              <c:strCache>
                <c:ptCount val="7"/>
                <c:pt idx="0">
                  <c:v>2015</c:v>
                </c:pt>
                <c:pt idx="1">
                  <c:v>2016</c:v>
                </c:pt>
                <c:pt idx="2">
                  <c:v>2017</c:v>
                </c:pt>
                <c:pt idx="3">
                  <c:v>2018</c:v>
                </c:pt>
                <c:pt idx="4">
                  <c:v>2019</c:v>
                </c:pt>
                <c:pt idx="5">
                  <c:v>2020</c:v>
                </c:pt>
                <c:pt idx="6">
                  <c:v>2021</c:v>
                </c:pt>
              </c:strCache>
            </c:strRef>
          </c:cat>
          <c:val>
            <c:numRef>
              <c:f>0</c:f>
              <c:numCache>
                <c:formatCode>General</c:formatCode>
                <c:ptCount val="7"/>
                <c:pt idx="0">
                  <c:v>0.675740097697716</c:v>
                </c:pt>
                <c:pt idx="1">
                  <c:v>0.676574163164758</c:v>
                </c:pt>
                <c:pt idx="2">
                  <c:v>0.672581681691233</c:v>
                </c:pt>
                <c:pt idx="3">
                  <c:v>0.666059734576759</c:v>
                </c:pt>
                <c:pt idx="4">
                  <c:v>0.676557242650362</c:v>
                </c:pt>
                <c:pt idx="5">
                  <c:v>0.723307204521463</c:v>
                </c:pt>
                <c:pt idx="6">
                  <c:v>0.734247688753976</c:v>
                </c:pt>
              </c:numCache>
            </c:numRef>
          </c:val>
        </c:ser>
        <c:ser>
          <c:idx val="1"/>
          <c:order val="1"/>
          <c:tx>
            <c:strRef>
              <c:f>label 1</c:f>
              <c:strCache>
                <c:ptCount val="1"/>
                <c:pt idx="0">
                  <c:v>železnice</c:v>
                </c:pt>
              </c:strCache>
            </c:strRef>
          </c:tx>
          <c:spPr>
            <a:solidFill>
              <a:srgbClr val="00b050"/>
            </a:solidFill>
            <a:ln w="0">
              <a:noFill/>
            </a:ln>
          </c:spPr>
          <c:invertIfNegative val="0"/>
          <c:dLbls>
            <c:txPr>
              <a:bodyPr wrap="square"/>
              <a:lstStyle/>
              <a:p>
                <a:pPr>
                  <a:defRPr b="0" sz="1000" spc="-1" strike="noStrike">
                    <a:solidFill>
                      <a:srgbClr val="000000"/>
                    </a:solidFill>
                    <a:latin typeface="Calibri"/>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trendline>
            <c:spPr>
              <a:ln cap="rnd" w="19080">
                <a:solidFill>
                  <a:srgbClr val="00b050"/>
                </a:solidFill>
                <a:prstDash val="sysDot"/>
                <a:round/>
              </a:ln>
            </c:spPr>
            <c:trendlineType val="poly"/>
            <c:order val="2"/>
            <c:forward val="2"/>
            <c:backward val="0"/>
            <c:dispRSqr val="0"/>
            <c:dispEq val="0"/>
          </c:trendline>
          <c:cat>
            <c:strRef>
              <c:f>categories</c:f>
              <c:strCache>
                <c:ptCount val="7"/>
                <c:pt idx="0">
                  <c:v>2015</c:v>
                </c:pt>
                <c:pt idx="1">
                  <c:v>2016</c:v>
                </c:pt>
                <c:pt idx="2">
                  <c:v>2017</c:v>
                </c:pt>
                <c:pt idx="3">
                  <c:v>2018</c:v>
                </c:pt>
                <c:pt idx="4">
                  <c:v>2019</c:v>
                </c:pt>
                <c:pt idx="5">
                  <c:v>2020</c:v>
                </c:pt>
                <c:pt idx="6">
                  <c:v>2021</c:v>
                </c:pt>
              </c:strCache>
            </c:strRef>
          </c:cat>
          <c:val>
            <c:numRef>
              <c:f>1</c:f>
              <c:numCache>
                <c:formatCode>General</c:formatCode>
                <c:ptCount val="7"/>
                <c:pt idx="0">
                  <c:v>0.244223103774225</c:v>
                </c:pt>
                <c:pt idx="1">
                  <c:v>0.243389038307183</c:v>
                </c:pt>
                <c:pt idx="2">
                  <c:v>0.247381519780708</c:v>
                </c:pt>
                <c:pt idx="3">
                  <c:v>0.253903466895182</c:v>
                </c:pt>
                <c:pt idx="4">
                  <c:v>0.243405958821579</c:v>
                </c:pt>
                <c:pt idx="5">
                  <c:v>0.196655996950478</c:v>
                </c:pt>
                <c:pt idx="6">
                  <c:v>0.185715512717966</c:v>
                </c:pt>
              </c:numCache>
            </c:numRef>
          </c:val>
        </c:ser>
        <c:ser>
          <c:idx val="2"/>
          <c:order val="2"/>
          <c:tx>
            <c:strRef>
              <c:f>label 2</c:f>
              <c:strCache>
                <c:ptCount val="1"/>
                <c:pt idx="0">
                  <c:v>ostatní</c:v>
                </c:pt>
              </c:strCache>
            </c:strRef>
          </c:tx>
          <c:spPr>
            <a:solidFill>
              <a:srgbClr val="a5a5a5"/>
            </a:solidFill>
            <a:ln w="0">
              <a:noFill/>
            </a:ln>
          </c:spPr>
          <c:invertIfNegative val="0"/>
          <c:dLbls>
            <c:txPr>
              <a:bodyPr wrap="square"/>
              <a:lstStyle/>
              <a:p>
                <a:pPr>
                  <a:defRPr b="0" sz="1000" spc="-1" strike="noStrike">
                    <a:solidFill>
                      <a:srgbClr val="000000"/>
                    </a:solidFill>
                    <a:latin typeface="Calibri"/>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7"/>
                <c:pt idx="0">
                  <c:v>2015</c:v>
                </c:pt>
                <c:pt idx="1">
                  <c:v>2016</c:v>
                </c:pt>
                <c:pt idx="2">
                  <c:v>2017</c:v>
                </c:pt>
                <c:pt idx="3">
                  <c:v>2018</c:v>
                </c:pt>
                <c:pt idx="4">
                  <c:v>2019</c:v>
                </c:pt>
                <c:pt idx="5">
                  <c:v>2020</c:v>
                </c:pt>
                <c:pt idx="6">
                  <c:v>2021</c:v>
                </c:pt>
              </c:strCache>
            </c:strRef>
          </c:cat>
          <c:val>
            <c:numRef>
              <c:f>2</c:f>
              <c:numCache>
                <c:formatCode>General</c:formatCode>
                <c:ptCount val="7"/>
                <c:pt idx="0">
                  <c:v>0.0800367985280589</c:v>
                </c:pt>
                <c:pt idx="1">
                  <c:v>0.0800367985280589</c:v>
                </c:pt>
                <c:pt idx="2">
                  <c:v>0.0800367985280589</c:v>
                </c:pt>
                <c:pt idx="3">
                  <c:v>0.0800367985280589</c:v>
                </c:pt>
                <c:pt idx="4">
                  <c:v>0.0800367985280589</c:v>
                </c:pt>
                <c:pt idx="5">
                  <c:v>0.0800367985280589</c:v>
                </c:pt>
                <c:pt idx="6">
                  <c:v>0.0800367985280589</c:v>
                </c:pt>
              </c:numCache>
            </c:numRef>
          </c:val>
        </c:ser>
        <c:gapWidth val="219"/>
        <c:overlap val="-27"/>
        <c:axId val="39560179"/>
        <c:axId val="83472207"/>
      </c:barChart>
      <c:catAx>
        <c:axId val="39560179"/>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b="0" sz="900" spc="-1" strike="noStrike">
                <a:solidFill>
                  <a:srgbClr val="595959"/>
                </a:solidFill>
                <a:latin typeface="Verdana"/>
                <a:ea typeface="Verdana"/>
              </a:defRPr>
            </a:pPr>
          </a:p>
        </c:txPr>
        <c:crossAx val="83472207"/>
        <c:crosses val="autoZero"/>
        <c:auto val="1"/>
        <c:lblAlgn val="ctr"/>
        <c:lblOffset val="100"/>
        <c:noMultiLvlLbl val="0"/>
      </c:catAx>
      <c:valAx>
        <c:axId val="83472207"/>
        <c:scaling>
          <c:orientation val="minMax"/>
        </c:scaling>
        <c:delete val="0"/>
        <c:axPos val="l"/>
        <c:majorGridlines>
          <c:spPr>
            <a:ln w="9360">
              <a:solidFill>
                <a:srgbClr val="d9d9d9"/>
              </a:solidFill>
              <a:round/>
            </a:ln>
          </c:spPr>
        </c:majorGridlines>
        <c:numFmt formatCode="0%" sourceLinked="0"/>
        <c:majorTickMark val="none"/>
        <c:minorTickMark val="none"/>
        <c:tickLblPos val="nextTo"/>
        <c:spPr>
          <a:ln w="6480">
            <a:noFill/>
          </a:ln>
        </c:spPr>
        <c:txPr>
          <a:bodyPr/>
          <a:lstStyle/>
          <a:p>
            <a:pPr>
              <a:defRPr b="0" sz="900" spc="-1" strike="noStrike">
                <a:solidFill>
                  <a:srgbClr val="595959"/>
                </a:solidFill>
                <a:latin typeface="Verdana"/>
                <a:ea typeface="Verdana"/>
              </a:defRPr>
            </a:pPr>
          </a:p>
        </c:txPr>
        <c:crossAx val="39560179"/>
        <c:crosses val="autoZero"/>
        <c:crossBetween val="between"/>
      </c:valAx>
      <c:spPr>
        <a:noFill/>
        <a:ln w="0">
          <a:noFill/>
        </a:ln>
      </c:spPr>
    </c:plotArea>
    <c:legend>
      <c:legendPos val="b"/>
      <c:layout>
        <c:manualLayout>
          <c:xMode val="edge"/>
          <c:yMode val="edge"/>
          <c:x val="0.0621704551671172"/>
          <c:y val="0.850693350831146"/>
          <c:w val="0.819449510822029"/>
          <c:h val="0.0844918343540391"/>
        </c:manualLayout>
      </c:layout>
      <c:overlay val="0"/>
      <c:spPr>
        <a:noFill/>
        <a:ln w="0">
          <a:noFill/>
        </a:ln>
      </c:spPr>
      <c:txPr>
        <a:bodyPr/>
        <a:lstStyle/>
        <a:p>
          <a:pPr>
            <a:defRPr b="0" sz="900" spc="-1" strike="noStrike">
              <a:solidFill>
                <a:srgbClr val="595959"/>
              </a:solidFill>
              <a:latin typeface="Verdana"/>
              <a:ea typeface="Verdana"/>
            </a:defRPr>
          </a:pPr>
        </a:p>
      </c:txPr>
    </c:legend>
    <c:plotVisOnly val="1"/>
    <c:dispBlanksAs val="gap"/>
  </c:chart>
  <c:spPr>
    <a:noFill/>
    <a:ln w="9360">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cs-CZ" sz="1400" spc="-1" strike="noStrike">
                <a:solidFill>
                  <a:srgbClr val="595959"/>
                </a:solidFill>
                <a:latin typeface="Verdana"/>
                <a:ea typeface="Verdana"/>
              </a:defRPr>
            </a:pPr>
            <a:r>
              <a:rPr b="0" lang="cs-CZ" sz="1400" spc="-1" strike="noStrike">
                <a:solidFill>
                  <a:srgbClr val="595959"/>
                </a:solidFill>
                <a:latin typeface="Verdana"/>
                <a:ea typeface="Verdana"/>
              </a:rPr>
              <a:t>Nákladní doprava 2015</a:t>
            </a:r>
          </a:p>
        </c:rich>
      </c:tx>
      <c:overlay val="0"/>
      <c:spPr>
        <a:noFill/>
        <a:ln w="0">
          <a:noFill/>
        </a:ln>
      </c:spPr>
    </c:title>
    <c:autoTitleDeleted val="0"/>
    <c:plotArea>
      <c:layout>
        <c:manualLayout>
          <c:layoutTarget val="inner"/>
          <c:xMode val="edge"/>
          <c:yMode val="edge"/>
          <c:x val="0.42541070482247"/>
          <c:y val="0.563040106359406"/>
          <c:w val="0.223767885532591"/>
          <c:h val="0.374252160425438"/>
        </c:manualLayout>
      </c:layout>
      <c:pieChart>
        <c:varyColors val="1"/>
        <c:ser>
          <c:idx val="0"/>
          <c:order val="0"/>
          <c:spPr>
            <a:solidFill>
              <a:srgbClr val="00b050"/>
            </a:solidFill>
            <a:ln w="0">
              <a:noFill/>
            </a:ln>
          </c:spPr>
          <c:explosion val="0"/>
          <c:dPt>
            <c:idx val="0"/>
            <c:spPr>
              <a:solidFill>
                <a:srgbClr val="ff0000"/>
              </a:solidFill>
              <a:ln w="0">
                <a:noFill/>
              </a:ln>
            </c:spPr>
          </c:dPt>
          <c:dPt>
            <c:idx val="1"/>
            <c:spPr>
              <a:solidFill>
                <a:srgbClr val="00b050"/>
              </a:solidFill>
              <a:ln w="0">
                <a:noFill/>
              </a:ln>
            </c:spPr>
          </c:dPt>
          <c:dPt>
            <c:idx val="2"/>
            <c:spPr>
              <a:solidFill>
                <a:srgbClr val="0070c0"/>
              </a:solidFill>
              <a:ln w="0">
                <a:noFill/>
              </a:ln>
            </c:spPr>
          </c:dPt>
          <c:dLbls>
            <c:dLbl>
              <c:idx val="0"/>
              <c:txPr>
                <a:bodyPr wrap="square"/>
                <a:lstStyle/>
                <a:p>
                  <a:pPr>
                    <a:defRPr b="1" sz="1000" spc="-1" strike="noStrike">
                      <a:solidFill>
                        <a:srgbClr val="000000"/>
                      </a:solidFill>
                      <a:latin typeface="Calibri"/>
                    </a:defRPr>
                  </a:pPr>
                </a:p>
              </c:txPr>
              <c:tx>
                <c:rich>
                  <a:bodyPr/>
                  <a:p>
                    <a:fld id="{EE8F63BC-4E77-488C-9C39-08829E14A5C9}" type="CATEGORYNAME">
                      <a:rPr b="0" lang="en-US" sz="1100" spc="-1" strike="noStrike">
                        <a:solidFill>
                          <a:srgbClr val="000000"/>
                        </a:solidFill>
                        <a:latin typeface="Calibri"/>
                      </a:rPr>
                      <a:t>silniční doprava</a:t>
                    </a:fld>
                    <a:r>
                      <a:rPr b="0" lang="en-US" sz="1000" spc="-1" strike="noStrike">
                        <a:solidFill>
                          <a:srgbClr val="000000"/>
                        </a:solidFill>
                        <a:latin typeface="Calibri"/>
                      </a:rPr>
                      <a:t>
</a:t>
                    </a:r>
                    <a:r>
                      <a:rPr b="0" lang="en-US" sz="1000" spc="-1" strike="noStrike">
                        <a:solidFill>
                          <a:srgbClr val="000000"/>
                        </a:solidFill>
                        <a:latin typeface="Calibri"/>
                      </a:rPr>
                      <a:t>72 %</a:t>
                    </a:r>
                  </a:p>
                </c:rich>
              </c:tx>
              <c:dLblPos val="bestFit"/>
              <c:showLegendKey val="0"/>
              <c:showVal val="0"/>
              <c:showCatName val="1"/>
              <c:showSerName val="0"/>
              <c:showPercent val="1"/>
              <c:separator>
</c:separator>
            </c:dLbl>
            <c:dLbl>
              <c:idx val="1"/>
              <c:txPr>
                <a:bodyPr wrap="square"/>
                <a:lstStyle/>
                <a:p>
                  <a:pPr>
                    <a:defRPr b="1" sz="1000" spc="-1" strike="noStrike">
                      <a:solidFill>
                        <a:srgbClr val="000000"/>
                      </a:solidFill>
                      <a:latin typeface="Calibri"/>
                    </a:defRPr>
                  </a:pPr>
                </a:p>
              </c:txPr>
              <c:tx>
                <c:rich>
                  <a:bodyPr/>
                  <a:p>
                    <a:fld id="{256B859E-5C6C-4543-9F5A-1D75B24BA3F2}" type="CATEGORYNAME">
                      <a:rPr b="0" lang="en-US" sz="1050" spc="-1" strike="noStrike">
                        <a:solidFill>
                          <a:srgbClr val="000000"/>
                        </a:solidFill>
                        <a:latin typeface="Calibri"/>
                      </a:rPr>
                      <a:t>železniční doprava</a:t>
                    </a:fld>
                    <a:r>
                      <a:rPr b="0" lang="en-US" sz="1000" spc="-1" strike="noStrike">
                        <a:solidFill>
                          <a:srgbClr val="000000"/>
                        </a:solidFill>
                        <a:latin typeface="Calibri"/>
                      </a:rPr>
                      <a:t>
</a:t>
                    </a:r>
                    <a:r>
                      <a:rPr b="0" lang="en-US" sz="1000" spc="-1" strike="noStrike">
                        <a:solidFill>
                          <a:srgbClr val="000000"/>
                        </a:solidFill>
                        <a:latin typeface="Calibri"/>
                      </a:rPr>
                      <a:t>20 %</a:t>
                    </a:r>
                  </a:p>
                </c:rich>
              </c:tx>
              <c:dLblPos val="bestFit"/>
              <c:showLegendKey val="0"/>
              <c:showVal val="0"/>
              <c:showCatName val="1"/>
              <c:showSerName val="0"/>
              <c:showPercent val="1"/>
              <c:separator>
</c:separator>
            </c:dLbl>
            <c:dLbl>
              <c:idx val="2"/>
              <c:txPr>
                <a:bodyPr wrap="square"/>
                <a:lstStyle/>
                <a:p>
                  <a:pPr>
                    <a:defRPr b="1" sz="1000" spc="-1" strike="noStrike">
                      <a:solidFill>
                        <a:srgbClr val="000000"/>
                      </a:solidFill>
                      <a:latin typeface="Calibri"/>
                    </a:defRPr>
                  </a:pPr>
                </a:p>
              </c:txPr>
              <c:tx>
                <c:rich>
                  <a:bodyPr/>
                  <a:p>
                    <a:fld id="{A6D11C3D-DD75-4533-9CBB-8AC315A3D7CF}" type="CATEGORYNAME">
                      <a:rPr b="0" lang="en-US" sz="1100" spc="-1" strike="noStrike">
                        <a:solidFill>
                          <a:srgbClr val="000000"/>
                        </a:solidFill>
                        <a:latin typeface="Calibri"/>
                      </a:rPr>
                      <a:t>ostatní</a:t>
                    </a:fld>
                    <a:r>
                      <a:rPr b="0" lang="en-US" sz="1000" spc="-1" strike="noStrike">
                        <a:solidFill>
                          <a:srgbClr val="000000"/>
                        </a:solidFill>
                        <a:latin typeface="Calibri"/>
                      </a:rPr>
                      <a:t>
</a:t>
                    </a:r>
                    <a:r>
                      <a:rPr b="0" lang="en-US" sz="1000" spc="-1" strike="noStrike">
                        <a:solidFill>
                          <a:srgbClr val="000000"/>
                        </a:solidFill>
                        <a:latin typeface="Calibri"/>
                      </a:rPr>
                      <a:t>8 %</a:t>
                    </a:r>
                  </a:p>
                </c:rich>
              </c:tx>
              <c:dLblPos val="bestFit"/>
              <c:showLegendKey val="0"/>
              <c:showVal val="0"/>
              <c:showCatName val="1"/>
              <c:showSerName val="0"/>
              <c:showPercent val="1"/>
              <c:separator>
</c:separator>
            </c:dLbl>
            <c:txPr>
              <a:bodyPr wrap="square"/>
              <a:lstStyle/>
              <a:p>
                <a:pPr>
                  <a:defRPr b="1" sz="1000" spc="-1" strike="noStrike">
                    <a:solidFill>
                      <a:srgbClr val="000000"/>
                    </a:solidFill>
                    <a:latin typeface="Calibri"/>
                  </a:defRPr>
                </a:pPr>
              </a:p>
            </c:txPr>
            <c:dLblPos val="outEnd"/>
            <c:showLegendKey val="0"/>
            <c:showVal val="0"/>
            <c:showCatName val="1"/>
            <c:showSerName val="0"/>
            <c:showPercent val="1"/>
            <c:separator>
</c:separator>
            <c:showLeaderLines val="1"/>
          </c:dLbls>
          <c:cat>
            <c:strRef>
              <c:f>categories</c:f>
              <c:strCache>
                <c:ptCount val="3"/>
                <c:pt idx="0">
                  <c:v>silniční doprava</c:v>
                </c:pt>
                <c:pt idx="1">
                  <c:v>železniční doprava</c:v>
                </c:pt>
                <c:pt idx="2">
                  <c:v>ostatní</c:v>
                </c:pt>
              </c:strCache>
            </c:strRef>
          </c:cat>
          <c:val>
            <c:numRef>
              <c:f>0</c:f>
              <c:numCache>
                <c:formatCode>General</c:formatCode>
                <c:ptCount val="3"/>
                <c:pt idx="0">
                  <c:v>0.72</c:v>
                </c:pt>
                <c:pt idx="1">
                  <c:v>0.2</c:v>
                </c:pt>
                <c:pt idx="2">
                  <c:v>0.08</c:v>
                </c:pt>
              </c:numCache>
            </c:numRef>
          </c:val>
        </c:ser>
        <c:firstSliceAng val="0"/>
      </c:pieChart>
      <c:spPr>
        <a:noFill/>
        <a:ln w="0">
          <a:noFill/>
        </a:ln>
      </c:spPr>
    </c:plotArea>
    <c:plotVisOnly val="1"/>
    <c:dispBlanksAs val="gap"/>
  </c:chart>
  <c:spPr>
    <a:noFill/>
    <a:ln w="9360">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cs-CZ" sz="1400" spc="-1" strike="noStrike">
                <a:solidFill>
                  <a:srgbClr val="595959"/>
                </a:solidFill>
                <a:latin typeface="Verdana"/>
                <a:ea typeface="Verdana"/>
              </a:defRPr>
            </a:pPr>
            <a:r>
              <a:rPr b="0" lang="cs-CZ" sz="1400" spc="-1" strike="noStrike">
                <a:solidFill>
                  <a:srgbClr val="595959"/>
                </a:solidFill>
                <a:latin typeface="Verdana"/>
                <a:ea typeface="Verdana"/>
              </a:rPr>
              <a:t>PŘEDPOKLÁDANÁ NÁKLADNÍ DOPRAVA V ROCE 2030</a:t>
            </a:r>
          </a:p>
        </c:rich>
      </c:tx>
      <c:overlay val="0"/>
      <c:spPr>
        <a:noFill/>
        <a:ln w="0">
          <a:noFill/>
        </a:ln>
      </c:spPr>
    </c:title>
    <c:autoTitleDeleted val="0"/>
    <c:plotArea>
      <c:pieChart>
        <c:varyColors val="1"/>
        <c:ser>
          <c:idx val="0"/>
          <c:order val="0"/>
          <c:spPr>
            <a:solidFill>
              <a:srgbClr val="00b050"/>
            </a:solidFill>
            <a:ln w="0">
              <a:noFill/>
            </a:ln>
          </c:spPr>
          <c:explosion val="0"/>
          <c:dPt>
            <c:idx val="0"/>
            <c:spPr>
              <a:solidFill>
                <a:srgbClr val="ff0000"/>
              </a:solidFill>
              <a:ln w="0">
                <a:noFill/>
              </a:ln>
            </c:spPr>
          </c:dPt>
          <c:dPt>
            <c:idx val="1"/>
            <c:spPr>
              <a:solidFill>
                <a:srgbClr val="00b050"/>
              </a:solidFill>
              <a:ln w="0">
                <a:noFill/>
              </a:ln>
            </c:spPr>
          </c:dPt>
          <c:dPt>
            <c:idx val="2"/>
            <c:spPr>
              <a:solidFill>
                <a:srgbClr val="0070c0"/>
              </a:solidFill>
              <a:ln w="0">
                <a:noFill/>
              </a:ln>
            </c:spPr>
          </c:dPt>
          <c:dLbls>
            <c:dLbl>
              <c:idx val="0"/>
              <c:txPr>
                <a:bodyPr wrap="square"/>
                <a:lstStyle/>
                <a:p>
                  <a:pPr>
                    <a:defRPr b="1" sz="1000" spc="-1" strike="noStrike">
                      <a:solidFill>
                        <a:srgbClr val="000000"/>
                      </a:solidFill>
                      <a:latin typeface="Calibri"/>
                    </a:defRPr>
                  </a:pPr>
                </a:p>
              </c:txPr>
              <c:tx>
                <c:rich>
                  <a:bodyPr/>
                  <a:p>
                    <a:fld id="{6113CAFB-9FD0-470D-872A-DBE54CBCB259}" type="CATEGORYNAME">
                      <a:rPr b="0" lang="en-US" sz="1000" spc="-1" strike="noStrike">
                        <a:solidFill>
                          <a:srgbClr val="000000"/>
                        </a:solidFill>
                        <a:latin typeface="Calibri"/>
                      </a:rPr>
                      <a:t>silniční doprava</a:t>
                    </a:fld>
                    <a:r>
                      <a:rPr b="0" lang="en-US" sz="1000" spc="-1" strike="noStrike">
                        <a:solidFill>
                          <a:srgbClr val="000000"/>
                        </a:solidFill>
                        <a:latin typeface="Calibri"/>
                      </a:rPr>
                      <a:t>
52%</a:t>
                    </a:r>
                  </a:p>
                </c:rich>
              </c:tx>
              <c:dLblPos val="bestFit"/>
              <c:showLegendKey val="0"/>
              <c:showVal val="0"/>
              <c:showCatName val="1"/>
              <c:showSerName val="0"/>
              <c:showPercent val="1"/>
              <c:separator>
</c:separator>
            </c:dLbl>
            <c:dLbl>
              <c:idx val="1"/>
              <c:txPr>
                <a:bodyPr wrap="square"/>
                <a:lstStyle/>
                <a:p>
                  <a:pPr>
                    <a:defRPr b="1" sz="1000" spc="-1" strike="noStrike">
                      <a:solidFill>
                        <a:srgbClr val="000000"/>
                      </a:solidFill>
                      <a:latin typeface="Calibri"/>
                    </a:defRPr>
                  </a:pPr>
                </a:p>
              </c:txPr>
              <c:tx>
                <c:rich>
                  <a:bodyPr/>
                  <a:p>
                    <a:fld id="{535C0B92-B838-4CE1-997A-B2F7AA479DA0}" type="CATEGORYNAME">
                      <a:rPr b="0" lang="en-US" sz="1000" spc="-1" strike="noStrike">
                        <a:solidFill>
                          <a:srgbClr val="000000"/>
                        </a:solidFill>
                        <a:latin typeface="Calibri"/>
                      </a:rPr>
                      <a:t>železniční doprava</a:t>
                    </a:fld>
                    <a:r>
                      <a:rPr b="0" lang="en-US" sz="1000" spc="-1" strike="noStrike">
                        <a:solidFill>
                          <a:srgbClr val="000000"/>
                        </a:solidFill>
                        <a:latin typeface="Calibri"/>
                      </a:rPr>
                      <a:t>
40%</a:t>
                    </a:r>
                  </a:p>
                </c:rich>
              </c:tx>
              <c:dLblPos val="outEnd"/>
              <c:showLegendKey val="0"/>
              <c:showVal val="0"/>
              <c:showCatName val="1"/>
              <c:showSerName val="0"/>
              <c:showPercent val="1"/>
              <c:separator>
</c:separator>
            </c:dLbl>
            <c:dLbl>
              <c:idx val="2"/>
              <c:txPr>
                <a:bodyPr wrap="square"/>
                <a:lstStyle/>
                <a:p>
                  <a:pPr>
                    <a:defRPr b="1" sz="1000" spc="-1" strike="noStrike">
                      <a:solidFill>
                        <a:srgbClr val="000000"/>
                      </a:solidFill>
                      <a:latin typeface="Calibri"/>
                    </a:defRPr>
                  </a:pPr>
                </a:p>
              </c:txPr>
              <c:dLblPos val="bestFit"/>
              <c:showLegendKey val="0"/>
              <c:showVal val="0"/>
              <c:showCatName val="1"/>
              <c:showSerName val="0"/>
              <c:showPercent val="1"/>
              <c:separator>
</c:separator>
            </c:dLbl>
            <c:txPr>
              <a:bodyPr wrap="square"/>
              <a:lstStyle/>
              <a:p>
                <a:pPr>
                  <a:defRPr b="1" sz="1000" spc="-1" strike="noStrike">
                    <a:solidFill>
                      <a:srgbClr val="000000"/>
                    </a:solidFill>
                    <a:latin typeface="Calibri"/>
                  </a:defRPr>
                </a:pPr>
              </a:p>
            </c:txPr>
            <c:dLblPos val="outEnd"/>
            <c:showLegendKey val="0"/>
            <c:showVal val="0"/>
            <c:showCatName val="1"/>
            <c:showSerName val="0"/>
            <c:showPercent val="1"/>
            <c:separator>
</c:separator>
            <c:showLeaderLines val="1"/>
          </c:dLbls>
          <c:cat>
            <c:strRef>
              <c:f>categories</c:f>
              <c:strCache>
                <c:ptCount val="3"/>
                <c:pt idx="0">
                  <c:v>silniční doprava</c:v>
                </c:pt>
                <c:pt idx="1">
                  <c:v>železniční doprava</c:v>
                </c:pt>
                <c:pt idx="2">
                  <c:v>ostatní</c:v>
                </c:pt>
              </c:strCache>
            </c:strRef>
          </c:cat>
          <c:val>
            <c:numRef>
              <c:f>0</c:f>
              <c:numCache>
                <c:formatCode>General</c:formatCode>
                <c:ptCount val="3"/>
                <c:pt idx="0">
                  <c:v>0.504</c:v>
                </c:pt>
                <c:pt idx="1">
                  <c:v>0.416</c:v>
                </c:pt>
                <c:pt idx="2">
                  <c:v>0.08</c:v>
                </c:pt>
              </c:numCache>
            </c:numRef>
          </c:val>
        </c:ser>
        <c:firstSliceAng val="0"/>
      </c:pieChart>
      <c:spPr>
        <a:noFill/>
        <a:ln w="0">
          <a:noFill/>
        </a:ln>
      </c:spPr>
    </c:plotArea>
    <c:plotVisOnly val="1"/>
    <c:dispBlanksAs val="gap"/>
  </c:chart>
  <c:spPr>
    <a:noFill/>
    <a:ln w="9360">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cs-CZ" sz="1800" spc="-1" strike="noStrike">
                <a:solidFill>
                  <a:srgbClr val="00b050"/>
                </a:solidFill>
                <a:latin typeface="Verdana"/>
                <a:ea typeface="Verdana"/>
              </a:defRPr>
            </a:pPr>
            <a:r>
              <a:rPr b="1" lang="cs-CZ" sz="1800" spc="-1" strike="noStrike">
                <a:solidFill>
                  <a:srgbClr val="00b050"/>
                </a:solidFill>
                <a:latin typeface="Verdana"/>
                <a:ea typeface="Verdana"/>
              </a:rPr>
              <a:t>Předpoklad</a:t>
            </a:r>
          </a:p>
        </c:rich>
      </c:tx>
      <c:overlay val="0"/>
      <c:spPr>
        <a:noFill/>
        <a:ln w="0">
          <a:noFill/>
        </a:ln>
      </c:spPr>
    </c:title>
    <c:autoTitleDeleted val="0"/>
    <c:plotArea>
      <c:barChart>
        <c:barDir val="col"/>
        <c:grouping val="clustered"/>
        <c:varyColors val="0"/>
        <c:ser>
          <c:idx val="0"/>
          <c:order val="0"/>
          <c:tx>
            <c:strRef>
              <c:f>label 0</c:f>
              <c:strCache>
                <c:ptCount val="1"/>
                <c:pt idx="0">
                  <c:v>silnice</c:v>
                </c:pt>
              </c:strCache>
            </c:strRef>
          </c:tx>
          <c:spPr>
            <a:solidFill>
              <a:srgbClr val="ff0000"/>
            </a:solidFill>
            <a:ln w="0">
              <a:noFill/>
            </a:ln>
          </c:spPr>
          <c:invertIfNegative val="0"/>
          <c:dLbls>
            <c:txPr>
              <a:bodyPr wrap="square"/>
              <a:lstStyle/>
              <a:p>
                <a:pPr>
                  <a:defRPr b="0" sz="1000" spc="-1" strike="noStrike">
                    <a:solidFill>
                      <a:srgbClr val="000000"/>
                    </a:solidFill>
                    <a:latin typeface="Calibri"/>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trendline>
            <c:spPr>
              <a:ln cap="rnd" w="19080">
                <a:solidFill>
                  <a:srgbClr val="ff0000"/>
                </a:solidFill>
                <a:prstDash val="sysDot"/>
                <a:round/>
              </a:ln>
            </c:spPr>
            <c:trendlineType val="movingAvg"/>
            <c:period val="2"/>
            <c:forward val="0"/>
            <c:backward val="0"/>
            <c:dispRSqr val="0"/>
            <c:dispEq val="0"/>
          </c:trendline>
          <c:cat>
            <c:strRef>
              <c:f>categories</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0</c:f>
              <c:numCache>
                <c:formatCode>General</c:formatCode>
                <c:ptCount val="16"/>
                <c:pt idx="0">
                  <c:v>0.675740097697716</c:v>
                </c:pt>
                <c:pt idx="1">
                  <c:v>0.676574163164758</c:v>
                </c:pt>
                <c:pt idx="2">
                  <c:v>0.672581681691233</c:v>
                </c:pt>
                <c:pt idx="3">
                  <c:v>0.666059734576759</c:v>
                </c:pt>
                <c:pt idx="4">
                  <c:v>0.676557242650362</c:v>
                </c:pt>
                <c:pt idx="5">
                  <c:v>0.723307204521463</c:v>
                </c:pt>
                <c:pt idx="6">
                  <c:v>0.734247688753976</c:v>
                </c:pt>
                <c:pt idx="7">
                  <c:v>0.74</c:v>
                </c:pt>
                <c:pt idx="8">
                  <c:v>0.74</c:v>
                </c:pt>
                <c:pt idx="9">
                  <c:v>0.73</c:v>
                </c:pt>
                <c:pt idx="10">
                  <c:v>0.72</c:v>
                </c:pt>
                <c:pt idx="11">
                  <c:v>0.7</c:v>
                </c:pt>
                <c:pt idx="12">
                  <c:v>0.68</c:v>
                </c:pt>
                <c:pt idx="13">
                  <c:v>0.66</c:v>
                </c:pt>
                <c:pt idx="14">
                  <c:v>0.63</c:v>
                </c:pt>
                <c:pt idx="15">
                  <c:v>0.59</c:v>
                </c:pt>
              </c:numCache>
            </c:numRef>
          </c:val>
        </c:ser>
        <c:ser>
          <c:idx val="1"/>
          <c:order val="1"/>
          <c:tx>
            <c:strRef>
              <c:f>label 1</c:f>
              <c:strCache>
                <c:ptCount val="1"/>
                <c:pt idx="0">
                  <c:v>železnice</c:v>
                </c:pt>
              </c:strCache>
            </c:strRef>
          </c:tx>
          <c:spPr>
            <a:solidFill>
              <a:srgbClr val="00b050"/>
            </a:solidFill>
            <a:ln w="0">
              <a:noFill/>
            </a:ln>
          </c:spPr>
          <c:invertIfNegative val="0"/>
          <c:dLbls>
            <c:txPr>
              <a:bodyPr wrap="square"/>
              <a:lstStyle/>
              <a:p>
                <a:pPr>
                  <a:defRPr b="0" sz="1000" spc="-1" strike="noStrike">
                    <a:solidFill>
                      <a:srgbClr val="000000"/>
                    </a:solidFill>
                    <a:latin typeface="Calibri"/>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trendline>
            <c:spPr>
              <a:ln cap="rnd" w="19080">
                <a:solidFill>
                  <a:srgbClr val="00b050"/>
                </a:solidFill>
                <a:prstDash val="sysDot"/>
                <a:round/>
              </a:ln>
            </c:spPr>
            <c:trendlineType val="movingAvg"/>
            <c:period val="2"/>
            <c:forward val="0"/>
            <c:backward val="0"/>
            <c:dispRSqr val="0"/>
            <c:dispEq val="0"/>
          </c:trendline>
          <c:cat>
            <c:strRef>
              <c:f>categories</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1</c:f>
              <c:numCache>
                <c:formatCode>General</c:formatCode>
                <c:ptCount val="16"/>
                <c:pt idx="0">
                  <c:v>0.244223103774225</c:v>
                </c:pt>
                <c:pt idx="1">
                  <c:v>0.243389038307183</c:v>
                </c:pt>
                <c:pt idx="2">
                  <c:v>0.247381519780708</c:v>
                </c:pt>
                <c:pt idx="3">
                  <c:v>0.253903466895182</c:v>
                </c:pt>
                <c:pt idx="4">
                  <c:v>0.243405958821579</c:v>
                </c:pt>
                <c:pt idx="5">
                  <c:v>0.196655996950478</c:v>
                </c:pt>
                <c:pt idx="6">
                  <c:v>0.185715512717966</c:v>
                </c:pt>
                <c:pt idx="7">
                  <c:v>0.18</c:v>
                </c:pt>
                <c:pt idx="8">
                  <c:v>0.18</c:v>
                </c:pt>
                <c:pt idx="9">
                  <c:v>0.19</c:v>
                </c:pt>
                <c:pt idx="10">
                  <c:v>0.2</c:v>
                </c:pt>
                <c:pt idx="11">
                  <c:v>0.22</c:v>
                </c:pt>
                <c:pt idx="12">
                  <c:v>0.24</c:v>
                </c:pt>
                <c:pt idx="13">
                  <c:v>0.26</c:v>
                </c:pt>
                <c:pt idx="14">
                  <c:v>0.29</c:v>
                </c:pt>
                <c:pt idx="15">
                  <c:v>0.33</c:v>
                </c:pt>
              </c:numCache>
            </c:numRef>
          </c:val>
        </c:ser>
        <c:ser>
          <c:idx val="2"/>
          <c:order val="2"/>
          <c:tx>
            <c:strRef>
              <c:f>label 2</c:f>
              <c:strCache>
                <c:ptCount val="1"/>
                <c:pt idx="0">
                  <c:v>ostatní</c:v>
                </c:pt>
              </c:strCache>
            </c:strRef>
          </c:tx>
          <c:spPr>
            <a:solidFill>
              <a:srgbClr val="7030a0"/>
            </a:solidFill>
            <a:ln w="0">
              <a:noFill/>
            </a:ln>
          </c:spPr>
          <c:invertIfNegative val="0"/>
          <c:dLbls>
            <c:txPr>
              <a:bodyPr wrap="square"/>
              <a:lstStyle/>
              <a:p>
                <a:pPr>
                  <a:defRPr b="0" sz="1000" spc="-1" strike="noStrike">
                    <a:solidFill>
                      <a:srgbClr val="000000"/>
                    </a:solidFill>
                    <a:latin typeface="Calibri"/>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2</c:f>
              <c:numCache>
                <c:formatCode>General</c:formatCode>
                <c:ptCount val="16"/>
                <c:pt idx="0">
                  <c:v>0.0800367985280589</c:v>
                </c:pt>
                <c:pt idx="1">
                  <c:v>0.0800367985280589</c:v>
                </c:pt>
                <c:pt idx="2">
                  <c:v>0.0800367985280589</c:v>
                </c:pt>
                <c:pt idx="3">
                  <c:v>0.0800367985280589</c:v>
                </c:pt>
                <c:pt idx="4">
                  <c:v>0.0800367985280589</c:v>
                </c:pt>
                <c:pt idx="5">
                  <c:v>0.0800367985280589</c:v>
                </c:pt>
                <c:pt idx="6">
                  <c:v>0.0800367985280589</c:v>
                </c:pt>
                <c:pt idx="7">
                  <c:v>0.08</c:v>
                </c:pt>
                <c:pt idx="8">
                  <c:v>0.08</c:v>
                </c:pt>
                <c:pt idx="9">
                  <c:v>0.08</c:v>
                </c:pt>
                <c:pt idx="10">
                  <c:v>0.08</c:v>
                </c:pt>
                <c:pt idx="11">
                  <c:v>0.08</c:v>
                </c:pt>
                <c:pt idx="12">
                  <c:v>0.08</c:v>
                </c:pt>
                <c:pt idx="13">
                  <c:v>0.08</c:v>
                </c:pt>
                <c:pt idx="14">
                  <c:v>0.08</c:v>
                </c:pt>
                <c:pt idx="15">
                  <c:v>0.08</c:v>
                </c:pt>
              </c:numCache>
            </c:numRef>
          </c:val>
        </c:ser>
        <c:gapWidth val="219"/>
        <c:overlap val="-27"/>
        <c:axId val="13074849"/>
        <c:axId val="87108987"/>
      </c:barChart>
      <c:catAx>
        <c:axId val="13074849"/>
        <c:scaling>
          <c:orientation val="minMax"/>
        </c:scaling>
        <c:delete val="0"/>
        <c:axPos val="b"/>
        <c:numFmt formatCode="General" sourceLinked="0"/>
        <c:majorTickMark val="none"/>
        <c:minorTickMark val="none"/>
        <c:tickLblPos val="nextTo"/>
        <c:spPr>
          <a:ln w="9360">
            <a:solidFill>
              <a:srgbClr val="d9d9d9"/>
            </a:solidFill>
            <a:round/>
          </a:ln>
        </c:spPr>
        <c:txPr>
          <a:bodyPr/>
          <a:lstStyle/>
          <a:p>
            <a:pPr>
              <a:defRPr b="0" sz="1200" spc="-1" strike="noStrike">
                <a:solidFill>
                  <a:srgbClr val="595959"/>
                </a:solidFill>
                <a:latin typeface="Verdana"/>
                <a:ea typeface="Verdana"/>
              </a:defRPr>
            </a:pPr>
          </a:p>
        </c:txPr>
        <c:crossAx val="87108987"/>
        <c:crosses val="autoZero"/>
        <c:auto val="1"/>
        <c:lblAlgn val="ctr"/>
        <c:lblOffset val="100"/>
        <c:noMultiLvlLbl val="0"/>
      </c:catAx>
      <c:valAx>
        <c:axId val="87108987"/>
        <c:scaling>
          <c:orientation val="minMax"/>
        </c:scaling>
        <c:delete val="0"/>
        <c:axPos val="l"/>
        <c:majorGridlines>
          <c:spPr>
            <a:ln w="9360">
              <a:solidFill>
                <a:srgbClr val="d9d9d9"/>
              </a:solidFill>
              <a:round/>
            </a:ln>
          </c:spPr>
        </c:majorGridlines>
        <c:numFmt formatCode="0%" sourceLinked="0"/>
        <c:majorTickMark val="none"/>
        <c:minorTickMark val="none"/>
        <c:tickLblPos val="nextTo"/>
        <c:spPr>
          <a:ln w="6480">
            <a:noFill/>
          </a:ln>
        </c:spPr>
        <c:txPr>
          <a:bodyPr/>
          <a:lstStyle/>
          <a:p>
            <a:pPr>
              <a:defRPr b="0" sz="1200" spc="-1" strike="noStrike">
                <a:solidFill>
                  <a:srgbClr val="595959"/>
                </a:solidFill>
                <a:latin typeface="Verdana"/>
                <a:ea typeface="Verdana"/>
              </a:defRPr>
            </a:pPr>
          </a:p>
        </c:txPr>
        <c:crossAx val="13074849"/>
        <c:crosses val="autoZero"/>
        <c:crossBetween val="between"/>
      </c:valAx>
      <c:spPr>
        <a:noFill/>
        <a:ln w="0">
          <a:noFill/>
        </a:ln>
      </c:spPr>
    </c:plotArea>
    <c:legend>
      <c:legendPos val="b"/>
      <c:layout>
        <c:manualLayout>
          <c:xMode val="edge"/>
          <c:yMode val="edge"/>
          <c:x val="0.118379908443797"/>
          <c:y val="0.910606112316456"/>
          <c:w val="0.765799265494884"/>
          <c:h val="0.0844918343540391"/>
        </c:manualLayout>
      </c:layout>
      <c:overlay val="0"/>
      <c:spPr>
        <a:noFill/>
        <a:ln w="0">
          <a:noFill/>
        </a:ln>
      </c:spPr>
      <c:txPr>
        <a:bodyPr/>
        <a:lstStyle/>
        <a:p>
          <a:pPr>
            <a:defRPr b="0" sz="1400" spc="-1" strike="noStrike">
              <a:solidFill>
                <a:srgbClr val="595959"/>
              </a:solidFill>
              <a:latin typeface="Verdana"/>
              <a:ea typeface="Verdana"/>
            </a:defRPr>
          </a:pPr>
        </a:p>
      </c:txPr>
    </c:legend>
    <c:plotVisOnly val="1"/>
    <c:dispBlanksAs val="gap"/>
  </c:chart>
  <c:spPr>
    <a:noFill/>
    <a:ln w="9360">
      <a:noFill/>
    </a:ln>
  </c:spPr>
</c:chartSpace>
</file>

<file path=ppt/charts/chart6.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0" lang="en-US" sz="1400" spc="-1" strike="noStrike">
                <a:solidFill>
                  <a:srgbClr val="0072ec"/>
                </a:solidFill>
                <a:latin typeface="Verdana"/>
                <a:ea typeface="Verdana"/>
              </a:defRPr>
            </a:pPr>
            <a:r>
              <a:rPr b="0" lang="en-US" sz="1400" spc="-1" strike="noStrike">
                <a:solidFill>
                  <a:srgbClr val="0072ec"/>
                </a:solidFill>
                <a:latin typeface="Verdana"/>
                <a:ea typeface="Verdana"/>
              </a:rPr>
              <a:t>Elektřina [€/MWh]</a:t>
            </a:r>
          </a:p>
        </c:rich>
      </c:tx>
      <c:overlay val="0"/>
      <c:spPr>
        <a:noFill/>
        <a:ln w="0">
          <a:noFill/>
        </a:ln>
      </c:spPr>
    </c:title>
    <c:autoTitleDeleted val="0"/>
    <c:plotArea>
      <c:lineChart>
        <c:grouping val="standard"/>
        <c:varyColors val="0"/>
        <c:ser>
          <c:idx val="0"/>
          <c:order val="0"/>
          <c:tx>
            <c:strRef>
              <c:f>label 0</c:f>
              <c:strCache>
                <c:ptCount val="1"/>
                <c:pt idx="0">
                  <c:v>Elektřina [€/MWh]</c:v>
                </c:pt>
              </c:strCache>
            </c:strRef>
          </c:tx>
          <c:spPr>
            <a:solidFill>
              <a:srgbClr val="002b59"/>
            </a:solidFill>
            <a:ln cap="rnd" w="28440">
              <a:solidFill>
                <a:srgbClr val="002b59"/>
              </a:solidFill>
              <a:round/>
            </a:ln>
          </c:spPr>
          <c:marker>
            <c:symbol val="none"/>
          </c:marker>
          <c:dLbls>
            <c:txPr>
              <a:bodyPr wrap="square"/>
              <a:lstStyle/>
              <a:p>
                <a:pPr>
                  <a:defRPr b="0" sz="1000" spc="-1" strike="noStrike">
                    <a:solidFill>
                      <a:srgbClr val="002b59"/>
                    </a:solidFill>
                    <a:latin typeface="Verdana"/>
                    <a:ea typeface="Verdana"/>
                  </a:defRPr>
                </a:pPr>
              </a:p>
            </c:txPr>
            <c:dLblPos val="r"/>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71"/>
                <c:pt idx="0">
                  <c:v>03/01/22</c:v>
                </c:pt>
                <c:pt idx="1">
                  <c:v>04/01/22</c:v>
                </c:pt>
                <c:pt idx="2">
                  <c:v>05/01/22</c:v>
                </c:pt>
                <c:pt idx="3">
                  <c:v>06/01/22</c:v>
                </c:pt>
                <c:pt idx="4">
                  <c:v>07/01/22</c:v>
                </c:pt>
                <c:pt idx="5">
                  <c:v>10/01/22</c:v>
                </c:pt>
                <c:pt idx="6">
                  <c:v>11/01/22</c:v>
                </c:pt>
                <c:pt idx="7">
                  <c:v>12/01/22</c:v>
                </c:pt>
                <c:pt idx="8">
                  <c:v>13/01/22</c:v>
                </c:pt>
                <c:pt idx="9">
                  <c:v>14/01/22</c:v>
                </c:pt>
                <c:pt idx="10">
                  <c:v>17/01/22</c:v>
                </c:pt>
                <c:pt idx="11">
                  <c:v>18/01/22</c:v>
                </c:pt>
                <c:pt idx="12">
                  <c:v>19/01/22</c:v>
                </c:pt>
                <c:pt idx="13">
                  <c:v>20/01/22</c:v>
                </c:pt>
                <c:pt idx="14">
                  <c:v>21/01/22</c:v>
                </c:pt>
                <c:pt idx="15">
                  <c:v>24/01/22</c:v>
                </c:pt>
                <c:pt idx="16">
                  <c:v>25/01/22</c:v>
                </c:pt>
                <c:pt idx="17">
                  <c:v>26/01/22</c:v>
                </c:pt>
                <c:pt idx="18">
                  <c:v>27/01/22</c:v>
                </c:pt>
                <c:pt idx="19">
                  <c:v>28/01/22</c:v>
                </c:pt>
                <c:pt idx="20">
                  <c:v>31/01/22</c:v>
                </c:pt>
                <c:pt idx="21">
                  <c:v>01/02/22</c:v>
                </c:pt>
                <c:pt idx="22">
                  <c:v>02/02/22</c:v>
                </c:pt>
                <c:pt idx="23">
                  <c:v>03/02/22</c:v>
                </c:pt>
                <c:pt idx="24">
                  <c:v>04/02/22</c:v>
                </c:pt>
                <c:pt idx="25">
                  <c:v>07/02/22</c:v>
                </c:pt>
                <c:pt idx="26">
                  <c:v>08/02/22</c:v>
                </c:pt>
                <c:pt idx="27">
                  <c:v>09/02/22</c:v>
                </c:pt>
                <c:pt idx="28">
                  <c:v>10/02/22</c:v>
                </c:pt>
                <c:pt idx="29">
                  <c:v>11/02/22</c:v>
                </c:pt>
                <c:pt idx="30">
                  <c:v>14/02/22</c:v>
                </c:pt>
                <c:pt idx="31">
                  <c:v>15/02/22</c:v>
                </c:pt>
                <c:pt idx="32">
                  <c:v>16/02/22</c:v>
                </c:pt>
                <c:pt idx="33">
                  <c:v>17/02/22</c:v>
                </c:pt>
                <c:pt idx="34">
                  <c:v>18/02/22</c:v>
                </c:pt>
                <c:pt idx="35">
                  <c:v>21/02/22</c:v>
                </c:pt>
                <c:pt idx="36">
                  <c:v>22/02/22</c:v>
                </c:pt>
                <c:pt idx="37">
                  <c:v>23/02/22</c:v>
                </c:pt>
                <c:pt idx="38">
                  <c:v>24/02/22</c:v>
                </c:pt>
                <c:pt idx="39">
                  <c:v>25/02/22</c:v>
                </c:pt>
                <c:pt idx="40">
                  <c:v>28/02/22</c:v>
                </c:pt>
                <c:pt idx="41">
                  <c:v>01/03/22</c:v>
                </c:pt>
                <c:pt idx="42">
                  <c:v>02/03/22</c:v>
                </c:pt>
                <c:pt idx="43">
                  <c:v>03/03/22</c:v>
                </c:pt>
                <c:pt idx="44">
                  <c:v>04/03/22</c:v>
                </c:pt>
                <c:pt idx="45">
                  <c:v>07/03/22</c:v>
                </c:pt>
                <c:pt idx="46">
                  <c:v>08/03/22</c:v>
                </c:pt>
                <c:pt idx="47">
                  <c:v>09/03/22</c:v>
                </c:pt>
                <c:pt idx="48">
                  <c:v>10/03/22</c:v>
                </c:pt>
                <c:pt idx="49">
                  <c:v>11/03/22</c:v>
                </c:pt>
                <c:pt idx="50">
                  <c:v>14/03/22</c:v>
                </c:pt>
                <c:pt idx="51">
                  <c:v>15/03/22</c:v>
                </c:pt>
                <c:pt idx="52">
                  <c:v>16/03/22</c:v>
                </c:pt>
                <c:pt idx="53">
                  <c:v>17/03/22</c:v>
                </c:pt>
                <c:pt idx="54">
                  <c:v>18/03/22</c:v>
                </c:pt>
                <c:pt idx="55">
                  <c:v>21/03/22</c:v>
                </c:pt>
                <c:pt idx="56">
                  <c:v>22/03/22</c:v>
                </c:pt>
                <c:pt idx="57">
                  <c:v>23/03/22</c:v>
                </c:pt>
                <c:pt idx="58">
                  <c:v>24/03/22</c:v>
                </c:pt>
                <c:pt idx="59">
                  <c:v>25/03/22</c:v>
                </c:pt>
                <c:pt idx="60">
                  <c:v>28/03/22</c:v>
                </c:pt>
                <c:pt idx="61">
                  <c:v>29/03/22</c:v>
                </c:pt>
                <c:pt idx="62">
                  <c:v>30/03/22</c:v>
                </c:pt>
                <c:pt idx="63">
                  <c:v>31/03/22</c:v>
                </c:pt>
                <c:pt idx="64">
                  <c:v>01/04/22</c:v>
                </c:pt>
                <c:pt idx="65">
                  <c:v>04/04/22</c:v>
                </c:pt>
                <c:pt idx="66">
                  <c:v>05/04/22</c:v>
                </c:pt>
                <c:pt idx="67">
                  <c:v>06/04/22</c:v>
                </c:pt>
                <c:pt idx="68">
                  <c:v>07/04/22</c:v>
                </c:pt>
                <c:pt idx="69">
                  <c:v>08/04/22</c:v>
                </c:pt>
                <c:pt idx="70">
                  <c:v>11/04/22</c:v>
                </c:pt>
                <c:pt idx="71">
                  <c:v>12/04/22</c:v>
                </c:pt>
                <c:pt idx="72">
                  <c:v>13/04/22</c:v>
                </c:pt>
                <c:pt idx="73">
                  <c:v>14/04/22</c:v>
                </c:pt>
                <c:pt idx="74">
                  <c:v>19/04/22</c:v>
                </c:pt>
                <c:pt idx="75">
                  <c:v>20/04/22</c:v>
                </c:pt>
                <c:pt idx="76">
                  <c:v>21/04/22</c:v>
                </c:pt>
                <c:pt idx="77">
                  <c:v>22/04/22</c:v>
                </c:pt>
                <c:pt idx="78">
                  <c:v>25/04/22</c:v>
                </c:pt>
                <c:pt idx="79">
                  <c:v>26/04/22</c:v>
                </c:pt>
                <c:pt idx="80">
                  <c:v>27/04/22</c:v>
                </c:pt>
                <c:pt idx="81">
                  <c:v>28/04/22</c:v>
                </c:pt>
                <c:pt idx="82">
                  <c:v>29/04/22</c:v>
                </c:pt>
                <c:pt idx="83">
                  <c:v>02/05/22</c:v>
                </c:pt>
                <c:pt idx="84">
                  <c:v>03/05/22</c:v>
                </c:pt>
                <c:pt idx="85">
                  <c:v>04/05/22</c:v>
                </c:pt>
                <c:pt idx="86">
                  <c:v>05/05/22</c:v>
                </c:pt>
                <c:pt idx="87">
                  <c:v>06/05/22</c:v>
                </c:pt>
                <c:pt idx="88">
                  <c:v>09/05/22</c:v>
                </c:pt>
                <c:pt idx="89">
                  <c:v>10/05/22</c:v>
                </c:pt>
                <c:pt idx="90">
                  <c:v>11/05/22</c:v>
                </c:pt>
                <c:pt idx="91">
                  <c:v>12/05/22</c:v>
                </c:pt>
                <c:pt idx="92">
                  <c:v>13/05/22</c:v>
                </c:pt>
                <c:pt idx="93">
                  <c:v>16/05/22</c:v>
                </c:pt>
                <c:pt idx="94">
                  <c:v>17/05/22</c:v>
                </c:pt>
                <c:pt idx="95">
                  <c:v>18/05/22</c:v>
                </c:pt>
                <c:pt idx="96">
                  <c:v>19/05/22</c:v>
                </c:pt>
                <c:pt idx="97">
                  <c:v>20/05/22</c:v>
                </c:pt>
                <c:pt idx="98">
                  <c:v>23/05/22</c:v>
                </c:pt>
                <c:pt idx="99">
                  <c:v>24/05/22</c:v>
                </c:pt>
                <c:pt idx="100">
                  <c:v>25/05/22</c:v>
                </c:pt>
                <c:pt idx="101">
                  <c:v>26/05/22</c:v>
                </c:pt>
                <c:pt idx="102">
                  <c:v>27/05/22</c:v>
                </c:pt>
                <c:pt idx="103">
                  <c:v>30/05/22</c:v>
                </c:pt>
                <c:pt idx="104">
                  <c:v>31/05/22</c:v>
                </c:pt>
                <c:pt idx="105">
                  <c:v>01/06/22</c:v>
                </c:pt>
                <c:pt idx="106">
                  <c:v>02/06/22</c:v>
                </c:pt>
                <c:pt idx="107">
                  <c:v>03/06/22</c:v>
                </c:pt>
                <c:pt idx="108">
                  <c:v>06/06/22</c:v>
                </c:pt>
                <c:pt idx="109">
                  <c:v>07/06/22</c:v>
                </c:pt>
                <c:pt idx="110">
                  <c:v>08/06/22</c:v>
                </c:pt>
                <c:pt idx="111">
                  <c:v>09/06/22</c:v>
                </c:pt>
                <c:pt idx="112">
                  <c:v>10/06/22</c:v>
                </c:pt>
                <c:pt idx="113">
                  <c:v>13/06/22</c:v>
                </c:pt>
                <c:pt idx="114">
                  <c:v>14/06/22</c:v>
                </c:pt>
                <c:pt idx="115">
                  <c:v>15/06/22</c:v>
                </c:pt>
                <c:pt idx="116">
                  <c:v>16/06/22</c:v>
                </c:pt>
                <c:pt idx="117">
                  <c:v>17/06/22</c:v>
                </c:pt>
                <c:pt idx="118">
                  <c:v>20/06/22</c:v>
                </c:pt>
                <c:pt idx="119">
                  <c:v>21/06/22</c:v>
                </c:pt>
                <c:pt idx="120">
                  <c:v>22/06/22</c:v>
                </c:pt>
                <c:pt idx="121">
                  <c:v>23/06/22</c:v>
                </c:pt>
                <c:pt idx="122">
                  <c:v>24/06/22</c:v>
                </c:pt>
                <c:pt idx="123">
                  <c:v>27/06/22</c:v>
                </c:pt>
                <c:pt idx="124">
                  <c:v>28/06/22</c:v>
                </c:pt>
                <c:pt idx="125">
                  <c:v>29/06/22</c:v>
                </c:pt>
                <c:pt idx="126">
                  <c:v>30/06/22</c:v>
                </c:pt>
                <c:pt idx="127">
                  <c:v>01/07/22</c:v>
                </c:pt>
                <c:pt idx="128">
                  <c:v>04/07/22</c:v>
                </c:pt>
                <c:pt idx="129">
                  <c:v>05/07/22</c:v>
                </c:pt>
                <c:pt idx="130">
                  <c:v>06/07/22</c:v>
                </c:pt>
                <c:pt idx="131">
                  <c:v>07/07/22</c:v>
                </c:pt>
                <c:pt idx="132">
                  <c:v>08/07/22</c:v>
                </c:pt>
                <c:pt idx="133">
                  <c:v>11/07/22</c:v>
                </c:pt>
                <c:pt idx="134">
                  <c:v>12/07/22</c:v>
                </c:pt>
                <c:pt idx="135">
                  <c:v>13/07/22</c:v>
                </c:pt>
                <c:pt idx="136">
                  <c:v>14/07/22</c:v>
                </c:pt>
                <c:pt idx="137">
                  <c:v>15/07/22</c:v>
                </c:pt>
                <c:pt idx="138">
                  <c:v>18/07/22</c:v>
                </c:pt>
                <c:pt idx="139">
                  <c:v>19/07/22</c:v>
                </c:pt>
                <c:pt idx="140">
                  <c:v>20/07/22</c:v>
                </c:pt>
                <c:pt idx="141">
                  <c:v>21/07/22</c:v>
                </c:pt>
                <c:pt idx="142">
                  <c:v>22/07/22</c:v>
                </c:pt>
                <c:pt idx="143">
                  <c:v>25/07/22</c:v>
                </c:pt>
                <c:pt idx="144">
                  <c:v>26/07/22</c:v>
                </c:pt>
                <c:pt idx="145">
                  <c:v>27/07/22</c:v>
                </c:pt>
                <c:pt idx="146">
                  <c:v>28/07/22</c:v>
                </c:pt>
                <c:pt idx="147">
                  <c:v>29/07/22</c:v>
                </c:pt>
                <c:pt idx="148">
                  <c:v>01/08/22</c:v>
                </c:pt>
                <c:pt idx="149">
                  <c:v>02/08/22</c:v>
                </c:pt>
                <c:pt idx="150">
                  <c:v>03/08/22</c:v>
                </c:pt>
                <c:pt idx="151">
                  <c:v>04/08/22</c:v>
                </c:pt>
                <c:pt idx="152">
                  <c:v>05/08/22</c:v>
                </c:pt>
                <c:pt idx="153">
                  <c:v>08/08/22</c:v>
                </c:pt>
                <c:pt idx="154">
                  <c:v>09/08/22</c:v>
                </c:pt>
                <c:pt idx="155">
                  <c:v>10/08/22</c:v>
                </c:pt>
                <c:pt idx="156">
                  <c:v>11/08/22</c:v>
                </c:pt>
                <c:pt idx="157">
                  <c:v>12/08/22</c:v>
                </c:pt>
                <c:pt idx="158">
                  <c:v>15/08/22</c:v>
                </c:pt>
                <c:pt idx="159">
                  <c:v>16/08/22</c:v>
                </c:pt>
                <c:pt idx="160">
                  <c:v>17/08/22</c:v>
                </c:pt>
                <c:pt idx="161">
                  <c:v>18/08/22</c:v>
                </c:pt>
                <c:pt idx="162">
                  <c:v>19/08/22</c:v>
                </c:pt>
                <c:pt idx="163">
                  <c:v>22/08/22</c:v>
                </c:pt>
                <c:pt idx="164">
                  <c:v>23/08/22</c:v>
                </c:pt>
                <c:pt idx="165">
                  <c:v>24/08/22</c:v>
                </c:pt>
                <c:pt idx="166">
                  <c:v>25/08/22</c:v>
                </c:pt>
                <c:pt idx="167">
                  <c:v/>
                </c:pt>
                <c:pt idx="168">
                  <c:v/>
                </c:pt>
                <c:pt idx="169">
                  <c:v/>
                </c:pt>
                <c:pt idx="170">
                  <c:v/>
                </c:pt>
              </c:strCache>
            </c:strRef>
          </c:cat>
          <c:val>
            <c:numRef>
              <c:f>0</c:f>
              <c:numCache>
                <c:formatCode>General</c:formatCode>
                <c:ptCount val="171"/>
                <c:pt idx="0">
                  <c:v>123.88</c:v>
                </c:pt>
                <c:pt idx="1">
                  <c:v>142.38</c:v>
                </c:pt>
                <c:pt idx="2">
                  <c:v>137.2</c:v>
                </c:pt>
                <c:pt idx="3">
                  <c:v>135.5</c:v>
                </c:pt>
                <c:pt idx="4">
                  <c:v>129.48</c:v>
                </c:pt>
                <c:pt idx="5">
                  <c:v>125.75</c:v>
                </c:pt>
                <c:pt idx="6">
                  <c:v>123.79</c:v>
                </c:pt>
                <c:pt idx="7">
                  <c:v>118.75</c:v>
                </c:pt>
                <c:pt idx="8">
                  <c:v>115.99</c:v>
                </c:pt>
                <c:pt idx="9">
                  <c:v>119.73</c:v>
                </c:pt>
                <c:pt idx="10">
                  <c:v>116.17</c:v>
                </c:pt>
                <c:pt idx="11">
                  <c:v>118.38</c:v>
                </c:pt>
                <c:pt idx="12">
                  <c:v>118.58</c:v>
                </c:pt>
                <c:pt idx="13">
                  <c:v>120.31</c:v>
                </c:pt>
                <c:pt idx="14">
                  <c:v>124.63</c:v>
                </c:pt>
                <c:pt idx="15">
                  <c:v>129.78</c:v>
                </c:pt>
                <c:pt idx="16">
                  <c:v>134.92</c:v>
                </c:pt>
                <c:pt idx="17">
                  <c:v>136.65</c:v>
                </c:pt>
                <c:pt idx="18">
                  <c:v>143.46</c:v>
                </c:pt>
                <c:pt idx="19">
                  <c:v>146.75</c:v>
                </c:pt>
                <c:pt idx="20">
                  <c:v>144.25</c:v>
                </c:pt>
                <c:pt idx="21">
                  <c:v>132.85</c:v>
                </c:pt>
                <c:pt idx="22">
                  <c:v>139.73</c:v>
                </c:pt>
                <c:pt idx="23">
                  <c:v>137.86</c:v>
                </c:pt>
                <c:pt idx="24">
                  <c:v>144.12</c:v>
                </c:pt>
                <c:pt idx="25">
                  <c:v>142.15</c:v>
                </c:pt>
                <c:pt idx="26">
                  <c:v>145</c:v>
                </c:pt>
                <c:pt idx="27">
                  <c:v>141.96</c:v>
                </c:pt>
                <c:pt idx="28">
                  <c:v>138.25</c:v>
                </c:pt>
                <c:pt idx="29">
                  <c:v>142.91</c:v>
                </c:pt>
                <c:pt idx="30">
                  <c:v>147.42</c:v>
                </c:pt>
                <c:pt idx="31">
                  <c:v>141.49</c:v>
                </c:pt>
                <c:pt idx="32">
                  <c:v>138.2</c:v>
                </c:pt>
                <c:pt idx="33">
                  <c:v>137.83</c:v>
                </c:pt>
                <c:pt idx="34">
                  <c:v>139.64</c:v>
                </c:pt>
                <c:pt idx="35">
                  <c:v>140.51</c:v>
                </c:pt>
                <c:pt idx="36">
                  <c:v>149.68</c:v>
                </c:pt>
                <c:pt idx="37">
                  <c:v>158.13</c:v>
                </c:pt>
                <c:pt idx="38">
                  <c:v>183.36</c:v>
                </c:pt>
                <c:pt idx="39">
                  <c:v>147.56</c:v>
                </c:pt>
                <c:pt idx="40">
                  <c:v>152.82</c:v>
                </c:pt>
                <c:pt idx="41">
                  <c:v>157.62</c:v>
                </c:pt>
                <c:pt idx="42">
                  <c:v>164.45</c:v>
                </c:pt>
                <c:pt idx="43">
                  <c:v>164.76</c:v>
                </c:pt>
                <c:pt idx="44">
                  <c:v>170.52</c:v>
                </c:pt>
                <c:pt idx="45">
                  <c:v>177.63</c:v>
                </c:pt>
                <c:pt idx="46">
                  <c:v>188.84</c:v>
                </c:pt>
                <c:pt idx="47">
                  <c:v>175.11</c:v>
                </c:pt>
                <c:pt idx="48">
                  <c:v>168.9</c:v>
                </c:pt>
                <c:pt idx="49">
                  <c:v>170.6</c:v>
                </c:pt>
                <c:pt idx="50">
                  <c:v>161.64</c:v>
                </c:pt>
                <c:pt idx="51">
                  <c:v>163.28</c:v>
                </c:pt>
                <c:pt idx="52">
                  <c:v>156.71</c:v>
                </c:pt>
                <c:pt idx="53">
                  <c:v>160.6</c:v>
                </c:pt>
                <c:pt idx="54">
                  <c:v>160.15</c:v>
                </c:pt>
                <c:pt idx="55">
                  <c:v>160.4</c:v>
                </c:pt>
                <c:pt idx="56">
                  <c:v>164.03</c:v>
                </c:pt>
                <c:pt idx="57">
                  <c:v>174.84</c:v>
                </c:pt>
                <c:pt idx="58">
                  <c:v>176.84</c:v>
                </c:pt>
                <c:pt idx="59">
                  <c:v>171.42</c:v>
                </c:pt>
                <c:pt idx="60">
                  <c:v>171.13</c:v>
                </c:pt>
                <c:pt idx="61">
                  <c:v>177.34</c:v>
                </c:pt>
                <c:pt idx="62">
                  <c:v>183.17</c:v>
                </c:pt>
                <c:pt idx="63">
                  <c:v>186.08</c:v>
                </c:pt>
                <c:pt idx="64">
                  <c:v>188.33</c:v>
                </c:pt>
                <c:pt idx="65">
                  <c:v>183.64</c:v>
                </c:pt>
                <c:pt idx="66">
                  <c:v>186.79</c:v>
                </c:pt>
                <c:pt idx="67">
                  <c:v>190.3</c:v>
                </c:pt>
                <c:pt idx="68">
                  <c:v>193.21</c:v>
                </c:pt>
                <c:pt idx="69">
                  <c:v>195.78</c:v>
                </c:pt>
                <c:pt idx="70">
                  <c:v>194.1</c:v>
                </c:pt>
                <c:pt idx="71">
                  <c:v>199.19</c:v>
                </c:pt>
                <c:pt idx="72">
                  <c:v>203.75</c:v>
                </c:pt>
                <c:pt idx="73">
                  <c:v>201.52</c:v>
                </c:pt>
                <c:pt idx="74">
                  <c:v>197.18</c:v>
                </c:pt>
                <c:pt idx="75">
                  <c:v>204.72</c:v>
                </c:pt>
                <c:pt idx="76">
                  <c:v>207.84</c:v>
                </c:pt>
                <c:pt idx="77">
                  <c:v>207.55</c:v>
                </c:pt>
                <c:pt idx="78">
                  <c:v>208.2</c:v>
                </c:pt>
                <c:pt idx="79">
                  <c:v>199.05</c:v>
                </c:pt>
                <c:pt idx="80">
                  <c:v>204.11</c:v>
                </c:pt>
                <c:pt idx="81">
                  <c:v>202.53</c:v>
                </c:pt>
                <c:pt idx="82">
                  <c:v>203.9</c:v>
                </c:pt>
                <c:pt idx="83">
                  <c:v>202.92</c:v>
                </c:pt>
                <c:pt idx="84">
                  <c:v>207.4</c:v>
                </c:pt>
                <c:pt idx="85">
                  <c:v>217.85</c:v>
                </c:pt>
                <c:pt idx="86">
                  <c:v>226.52</c:v>
                </c:pt>
                <c:pt idx="87">
                  <c:v>227.05</c:v>
                </c:pt>
                <c:pt idx="88">
                  <c:v>220.32</c:v>
                </c:pt>
                <c:pt idx="89">
                  <c:v>216.45</c:v>
                </c:pt>
                <c:pt idx="90">
                  <c:v>224.42</c:v>
                </c:pt>
                <c:pt idx="91">
                  <c:v>230.3</c:v>
                </c:pt>
                <c:pt idx="92">
                  <c:v>232.2</c:v>
                </c:pt>
                <c:pt idx="93">
                  <c:v>229.4</c:v>
                </c:pt>
                <c:pt idx="94">
                  <c:v>235.38</c:v>
                </c:pt>
                <c:pt idx="95">
                  <c:v>232.43</c:v>
                </c:pt>
                <c:pt idx="96">
                  <c:v>229.75</c:v>
                </c:pt>
                <c:pt idx="97">
                  <c:v>230.73</c:v>
                </c:pt>
                <c:pt idx="98">
                  <c:v>224.04</c:v>
                </c:pt>
                <c:pt idx="99">
                  <c:v>226.44</c:v>
                </c:pt>
                <c:pt idx="100">
                  <c:v>229.6</c:v>
                </c:pt>
                <c:pt idx="101">
                  <c:v>233.7</c:v>
                </c:pt>
                <c:pt idx="102">
                  <c:v>234.52</c:v>
                </c:pt>
                <c:pt idx="103">
                  <c:v>236.33</c:v>
                </c:pt>
                <c:pt idx="104">
                  <c:v>241.9</c:v>
                </c:pt>
                <c:pt idx="105">
                  <c:v>243.63</c:v>
                </c:pt>
                <c:pt idx="106">
                  <c:v>245.9</c:v>
                </c:pt>
                <c:pt idx="107">
                  <c:v>250.9</c:v>
                </c:pt>
                <c:pt idx="108">
                  <c:v>249.8</c:v>
                </c:pt>
                <c:pt idx="109">
                  <c:v>245.44</c:v>
                </c:pt>
                <c:pt idx="110">
                  <c:v>237.6</c:v>
                </c:pt>
                <c:pt idx="111">
                  <c:v>234.26</c:v>
                </c:pt>
                <c:pt idx="112">
                  <c:v>227.58</c:v>
                </c:pt>
                <c:pt idx="113">
                  <c:v>222.08</c:v>
                </c:pt>
                <c:pt idx="114">
                  <c:v>223.33</c:v>
                </c:pt>
                <c:pt idx="115">
                  <c:v>232.83</c:v>
                </c:pt>
                <c:pt idx="116">
                  <c:v>242.81</c:v>
                </c:pt>
                <c:pt idx="117">
                  <c:v>238.92</c:v>
                </c:pt>
                <c:pt idx="118">
                  <c:v>235.01</c:v>
                </c:pt>
                <c:pt idx="119">
                  <c:v>240.08</c:v>
                </c:pt>
                <c:pt idx="120">
                  <c:v>247.6</c:v>
                </c:pt>
                <c:pt idx="121">
                  <c:v>262.24</c:v>
                </c:pt>
                <c:pt idx="122">
                  <c:v>258.4</c:v>
                </c:pt>
                <c:pt idx="123">
                  <c:v>265.54</c:v>
                </c:pt>
                <c:pt idx="124">
                  <c:v>270.77</c:v>
                </c:pt>
                <c:pt idx="125">
                  <c:v>283.65</c:v>
                </c:pt>
                <c:pt idx="126">
                  <c:v>297.53</c:v>
                </c:pt>
                <c:pt idx="127">
                  <c:v>298.27</c:v>
                </c:pt>
                <c:pt idx="128">
                  <c:v>324.2</c:v>
                </c:pt>
                <c:pt idx="129">
                  <c:v>323.3</c:v>
                </c:pt>
                <c:pt idx="130">
                  <c:v>332.46</c:v>
                </c:pt>
                <c:pt idx="131">
                  <c:v>371.68</c:v>
                </c:pt>
                <c:pt idx="132">
                  <c:v>355.3</c:v>
                </c:pt>
                <c:pt idx="133">
                  <c:v>358.97</c:v>
                </c:pt>
                <c:pt idx="134">
                  <c:v>361.28</c:v>
                </c:pt>
                <c:pt idx="135">
                  <c:v>361.79</c:v>
                </c:pt>
                <c:pt idx="136">
                  <c:v>357.04</c:v>
                </c:pt>
                <c:pt idx="137">
                  <c:v>340.32</c:v>
                </c:pt>
                <c:pt idx="138">
                  <c:v>337.18</c:v>
                </c:pt>
                <c:pt idx="139">
                  <c:v>337.65</c:v>
                </c:pt>
                <c:pt idx="140">
                  <c:v>326.44</c:v>
                </c:pt>
                <c:pt idx="141">
                  <c:v>330.04</c:v>
                </c:pt>
                <c:pt idx="142">
                  <c:v>338.71</c:v>
                </c:pt>
                <c:pt idx="143">
                  <c:v>344.7</c:v>
                </c:pt>
                <c:pt idx="144">
                  <c:v>376.56</c:v>
                </c:pt>
                <c:pt idx="145">
                  <c:v>374.39</c:v>
                </c:pt>
                <c:pt idx="146">
                  <c:v>369.61</c:v>
                </c:pt>
                <c:pt idx="147">
                  <c:v>363.24</c:v>
                </c:pt>
                <c:pt idx="148">
                  <c:v>386.31</c:v>
                </c:pt>
                <c:pt idx="149">
                  <c:v>400.4</c:v>
                </c:pt>
                <c:pt idx="150">
                  <c:v>400.39</c:v>
                </c:pt>
                <c:pt idx="151">
                  <c:v>406.9</c:v>
                </c:pt>
                <c:pt idx="152">
                  <c:v>408.73</c:v>
                </c:pt>
                <c:pt idx="153">
                  <c:v>408.44</c:v>
                </c:pt>
                <c:pt idx="154">
                  <c:v>408.46</c:v>
                </c:pt>
                <c:pt idx="155">
                  <c:v>428.16</c:v>
                </c:pt>
                <c:pt idx="156">
                  <c:v>453.38</c:v>
                </c:pt>
                <c:pt idx="157">
                  <c:v>459.38</c:v>
                </c:pt>
                <c:pt idx="158">
                  <c:v>476.27</c:v>
                </c:pt>
                <c:pt idx="159">
                  <c:v>505.35</c:v>
                </c:pt>
                <c:pt idx="160">
                  <c:v>510.6</c:v>
                </c:pt>
                <c:pt idx="161">
                  <c:v>536.38</c:v>
                </c:pt>
                <c:pt idx="162">
                  <c:v>558</c:v>
                </c:pt>
                <c:pt idx="163">
                  <c:v>636.75</c:v>
                </c:pt>
                <c:pt idx="164">
                  <c:v>624.5</c:v>
                </c:pt>
                <c:pt idx="165">
                  <c:v>642</c:v>
                </c:pt>
                <c:pt idx="166">
                  <c:v>747.4</c:v>
                </c:pt>
              </c:numCache>
            </c:numRef>
          </c:val>
          <c:smooth val="0"/>
        </c:ser>
        <c:hiLowLines>
          <c:spPr>
            <a:ln w="0">
              <a:noFill/>
            </a:ln>
          </c:spPr>
        </c:hiLowLines>
        <c:marker val="0"/>
        <c:axId val="35604112"/>
        <c:axId val="67047172"/>
      </c:lineChart>
      <c:dateAx>
        <c:axId val="35604112"/>
        <c:scaling>
          <c:orientation val="minMax"/>
        </c:scaling>
        <c:delete val="0"/>
        <c:axPos val="b"/>
        <c:numFmt formatCode="dd/mm/yy;@" sourceLinked="0"/>
        <c:majorTickMark val="out"/>
        <c:minorTickMark val="none"/>
        <c:tickLblPos val="nextTo"/>
        <c:spPr>
          <a:ln w="9360">
            <a:solidFill>
              <a:srgbClr val="c0deff"/>
            </a:solidFill>
            <a:round/>
          </a:ln>
        </c:spPr>
        <c:txPr>
          <a:bodyPr/>
          <a:lstStyle/>
          <a:p>
            <a:pPr>
              <a:defRPr b="0" sz="1000" spc="-1" strike="noStrike">
                <a:solidFill>
                  <a:srgbClr val="0072ec"/>
                </a:solidFill>
                <a:latin typeface="Verdana"/>
                <a:ea typeface="Verdana"/>
              </a:defRPr>
            </a:pPr>
          </a:p>
        </c:txPr>
        <c:crossAx val="67047172"/>
        <c:crosses val="autoZero"/>
        <c:auto val="1"/>
        <c:lblOffset val="100"/>
        <c:baseTimeUnit val="days"/>
        <c:noMultiLvlLbl val="0"/>
      </c:dateAx>
      <c:valAx>
        <c:axId val="67047172"/>
        <c:scaling>
          <c:orientation val="minMax"/>
          <c:min val="0"/>
        </c:scaling>
        <c:delete val="0"/>
        <c:axPos val="l"/>
        <c:majorGridlines>
          <c:spPr>
            <a:ln w="9360">
              <a:solidFill>
                <a:srgbClr val="c0deff"/>
              </a:solidFill>
              <a:round/>
            </a:ln>
          </c:spPr>
        </c:majorGridlines>
        <c:numFmt formatCode="General" sourceLinked="0"/>
        <c:majorTickMark val="none"/>
        <c:minorTickMark val="none"/>
        <c:tickLblPos val="nextTo"/>
        <c:spPr>
          <a:ln w="6480">
            <a:noFill/>
          </a:ln>
        </c:spPr>
        <c:txPr>
          <a:bodyPr/>
          <a:lstStyle/>
          <a:p>
            <a:pPr>
              <a:defRPr b="0" sz="1000" spc="-1" strike="noStrike">
                <a:solidFill>
                  <a:srgbClr val="0072ec"/>
                </a:solidFill>
                <a:latin typeface="Verdana"/>
                <a:ea typeface="Verdana"/>
              </a:defRPr>
            </a:pPr>
          </a:p>
        </c:txPr>
        <c:crossAx val="35604112"/>
        <c:crosses val="autoZero"/>
        <c:crossBetween val="between"/>
      </c:valAx>
      <c:spPr>
        <a:noFill/>
        <a:ln w="0">
          <a:noFill/>
        </a:ln>
      </c:spPr>
    </c:plotArea>
    <c:plotVisOnly val="1"/>
    <c:dispBlanksAs val="gap"/>
  </c:chart>
  <c:spPr>
    <a:noFill/>
    <a:ln w="9360">
      <a:noFill/>
    </a:ln>
  </c:spPr>
</c:chartSpace>
</file>

<file path=ppt/charts/chart7.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barChart>
        <c:barDir val="col"/>
        <c:grouping val="clustered"/>
        <c:varyColors val="0"/>
        <c:ser>
          <c:idx val="0"/>
          <c:order val="0"/>
          <c:tx>
            <c:strRef>
              <c:f>label 0</c:f>
              <c:strCache>
                <c:ptCount val="1"/>
                <c:pt idx="0">
                  <c:v>2019</c:v>
                </c:pt>
              </c:strCache>
            </c:strRef>
          </c:tx>
          <c:spPr>
            <a:solidFill>
              <a:srgbClr val="002b59"/>
            </a:solidFill>
            <a:ln w="0">
              <a:noFill/>
            </a:ln>
          </c:spPr>
          <c:invertIfNegative val="0"/>
          <c:dLbls>
            <c:numFmt formatCode="_-* #\ ##0_-;\-* #\ ##0_-;_-* \-??_-;_-@_-" sourceLinked="0"/>
            <c:txPr>
              <a:bodyPr wrap="square"/>
              <a:lstStyle/>
              <a:p>
                <a:pPr>
                  <a:defRPr b="0" sz="1100" spc="-1" strike="noStrike">
                    <a:solidFill>
                      <a:srgbClr val="005ec2"/>
                    </a:solidFill>
                    <a:latin typeface="Verdana"/>
                    <a:ea typeface="Verdana"/>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
                <c:pt idx="0">
                  <c:v>cena [Kč/MWh]</c:v>
                </c:pt>
              </c:strCache>
            </c:strRef>
          </c:cat>
          <c:val>
            <c:numRef>
              <c:f>0</c:f>
              <c:numCache>
                <c:formatCode>General</c:formatCode>
                <c:ptCount val="1"/>
                <c:pt idx="0">
                  <c:v>1483</c:v>
                </c:pt>
              </c:numCache>
            </c:numRef>
          </c:val>
        </c:ser>
        <c:ser>
          <c:idx val="1"/>
          <c:order val="1"/>
          <c:tx>
            <c:strRef>
              <c:f>label 1</c:f>
              <c:strCache>
                <c:ptCount val="1"/>
                <c:pt idx="0">
                  <c:v>2020</c:v>
                </c:pt>
              </c:strCache>
            </c:strRef>
          </c:tx>
          <c:spPr>
            <a:solidFill>
              <a:srgbClr val="92d050"/>
            </a:solidFill>
            <a:ln w="0">
              <a:noFill/>
            </a:ln>
          </c:spPr>
          <c:invertIfNegative val="0"/>
          <c:dLbls>
            <c:numFmt formatCode="_-* #\ ##0_-;\-* #\ ##0_-;_-* \-??_-;_-@_-" sourceLinked="0"/>
            <c:txPr>
              <a:bodyPr wrap="square"/>
              <a:lstStyle/>
              <a:p>
                <a:pPr>
                  <a:defRPr b="0" sz="1100" spc="-1" strike="noStrike">
                    <a:solidFill>
                      <a:srgbClr val="005ec2"/>
                    </a:solidFill>
                    <a:latin typeface="Verdana"/>
                    <a:ea typeface="Verdana"/>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
                <c:pt idx="0">
                  <c:v>cena [Kč/MWh]</c:v>
                </c:pt>
              </c:strCache>
            </c:strRef>
          </c:cat>
          <c:val>
            <c:numRef>
              <c:f>1</c:f>
              <c:numCache>
                <c:formatCode>General</c:formatCode>
                <c:ptCount val="1"/>
                <c:pt idx="0">
                  <c:v>1427</c:v>
                </c:pt>
              </c:numCache>
            </c:numRef>
          </c:val>
        </c:ser>
        <c:ser>
          <c:idx val="2"/>
          <c:order val="2"/>
          <c:tx>
            <c:strRef>
              <c:f>label 2</c:f>
              <c:strCache>
                <c:ptCount val="1"/>
                <c:pt idx="0">
                  <c:v>2021</c:v>
                </c:pt>
              </c:strCache>
            </c:strRef>
          </c:tx>
          <c:spPr>
            <a:solidFill>
              <a:srgbClr val="00a1e0"/>
            </a:solidFill>
            <a:ln w="0">
              <a:noFill/>
            </a:ln>
          </c:spPr>
          <c:invertIfNegative val="0"/>
          <c:dLbls>
            <c:numFmt formatCode="_-* #\ ##0_-;\-* #\ ##0_-;_-* \-??_-;_-@_-" sourceLinked="0"/>
            <c:txPr>
              <a:bodyPr wrap="square"/>
              <a:lstStyle/>
              <a:p>
                <a:pPr>
                  <a:defRPr b="0" sz="1100" spc="-1" strike="noStrike">
                    <a:solidFill>
                      <a:srgbClr val="005ec2"/>
                    </a:solidFill>
                    <a:latin typeface="Verdana"/>
                    <a:ea typeface="Verdana"/>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
                <c:pt idx="0">
                  <c:v>cena [Kč/MWh]</c:v>
                </c:pt>
              </c:strCache>
            </c:strRef>
          </c:cat>
          <c:val>
            <c:numRef>
              <c:f>2</c:f>
              <c:numCache>
                <c:formatCode>General</c:formatCode>
                <c:ptCount val="1"/>
                <c:pt idx="0">
                  <c:v>1281.62</c:v>
                </c:pt>
              </c:numCache>
            </c:numRef>
          </c:val>
        </c:ser>
        <c:ser>
          <c:idx val="3"/>
          <c:order val="3"/>
          <c:tx>
            <c:strRef>
              <c:f>label 3</c:f>
              <c:strCache>
                <c:ptCount val="1"/>
                <c:pt idx="0">
                  <c:v>2022</c:v>
                </c:pt>
              </c:strCache>
            </c:strRef>
          </c:tx>
          <c:spPr>
            <a:solidFill>
              <a:srgbClr val="737373"/>
            </a:solidFill>
            <a:ln w="0">
              <a:noFill/>
            </a:ln>
          </c:spPr>
          <c:invertIfNegative val="0"/>
          <c:dLbls>
            <c:numFmt formatCode="#,##0" sourceLinked="0"/>
            <c:txPr>
              <a:bodyPr wrap="square"/>
              <a:lstStyle/>
              <a:p>
                <a:pPr>
                  <a:defRPr b="0" sz="1100" spc="-1" strike="noStrike">
                    <a:solidFill>
                      <a:srgbClr val="005ec2"/>
                    </a:solidFill>
                    <a:latin typeface="Verdana"/>
                    <a:ea typeface="Verdana"/>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
                <c:pt idx="0">
                  <c:v>cena [Kč/MWh]</c:v>
                </c:pt>
              </c:strCache>
            </c:strRef>
          </c:cat>
          <c:val>
            <c:numRef>
              <c:f>3</c:f>
              <c:numCache>
                <c:formatCode>General</c:formatCode>
                <c:ptCount val="1"/>
                <c:pt idx="0">
                  <c:v>3112.99</c:v>
                </c:pt>
              </c:numCache>
            </c:numRef>
          </c:val>
        </c:ser>
        <c:ser>
          <c:idx val="4"/>
          <c:order val="4"/>
          <c:tx>
            <c:strRef>
              <c:f>label 4</c:f>
              <c:strCache>
                <c:ptCount val="1"/>
                <c:pt idx="0">
                  <c:v>2023</c:v>
                </c:pt>
              </c:strCache>
            </c:strRef>
          </c:tx>
          <c:spPr>
            <a:solidFill>
              <a:srgbClr val="ff5200"/>
            </a:solidFill>
            <a:ln w="0">
              <a:noFill/>
            </a:ln>
          </c:spPr>
          <c:invertIfNegative val="0"/>
          <c:dLbls>
            <c:numFmt formatCode="_-* #\ ##0_-;\-* #\ ##0_-;_-* \-??_-;_-@_-" sourceLinked="0"/>
            <c:txPr>
              <a:bodyPr wrap="square"/>
              <a:lstStyle/>
              <a:p>
                <a:pPr>
                  <a:defRPr b="0" sz="1100" spc="-1" strike="noStrike">
                    <a:solidFill>
                      <a:srgbClr val="005ec2"/>
                    </a:solidFill>
                    <a:latin typeface="Verdana"/>
                    <a:ea typeface="Verdana"/>
                  </a:defRPr>
                </a:pPr>
              </a:p>
            </c:txPr>
            <c:dLblPos val="outEnd"/>
            <c:showLegendKey val="0"/>
            <c:showVal val="1"/>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1"/>
                <c:pt idx="0">
                  <c:v>cena [Kč/MWh]</c:v>
                </c:pt>
              </c:strCache>
            </c:strRef>
          </c:cat>
          <c:val>
            <c:numRef>
              <c:f>4</c:f>
              <c:numCache>
                <c:formatCode>General</c:formatCode>
                <c:ptCount val="1"/>
                <c:pt idx="0">
                  <c:v>22000</c:v>
                </c:pt>
              </c:numCache>
            </c:numRef>
          </c:val>
        </c:ser>
        <c:gapWidth val="219"/>
        <c:overlap val="-27"/>
        <c:axId val="49192764"/>
        <c:axId val="95378070"/>
      </c:barChart>
      <c:catAx>
        <c:axId val="49192764"/>
        <c:scaling>
          <c:orientation val="minMax"/>
        </c:scaling>
        <c:delete val="0"/>
        <c:axPos val="b"/>
        <c:numFmt formatCode="General" sourceLinked="0"/>
        <c:majorTickMark val="none"/>
        <c:minorTickMark val="none"/>
        <c:tickLblPos val="nextTo"/>
        <c:spPr>
          <a:ln w="9360">
            <a:solidFill>
              <a:srgbClr val="c0deff"/>
            </a:solidFill>
            <a:round/>
          </a:ln>
        </c:spPr>
        <c:txPr>
          <a:bodyPr/>
          <a:lstStyle/>
          <a:p>
            <a:pPr>
              <a:defRPr b="0" sz="1600" spc="-1" strike="noStrike">
                <a:solidFill>
                  <a:srgbClr val="0072ec"/>
                </a:solidFill>
                <a:latin typeface="Verdana"/>
                <a:ea typeface="Verdana"/>
              </a:defRPr>
            </a:pPr>
          </a:p>
        </c:txPr>
        <c:crossAx val="95378070"/>
        <c:crosses val="autoZero"/>
        <c:auto val="1"/>
        <c:lblAlgn val="ctr"/>
        <c:lblOffset val="100"/>
        <c:noMultiLvlLbl val="0"/>
      </c:catAx>
      <c:valAx>
        <c:axId val="95378070"/>
        <c:scaling>
          <c:orientation val="minMax"/>
        </c:scaling>
        <c:delete val="0"/>
        <c:axPos val="l"/>
        <c:majorGridlines>
          <c:spPr>
            <a:ln w="9360">
              <a:solidFill>
                <a:srgbClr val="c0deff"/>
              </a:solidFill>
              <a:round/>
            </a:ln>
          </c:spPr>
        </c:majorGridlines>
        <c:numFmt formatCode="_-* #\ ##0_-;\-* #\ ##0_-;_-* \-??_-;_-@_-" sourceLinked="0"/>
        <c:majorTickMark val="none"/>
        <c:minorTickMark val="none"/>
        <c:tickLblPos val="nextTo"/>
        <c:spPr>
          <a:ln w="6480">
            <a:noFill/>
          </a:ln>
        </c:spPr>
        <c:txPr>
          <a:bodyPr/>
          <a:lstStyle/>
          <a:p>
            <a:pPr>
              <a:defRPr b="0" sz="1200" spc="-1" strike="noStrike">
                <a:solidFill>
                  <a:srgbClr val="0072ec"/>
                </a:solidFill>
                <a:latin typeface="Verdana"/>
                <a:ea typeface="Verdana"/>
              </a:defRPr>
            </a:pPr>
          </a:p>
        </c:txPr>
        <c:crossAx val="49192764"/>
        <c:crosses val="autoZero"/>
        <c:crossBetween val="between"/>
      </c:valAx>
      <c:spPr>
        <a:noFill/>
        <a:ln w="0">
          <a:noFill/>
        </a:ln>
      </c:spPr>
    </c:plotArea>
    <c:legend>
      <c:legendPos val="b"/>
      <c:layout>
        <c:manualLayout>
          <c:xMode val="edge"/>
          <c:yMode val="edge"/>
          <c:x val="0.271831130100563"/>
          <c:y val="0.927141141469708"/>
          <c:w val="0.543531077688858"/>
          <c:h val="0.0588701691750235"/>
        </c:manualLayout>
      </c:layout>
      <c:overlay val="0"/>
      <c:spPr>
        <a:noFill/>
        <a:ln w="0">
          <a:noFill/>
        </a:ln>
      </c:spPr>
      <c:txPr>
        <a:bodyPr/>
        <a:lstStyle/>
        <a:p>
          <a:pPr>
            <a:defRPr b="0" sz="1600" spc="-1" strike="noStrike">
              <a:solidFill>
                <a:srgbClr val="0072ec"/>
              </a:solidFill>
              <a:latin typeface="Verdana"/>
              <a:ea typeface="Verdana"/>
            </a:defRPr>
          </a:pPr>
        </a:p>
      </c:txPr>
    </c:legend>
    <c:plotVisOnly val="1"/>
    <c:dispBlanksAs val="gap"/>
  </c:chart>
  <c:spPr>
    <a:noFill/>
    <a:ln w="9360">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cs-CZ" sz="1800" spc="-1" strike="noStrike">
                <a:solidFill>
                  <a:srgbClr val="000000"/>
                </a:solidFill>
                <a:latin typeface="Calibri"/>
              </a:rPr>
              <a:t>Klikněte pro přesun snímku</a:t>
            </a:r>
            <a:endParaRPr b="0" lang="cs-CZ" sz="1800" spc="-1" strike="noStrike">
              <a:solidFill>
                <a:srgbClr val="000000"/>
              </a:solidFill>
              <a:latin typeface="Calibri"/>
            </a:endParaRPr>
          </a:p>
        </p:txBody>
      </p:sp>
      <p:sp>
        <p:nvSpPr>
          <p:cNvPr id="125" name="PlaceHolder 2"/>
          <p:cNvSpPr>
            <a:spLocks noGrp="1"/>
          </p:cNvSpPr>
          <p:nvPr>
            <p:ph type="body"/>
          </p:nvPr>
        </p:nvSpPr>
        <p:spPr>
          <a:xfrm>
            <a:off x="756000" y="5078520"/>
            <a:ext cx="6047640" cy="4811040"/>
          </a:xfrm>
          <a:prstGeom prst="rect">
            <a:avLst/>
          </a:prstGeom>
        </p:spPr>
        <p:txBody>
          <a:bodyPr lIns="0" rIns="0" tIns="0" bIns="0">
            <a:noAutofit/>
          </a:bodyPr>
          <a:p>
            <a:r>
              <a:rPr b="0" lang="cs-CZ" sz="2000" spc="-1" strike="noStrike">
                <a:latin typeface="Arial"/>
              </a:rPr>
              <a:t>Klikněte pro úpravu formátu komentářů</a:t>
            </a:r>
            <a:endParaRPr b="0" lang="cs-CZ" sz="2000" spc="-1" strike="noStrike">
              <a:latin typeface="Arial"/>
            </a:endParaRPr>
          </a:p>
        </p:txBody>
      </p:sp>
      <p:sp>
        <p:nvSpPr>
          <p:cNvPr id="126" name="PlaceHolder 3"/>
          <p:cNvSpPr>
            <a:spLocks noGrp="1"/>
          </p:cNvSpPr>
          <p:nvPr>
            <p:ph type="hdr"/>
          </p:nvPr>
        </p:nvSpPr>
        <p:spPr>
          <a:xfrm>
            <a:off x="0" y="0"/>
            <a:ext cx="3280680" cy="534240"/>
          </a:xfrm>
          <a:prstGeom prst="rect">
            <a:avLst/>
          </a:prstGeom>
        </p:spPr>
        <p:txBody>
          <a:bodyPr lIns="0" rIns="0" tIns="0" bIns="0">
            <a:noAutofit/>
          </a:bodyPr>
          <a:p>
            <a:r>
              <a:rPr b="0" lang="cs-CZ" sz="1400" spc="-1" strike="noStrike">
                <a:latin typeface="Times New Roman"/>
              </a:rPr>
              <a:t>&lt;záhlaví&gt;</a:t>
            </a:r>
            <a:endParaRPr b="0" lang="cs-CZ" sz="1400" spc="-1" strike="noStrike">
              <a:latin typeface="Times New Roman"/>
            </a:endParaRPr>
          </a:p>
        </p:txBody>
      </p:sp>
      <p:sp>
        <p:nvSpPr>
          <p:cNvPr id="127" name="PlaceHolder 4"/>
          <p:cNvSpPr>
            <a:spLocks noGrp="1"/>
          </p:cNvSpPr>
          <p:nvPr>
            <p:ph type="dt"/>
          </p:nvPr>
        </p:nvSpPr>
        <p:spPr>
          <a:xfrm>
            <a:off x="4278960" y="0"/>
            <a:ext cx="3280680" cy="534240"/>
          </a:xfrm>
          <a:prstGeom prst="rect">
            <a:avLst/>
          </a:prstGeom>
        </p:spPr>
        <p:txBody>
          <a:bodyPr lIns="0" rIns="0" tIns="0" bIns="0">
            <a:noAutofit/>
          </a:bodyPr>
          <a:p>
            <a:pPr algn="r"/>
            <a:r>
              <a:rPr b="0" lang="cs-CZ" sz="1400" spc="-1" strike="noStrike">
                <a:latin typeface="Times New Roman"/>
              </a:rPr>
              <a:t>&lt;datum/čas&gt;</a:t>
            </a:r>
            <a:endParaRPr b="0" lang="cs-CZ" sz="1400" spc="-1" strike="noStrike">
              <a:latin typeface="Times New Roman"/>
            </a:endParaRPr>
          </a:p>
        </p:txBody>
      </p:sp>
      <p:sp>
        <p:nvSpPr>
          <p:cNvPr id="128" name="PlaceHolder 5"/>
          <p:cNvSpPr>
            <a:spLocks noGrp="1"/>
          </p:cNvSpPr>
          <p:nvPr>
            <p:ph type="ftr"/>
          </p:nvPr>
        </p:nvSpPr>
        <p:spPr>
          <a:xfrm>
            <a:off x="0" y="10157400"/>
            <a:ext cx="3280680" cy="534240"/>
          </a:xfrm>
          <a:prstGeom prst="rect">
            <a:avLst/>
          </a:prstGeom>
        </p:spPr>
        <p:txBody>
          <a:bodyPr lIns="0" rIns="0" tIns="0" bIns="0" anchor="b">
            <a:noAutofit/>
          </a:bodyPr>
          <a:p>
            <a:r>
              <a:rPr b="0" lang="cs-CZ" sz="1400" spc="-1" strike="noStrike">
                <a:latin typeface="Times New Roman"/>
              </a:rPr>
              <a:t>&lt;zápatí&gt;</a:t>
            </a:r>
            <a:endParaRPr b="0" lang="cs-CZ" sz="1400" spc="-1" strike="noStrike">
              <a:latin typeface="Times New Roman"/>
            </a:endParaRPr>
          </a:p>
        </p:txBody>
      </p:sp>
      <p:sp>
        <p:nvSpPr>
          <p:cNvPr id="129"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8F562DA7-1594-49F8-8AC1-781575AF02C4}" type="slidenum">
              <a:rPr b="0" lang="cs-CZ" sz="1400" spc="-1" strike="noStrike">
                <a:latin typeface="Times New Roman"/>
              </a:rPr>
              <a:t>&lt;číslo&gt;</a:t>
            </a:fld>
            <a:endParaRPr b="0" lang="cs-CZ"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PlaceHolder 1"/>
          <p:cNvSpPr>
            <a:spLocks noGrp="1"/>
          </p:cNvSpPr>
          <p:nvPr>
            <p:ph type="sldImg"/>
          </p:nvPr>
        </p:nvSpPr>
        <p:spPr>
          <a:xfrm>
            <a:off x="992160" y="768240"/>
            <a:ext cx="5114520" cy="3836520"/>
          </a:xfrm>
          <a:prstGeom prst="rect">
            <a:avLst/>
          </a:prstGeom>
        </p:spPr>
      </p:sp>
      <p:sp>
        <p:nvSpPr>
          <p:cNvPr id="322" name="PlaceHolder 2"/>
          <p:cNvSpPr>
            <a:spLocks noGrp="1"/>
          </p:cNvSpPr>
          <p:nvPr>
            <p:ph type="body"/>
          </p:nvPr>
        </p:nvSpPr>
        <p:spPr>
          <a:xfrm>
            <a:off x="709920" y="4861440"/>
            <a:ext cx="5679000" cy="4605120"/>
          </a:xfrm>
          <a:prstGeom prst="rect">
            <a:avLst/>
          </a:prstGeom>
        </p:spPr>
        <p:txBody>
          <a:bodyPr lIns="99000" rIns="99000" tIns="49680" bIns="49680">
            <a:noAutofit/>
          </a:bodyPr>
          <a:p>
            <a:endParaRPr b="0" lang="cs-CZ" sz="2000" spc="-1" strike="noStrike">
              <a:latin typeface="Arial"/>
            </a:endParaRPr>
          </a:p>
        </p:txBody>
      </p:sp>
      <p:sp>
        <p:nvSpPr>
          <p:cNvPr id="323" name="Zástupný symbol pro číslo snímku 3"/>
          <p:cNvSpPr txBox="1"/>
          <p:nvPr/>
        </p:nvSpPr>
        <p:spPr>
          <a:xfrm>
            <a:off x="4021200" y="9721080"/>
            <a:ext cx="3075840" cy="511200"/>
          </a:xfrm>
          <a:prstGeom prst="rect">
            <a:avLst/>
          </a:prstGeom>
          <a:noFill/>
          <a:ln w="0">
            <a:noFill/>
          </a:ln>
        </p:spPr>
        <p:txBody>
          <a:bodyPr lIns="99000" rIns="99000" tIns="49680" bIns="49680" anchor="b">
            <a:noAutofit/>
          </a:bodyPr>
          <a:p>
            <a:pPr algn="r">
              <a:lnSpc>
                <a:spcPct val="100000"/>
              </a:lnSpc>
            </a:pPr>
            <a:fld id="{77923BB7-328F-401D-87E7-8874BA18F738}" type="slidenum">
              <a:rPr b="0" lang="cs-CZ" sz="1300" spc="-1" strike="noStrike">
                <a:solidFill>
                  <a:srgbClr val="000000"/>
                </a:solidFill>
                <a:latin typeface="+mn-lt"/>
                <a:ea typeface="+mn-ea"/>
              </a:rPr>
              <a:t>&lt;číslo&gt;</a:t>
            </a:fld>
            <a:endParaRPr b="0" lang="cs-CZ" sz="1300" spc="-1" strike="noStrike">
              <a:latin typeface="Times New Roman"/>
            </a:endParaRPr>
          </a:p>
        </p:txBody>
      </p:sp>
      <p:sp>
        <p:nvSpPr>
          <p:cNvPr id="324" name="Zástupný symbol pro zápatí 4"/>
          <p:cNvSpPr txBox="1"/>
          <p:nvPr/>
        </p:nvSpPr>
        <p:spPr>
          <a:xfrm>
            <a:off x="0" y="9721080"/>
            <a:ext cx="3075840" cy="511200"/>
          </a:xfrm>
          <a:prstGeom prst="rect">
            <a:avLst/>
          </a:prstGeom>
          <a:noFill/>
          <a:ln w="0">
            <a:noFill/>
          </a:ln>
        </p:spPr>
        <p:txBody>
          <a:bodyPr lIns="99000" rIns="99000" tIns="49680" bIns="49680" anchor="b">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
        <p:nvSpPr>
          <p:cNvPr id="325" name="Zástupný symbol pro záhlaví 5"/>
          <p:cNvSpPr txBox="1"/>
          <p:nvPr/>
        </p:nvSpPr>
        <p:spPr>
          <a:xfrm>
            <a:off x="0" y="0"/>
            <a:ext cx="3075840" cy="511200"/>
          </a:xfrm>
          <a:prstGeom prst="rect">
            <a:avLst/>
          </a:prstGeom>
          <a:noFill/>
          <a:ln w="0">
            <a:noFill/>
          </a:ln>
        </p:spPr>
        <p:txBody>
          <a:bodyPr lIns="99000" rIns="99000" tIns="49680" bIns="49680">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type="sldImg"/>
          </p:nvPr>
        </p:nvSpPr>
        <p:spPr>
          <a:xfrm>
            <a:off x="992160" y="768240"/>
            <a:ext cx="5114520" cy="3836520"/>
          </a:xfrm>
          <a:prstGeom prst="rect">
            <a:avLst/>
          </a:prstGeom>
        </p:spPr>
      </p:sp>
      <p:sp>
        <p:nvSpPr>
          <p:cNvPr id="327" name="PlaceHolder 2"/>
          <p:cNvSpPr>
            <a:spLocks noGrp="1"/>
          </p:cNvSpPr>
          <p:nvPr>
            <p:ph type="body"/>
          </p:nvPr>
        </p:nvSpPr>
        <p:spPr>
          <a:xfrm>
            <a:off x="709920" y="4861440"/>
            <a:ext cx="5679000" cy="4605120"/>
          </a:xfrm>
          <a:prstGeom prst="rect">
            <a:avLst/>
          </a:prstGeom>
        </p:spPr>
        <p:txBody>
          <a:bodyPr lIns="99000" rIns="99000" tIns="49680" bIns="49680">
            <a:noAutofit/>
          </a:bodyPr>
          <a:p>
            <a:endParaRPr b="0" lang="cs-CZ" sz="2000" spc="-1" strike="noStrike">
              <a:latin typeface="Arial"/>
            </a:endParaRPr>
          </a:p>
        </p:txBody>
      </p:sp>
      <p:sp>
        <p:nvSpPr>
          <p:cNvPr id="328" name="Zástupný symbol pro číslo snímku 3"/>
          <p:cNvSpPr txBox="1"/>
          <p:nvPr/>
        </p:nvSpPr>
        <p:spPr>
          <a:xfrm>
            <a:off x="4021200" y="9721080"/>
            <a:ext cx="3075840" cy="511200"/>
          </a:xfrm>
          <a:prstGeom prst="rect">
            <a:avLst/>
          </a:prstGeom>
          <a:noFill/>
          <a:ln w="0">
            <a:noFill/>
          </a:ln>
        </p:spPr>
        <p:txBody>
          <a:bodyPr lIns="99000" rIns="99000" tIns="49680" bIns="49680" anchor="b">
            <a:noAutofit/>
          </a:bodyPr>
          <a:p>
            <a:pPr algn="r">
              <a:lnSpc>
                <a:spcPct val="100000"/>
              </a:lnSpc>
            </a:pPr>
            <a:fld id="{BF976916-7BE5-4E10-97C0-D178624DA998}" type="slidenum">
              <a:rPr b="0" lang="cs-CZ" sz="1300" spc="-1" strike="noStrike">
                <a:solidFill>
                  <a:srgbClr val="000000"/>
                </a:solidFill>
                <a:latin typeface="+mn-lt"/>
                <a:ea typeface="+mn-ea"/>
              </a:rPr>
              <a:t>&lt;číslo&gt;</a:t>
            </a:fld>
            <a:endParaRPr b="0" lang="cs-CZ" sz="1300" spc="-1" strike="noStrike">
              <a:latin typeface="Times New Roman"/>
            </a:endParaRPr>
          </a:p>
        </p:txBody>
      </p:sp>
      <p:sp>
        <p:nvSpPr>
          <p:cNvPr id="329" name="Zástupný symbol pro zápatí 4"/>
          <p:cNvSpPr txBox="1"/>
          <p:nvPr/>
        </p:nvSpPr>
        <p:spPr>
          <a:xfrm>
            <a:off x="0" y="9721080"/>
            <a:ext cx="3075840" cy="511200"/>
          </a:xfrm>
          <a:prstGeom prst="rect">
            <a:avLst/>
          </a:prstGeom>
          <a:noFill/>
          <a:ln w="0">
            <a:noFill/>
          </a:ln>
        </p:spPr>
        <p:txBody>
          <a:bodyPr lIns="99000" rIns="99000" tIns="49680" bIns="49680" anchor="b">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
        <p:nvSpPr>
          <p:cNvPr id="330" name="Zástupný symbol pro záhlaví 5"/>
          <p:cNvSpPr txBox="1"/>
          <p:nvPr/>
        </p:nvSpPr>
        <p:spPr>
          <a:xfrm>
            <a:off x="0" y="0"/>
            <a:ext cx="3075840" cy="511200"/>
          </a:xfrm>
          <a:prstGeom prst="rect">
            <a:avLst/>
          </a:prstGeom>
          <a:noFill/>
          <a:ln w="0">
            <a:noFill/>
          </a:ln>
        </p:spPr>
        <p:txBody>
          <a:bodyPr lIns="99000" rIns="99000" tIns="49680" bIns="49680">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sldImg"/>
          </p:nvPr>
        </p:nvSpPr>
        <p:spPr>
          <a:xfrm>
            <a:off x="992160" y="768240"/>
            <a:ext cx="5114520" cy="3836520"/>
          </a:xfrm>
          <a:prstGeom prst="rect">
            <a:avLst/>
          </a:prstGeom>
        </p:spPr>
      </p:sp>
      <p:sp>
        <p:nvSpPr>
          <p:cNvPr id="332" name="PlaceHolder 2"/>
          <p:cNvSpPr>
            <a:spLocks noGrp="1"/>
          </p:cNvSpPr>
          <p:nvPr>
            <p:ph type="body"/>
          </p:nvPr>
        </p:nvSpPr>
        <p:spPr>
          <a:xfrm>
            <a:off x="709920" y="4861440"/>
            <a:ext cx="5679000" cy="4605120"/>
          </a:xfrm>
          <a:prstGeom prst="rect">
            <a:avLst/>
          </a:prstGeom>
        </p:spPr>
        <p:txBody>
          <a:bodyPr lIns="99000" rIns="99000" tIns="49680" bIns="49680">
            <a:noAutofit/>
          </a:bodyPr>
          <a:p>
            <a:endParaRPr b="0" lang="cs-CZ" sz="2000" spc="-1" strike="noStrike">
              <a:latin typeface="Arial"/>
            </a:endParaRPr>
          </a:p>
        </p:txBody>
      </p:sp>
      <p:sp>
        <p:nvSpPr>
          <p:cNvPr id="333" name="Zástupný symbol pro číslo snímku 3"/>
          <p:cNvSpPr txBox="1"/>
          <p:nvPr/>
        </p:nvSpPr>
        <p:spPr>
          <a:xfrm>
            <a:off x="4021200" y="9721080"/>
            <a:ext cx="3075840" cy="511200"/>
          </a:xfrm>
          <a:prstGeom prst="rect">
            <a:avLst/>
          </a:prstGeom>
          <a:noFill/>
          <a:ln w="0">
            <a:noFill/>
          </a:ln>
        </p:spPr>
        <p:txBody>
          <a:bodyPr lIns="99000" rIns="99000" tIns="49680" bIns="49680" anchor="b">
            <a:noAutofit/>
          </a:bodyPr>
          <a:p>
            <a:pPr algn="r">
              <a:lnSpc>
                <a:spcPct val="100000"/>
              </a:lnSpc>
            </a:pPr>
            <a:fld id="{9B639855-699A-452E-80EA-849641215283}" type="slidenum">
              <a:rPr b="0" lang="cs-CZ" sz="1300" spc="-1" strike="noStrike">
                <a:solidFill>
                  <a:srgbClr val="000000"/>
                </a:solidFill>
                <a:latin typeface="+mn-lt"/>
                <a:ea typeface="+mn-ea"/>
              </a:rPr>
              <a:t>&lt;číslo&gt;</a:t>
            </a:fld>
            <a:endParaRPr b="0" lang="cs-CZ" sz="1300" spc="-1" strike="noStrike">
              <a:latin typeface="Times New Roman"/>
            </a:endParaRPr>
          </a:p>
        </p:txBody>
      </p:sp>
      <p:sp>
        <p:nvSpPr>
          <p:cNvPr id="334" name="Zástupný symbol pro zápatí 4"/>
          <p:cNvSpPr txBox="1"/>
          <p:nvPr/>
        </p:nvSpPr>
        <p:spPr>
          <a:xfrm>
            <a:off x="0" y="9721080"/>
            <a:ext cx="3075840" cy="511200"/>
          </a:xfrm>
          <a:prstGeom prst="rect">
            <a:avLst/>
          </a:prstGeom>
          <a:noFill/>
          <a:ln w="0">
            <a:noFill/>
          </a:ln>
        </p:spPr>
        <p:txBody>
          <a:bodyPr lIns="99000" rIns="99000" tIns="49680" bIns="49680" anchor="b">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
        <p:nvSpPr>
          <p:cNvPr id="335" name="Zástupný symbol pro záhlaví 5"/>
          <p:cNvSpPr txBox="1"/>
          <p:nvPr/>
        </p:nvSpPr>
        <p:spPr>
          <a:xfrm>
            <a:off x="0" y="0"/>
            <a:ext cx="3075840" cy="511200"/>
          </a:xfrm>
          <a:prstGeom prst="rect">
            <a:avLst/>
          </a:prstGeom>
          <a:noFill/>
          <a:ln w="0">
            <a:noFill/>
          </a:ln>
        </p:spPr>
        <p:txBody>
          <a:bodyPr lIns="99000" rIns="99000" tIns="49680" bIns="49680">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PlaceHolder 1"/>
          <p:cNvSpPr>
            <a:spLocks noGrp="1"/>
          </p:cNvSpPr>
          <p:nvPr>
            <p:ph type="sldImg"/>
          </p:nvPr>
        </p:nvSpPr>
        <p:spPr>
          <a:xfrm>
            <a:off x="992160" y="768240"/>
            <a:ext cx="5114520" cy="3836520"/>
          </a:xfrm>
          <a:prstGeom prst="rect">
            <a:avLst/>
          </a:prstGeom>
        </p:spPr>
      </p:sp>
      <p:sp>
        <p:nvSpPr>
          <p:cNvPr id="337" name="PlaceHolder 2"/>
          <p:cNvSpPr>
            <a:spLocks noGrp="1"/>
          </p:cNvSpPr>
          <p:nvPr>
            <p:ph type="body"/>
          </p:nvPr>
        </p:nvSpPr>
        <p:spPr>
          <a:xfrm>
            <a:off x="709920" y="4861440"/>
            <a:ext cx="5679000" cy="4605120"/>
          </a:xfrm>
          <a:prstGeom prst="rect">
            <a:avLst/>
          </a:prstGeom>
        </p:spPr>
        <p:txBody>
          <a:bodyPr lIns="99000" rIns="99000" tIns="49680" bIns="49680">
            <a:noAutofit/>
          </a:bodyPr>
          <a:p>
            <a:endParaRPr b="0" lang="cs-CZ" sz="2000" spc="-1" strike="noStrike">
              <a:latin typeface="Arial"/>
            </a:endParaRPr>
          </a:p>
        </p:txBody>
      </p:sp>
      <p:sp>
        <p:nvSpPr>
          <p:cNvPr id="338" name="Zástupný symbol pro číslo snímku 3"/>
          <p:cNvSpPr txBox="1"/>
          <p:nvPr/>
        </p:nvSpPr>
        <p:spPr>
          <a:xfrm>
            <a:off x="4021200" y="9721080"/>
            <a:ext cx="3075840" cy="511200"/>
          </a:xfrm>
          <a:prstGeom prst="rect">
            <a:avLst/>
          </a:prstGeom>
          <a:noFill/>
          <a:ln w="0">
            <a:noFill/>
          </a:ln>
        </p:spPr>
        <p:txBody>
          <a:bodyPr lIns="99000" rIns="99000" tIns="49680" bIns="49680" anchor="b">
            <a:noAutofit/>
          </a:bodyPr>
          <a:p>
            <a:pPr algn="r">
              <a:lnSpc>
                <a:spcPct val="100000"/>
              </a:lnSpc>
            </a:pPr>
            <a:fld id="{1EF9CD7E-C2C9-4726-905D-A85755CAFFD1}" type="slidenum">
              <a:rPr b="0" lang="cs-CZ" sz="1300" spc="-1" strike="noStrike">
                <a:solidFill>
                  <a:srgbClr val="000000"/>
                </a:solidFill>
                <a:latin typeface="+mn-lt"/>
                <a:ea typeface="+mn-ea"/>
              </a:rPr>
              <a:t>&lt;číslo&gt;</a:t>
            </a:fld>
            <a:endParaRPr b="0" lang="cs-CZ" sz="1300" spc="-1" strike="noStrike">
              <a:latin typeface="Times New Roman"/>
            </a:endParaRPr>
          </a:p>
        </p:txBody>
      </p:sp>
      <p:sp>
        <p:nvSpPr>
          <p:cNvPr id="339" name="Zástupný symbol pro zápatí 4"/>
          <p:cNvSpPr txBox="1"/>
          <p:nvPr/>
        </p:nvSpPr>
        <p:spPr>
          <a:xfrm>
            <a:off x="0" y="9721080"/>
            <a:ext cx="3075840" cy="511200"/>
          </a:xfrm>
          <a:prstGeom prst="rect">
            <a:avLst/>
          </a:prstGeom>
          <a:noFill/>
          <a:ln w="0">
            <a:noFill/>
          </a:ln>
        </p:spPr>
        <p:txBody>
          <a:bodyPr lIns="99000" rIns="99000" tIns="49680" bIns="49680" anchor="b">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
        <p:nvSpPr>
          <p:cNvPr id="340" name="Zástupný symbol pro záhlaví 5"/>
          <p:cNvSpPr txBox="1"/>
          <p:nvPr/>
        </p:nvSpPr>
        <p:spPr>
          <a:xfrm>
            <a:off x="0" y="0"/>
            <a:ext cx="3075840" cy="511200"/>
          </a:xfrm>
          <a:prstGeom prst="rect">
            <a:avLst/>
          </a:prstGeom>
          <a:noFill/>
          <a:ln w="0">
            <a:noFill/>
          </a:ln>
        </p:spPr>
        <p:txBody>
          <a:bodyPr lIns="99000" rIns="99000" tIns="49680" bIns="49680">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sldImg"/>
          </p:nvPr>
        </p:nvSpPr>
        <p:spPr>
          <a:xfrm>
            <a:off x="992160" y="768240"/>
            <a:ext cx="5114520" cy="3836520"/>
          </a:xfrm>
          <a:prstGeom prst="rect">
            <a:avLst/>
          </a:prstGeom>
        </p:spPr>
      </p:sp>
      <p:sp>
        <p:nvSpPr>
          <p:cNvPr id="342" name="PlaceHolder 2"/>
          <p:cNvSpPr>
            <a:spLocks noGrp="1"/>
          </p:cNvSpPr>
          <p:nvPr>
            <p:ph type="body"/>
          </p:nvPr>
        </p:nvSpPr>
        <p:spPr>
          <a:xfrm>
            <a:off x="709920" y="4861440"/>
            <a:ext cx="5679000" cy="4605120"/>
          </a:xfrm>
          <a:prstGeom prst="rect">
            <a:avLst/>
          </a:prstGeom>
        </p:spPr>
        <p:txBody>
          <a:bodyPr lIns="99000" rIns="99000" tIns="49680" bIns="49680">
            <a:noAutofit/>
          </a:bodyPr>
          <a:p>
            <a:endParaRPr b="0" lang="cs-CZ" sz="2000" spc="-1" strike="noStrike">
              <a:latin typeface="Arial"/>
            </a:endParaRPr>
          </a:p>
        </p:txBody>
      </p:sp>
      <p:sp>
        <p:nvSpPr>
          <p:cNvPr id="343" name="Zástupný symbol pro číslo snímku 3"/>
          <p:cNvSpPr txBox="1"/>
          <p:nvPr/>
        </p:nvSpPr>
        <p:spPr>
          <a:xfrm>
            <a:off x="4021200" y="9721080"/>
            <a:ext cx="3075840" cy="511200"/>
          </a:xfrm>
          <a:prstGeom prst="rect">
            <a:avLst/>
          </a:prstGeom>
          <a:noFill/>
          <a:ln w="0">
            <a:noFill/>
          </a:ln>
        </p:spPr>
        <p:txBody>
          <a:bodyPr lIns="99000" rIns="99000" tIns="49680" bIns="49680" anchor="b">
            <a:noAutofit/>
          </a:bodyPr>
          <a:p>
            <a:pPr algn="r">
              <a:lnSpc>
                <a:spcPct val="100000"/>
              </a:lnSpc>
            </a:pPr>
            <a:fld id="{CD73D8A9-FD89-4088-91A1-0159BF3DFC1B}" type="slidenum">
              <a:rPr b="0" lang="cs-CZ" sz="1300" spc="-1" strike="noStrike">
                <a:solidFill>
                  <a:srgbClr val="000000"/>
                </a:solidFill>
                <a:latin typeface="+mn-lt"/>
                <a:ea typeface="+mn-ea"/>
              </a:rPr>
              <a:t>&lt;číslo&gt;</a:t>
            </a:fld>
            <a:endParaRPr b="0" lang="cs-CZ" sz="1300" spc="-1" strike="noStrike">
              <a:latin typeface="Times New Roman"/>
            </a:endParaRPr>
          </a:p>
        </p:txBody>
      </p:sp>
      <p:sp>
        <p:nvSpPr>
          <p:cNvPr id="344" name="Zástupný symbol pro zápatí 4"/>
          <p:cNvSpPr txBox="1"/>
          <p:nvPr/>
        </p:nvSpPr>
        <p:spPr>
          <a:xfrm>
            <a:off x="0" y="9721080"/>
            <a:ext cx="3075840" cy="511200"/>
          </a:xfrm>
          <a:prstGeom prst="rect">
            <a:avLst/>
          </a:prstGeom>
          <a:noFill/>
          <a:ln w="0">
            <a:noFill/>
          </a:ln>
        </p:spPr>
        <p:txBody>
          <a:bodyPr lIns="99000" rIns="99000" tIns="49680" bIns="49680" anchor="b">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
        <p:nvSpPr>
          <p:cNvPr id="345" name="Zástupný symbol pro záhlaví 5"/>
          <p:cNvSpPr txBox="1"/>
          <p:nvPr/>
        </p:nvSpPr>
        <p:spPr>
          <a:xfrm>
            <a:off x="0" y="0"/>
            <a:ext cx="3075840" cy="511200"/>
          </a:xfrm>
          <a:prstGeom prst="rect">
            <a:avLst/>
          </a:prstGeom>
          <a:noFill/>
          <a:ln w="0">
            <a:noFill/>
          </a:ln>
        </p:spPr>
        <p:txBody>
          <a:bodyPr lIns="99000" rIns="99000" tIns="49680" bIns="49680">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sldImg"/>
          </p:nvPr>
        </p:nvSpPr>
        <p:spPr>
          <a:xfrm>
            <a:off x="992160" y="768240"/>
            <a:ext cx="5114520" cy="3836520"/>
          </a:xfrm>
          <a:prstGeom prst="rect">
            <a:avLst/>
          </a:prstGeom>
        </p:spPr>
      </p:sp>
      <p:sp>
        <p:nvSpPr>
          <p:cNvPr id="347" name="PlaceHolder 2"/>
          <p:cNvSpPr>
            <a:spLocks noGrp="1"/>
          </p:cNvSpPr>
          <p:nvPr>
            <p:ph type="body"/>
          </p:nvPr>
        </p:nvSpPr>
        <p:spPr>
          <a:xfrm>
            <a:off x="709920" y="4861440"/>
            <a:ext cx="5679000" cy="4605120"/>
          </a:xfrm>
          <a:prstGeom prst="rect">
            <a:avLst/>
          </a:prstGeom>
        </p:spPr>
        <p:txBody>
          <a:bodyPr lIns="99000" rIns="99000" tIns="49680" bIns="49680">
            <a:noAutofit/>
          </a:bodyPr>
          <a:p>
            <a:endParaRPr b="0" lang="cs-CZ" sz="2000" spc="-1" strike="noStrike">
              <a:latin typeface="Arial"/>
            </a:endParaRPr>
          </a:p>
        </p:txBody>
      </p:sp>
      <p:sp>
        <p:nvSpPr>
          <p:cNvPr id="348" name="Zástupný symbol pro číslo snímku 3"/>
          <p:cNvSpPr txBox="1"/>
          <p:nvPr/>
        </p:nvSpPr>
        <p:spPr>
          <a:xfrm>
            <a:off x="4021200" y="9721080"/>
            <a:ext cx="3075840" cy="511200"/>
          </a:xfrm>
          <a:prstGeom prst="rect">
            <a:avLst/>
          </a:prstGeom>
          <a:noFill/>
          <a:ln w="0">
            <a:noFill/>
          </a:ln>
        </p:spPr>
        <p:txBody>
          <a:bodyPr lIns="99000" rIns="99000" tIns="49680" bIns="49680" anchor="b">
            <a:noAutofit/>
          </a:bodyPr>
          <a:p>
            <a:pPr algn="r">
              <a:lnSpc>
                <a:spcPct val="100000"/>
              </a:lnSpc>
            </a:pPr>
            <a:fld id="{CBD6416F-B7B7-433E-854F-BEF7A9C4B802}" type="slidenum">
              <a:rPr b="0" lang="cs-CZ" sz="1300" spc="-1" strike="noStrike">
                <a:solidFill>
                  <a:srgbClr val="000000"/>
                </a:solidFill>
                <a:latin typeface="+mn-lt"/>
                <a:ea typeface="+mn-ea"/>
              </a:rPr>
              <a:t>&lt;číslo&gt;</a:t>
            </a:fld>
            <a:endParaRPr b="0" lang="cs-CZ" sz="1300" spc="-1" strike="noStrike">
              <a:latin typeface="Times New Roman"/>
            </a:endParaRPr>
          </a:p>
        </p:txBody>
      </p:sp>
      <p:sp>
        <p:nvSpPr>
          <p:cNvPr id="349" name="Zástupný symbol pro zápatí 4"/>
          <p:cNvSpPr txBox="1"/>
          <p:nvPr/>
        </p:nvSpPr>
        <p:spPr>
          <a:xfrm>
            <a:off x="0" y="9721080"/>
            <a:ext cx="3075840" cy="511200"/>
          </a:xfrm>
          <a:prstGeom prst="rect">
            <a:avLst/>
          </a:prstGeom>
          <a:noFill/>
          <a:ln w="0">
            <a:noFill/>
          </a:ln>
        </p:spPr>
        <p:txBody>
          <a:bodyPr lIns="99000" rIns="99000" tIns="49680" bIns="49680" anchor="b">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
        <p:nvSpPr>
          <p:cNvPr id="350" name="Zástupný symbol pro záhlaví 5"/>
          <p:cNvSpPr txBox="1"/>
          <p:nvPr/>
        </p:nvSpPr>
        <p:spPr>
          <a:xfrm>
            <a:off x="0" y="0"/>
            <a:ext cx="3075840" cy="511200"/>
          </a:xfrm>
          <a:prstGeom prst="rect">
            <a:avLst/>
          </a:prstGeom>
          <a:noFill/>
          <a:ln w="0">
            <a:noFill/>
          </a:ln>
        </p:spPr>
        <p:txBody>
          <a:bodyPr lIns="99000" rIns="99000" tIns="49680" bIns="49680">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type="sldImg"/>
          </p:nvPr>
        </p:nvSpPr>
        <p:spPr>
          <a:xfrm>
            <a:off x="992160" y="768240"/>
            <a:ext cx="5114520" cy="3836520"/>
          </a:xfrm>
          <a:prstGeom prst="rect">
            <a:avLst/>
          </a:prstGeom>
        </p:spPr>
      </p:sp>
      <p:sp>
        <p:nvSpPr>
          <p:cNvPr id="352" name="PlaceHolder 2"/>
          <p:cNvSpPr>
            <a:spLocks noGrp="1"/>
          </p:cNvSpPr>
          <p:nvPr>
            <p:ph type="body"/>
          </p:nvPr>
        </p:nvSpPr>
        <p:spPr>
          <a:xfrm>
            <a:off x="709920" y="4861440"/>
            <a:ext cx="5679000" cy="4605120"/>
          </a:xfrm>
          <a:prstGeom prst="rect">
            <a:avLst/>
          </a:prstGeom>
        </p:spPr>
        <p:txBody>
          <a:bodyPr lIns="99000" rIns="99000" tIns="49680" bIns="49680">
            <a:noAutofit/>
          </a:bodyPr>
          <a:p>
            <a:endParaRPr b="0" lang="cs-CZ" sz="2000" spc="-1" strike="noStrike">
              <a:latin typeface="Arial"/>
            </a:endParaRPr>
          </a:p>
        </p:txBody>
      </p:sp>
      <p:sp>
        <p:nvSpPr>
          <p:cNvPr id="353" name="Zástupný symbol pro číslo snímku 3"/>
          <p:cNvSpPr txBox="1"/>
          <p:nvPr/>
        </p:nvSpPr>
        <p:spPr>
          <a:xfrm>
            <a:off x="4021200" y="9721080"/>
            <a:ext cx="3075840" cy="511200"/>
          </a:xfrm>
          <a:prstGeom prst="rect">
            <a:avLst/>
          </a:prstGeom>
          <a:noFill/>
          <a:ln w="0">
            <a:noFill/>
          </a:ln>
        </p:spPr>
        <p:txBody>
          <a:bodyPr lIns="99000" rIns="99000" tIns="49680" bIns="49680" anchor="b">
            <a:noAutofit/>
          </a:bodyPr>
          <a:p>
            <a:pPr algn="r">
              <a:lnSpc>
                <a:spcPct val="100000"/>
              </a:lnSpc>
            </a:pPr>
            <a:fld id="{2EF99F5C-D524-45AA-B23F-55835FFC90D4}" type="slidenum">
              <a:rPr b="0" lang="cs-CZ" sz="1300" spc="-1" strike="noStrike">
                <a:solidFill>
                  <a:srgbClr val="000000"/>
                </a:solidFill>
                <a:latin typeface="+mn-lt"/>
                <a:ea typeface="+mn-ea"/>
              </a:rPr>
              <a:t>&lt;číslo&gt;</a:t>
            </a:fld>
            <a:endParaRPr b="0" lang="cs-CZ" sz="1300" spc="-1" strike="noStrike">
              <a:latin typeface="Times New Roman"/>
            </a:endParaRPr>
          </a:p>
        </p:txBody>
      </p:sp>
      <p:sp>
        <p:nvSpPr>
          <p:cNvPr id="354" name="Zástupný symbol pro zápatí 4"/>
          <p:cNvSpPr txBox="1"/>
          <p:nvPr/>
        </p:nvSpPr>
        <p:spPr>
          <a:xfrm>
            <a:off x="0" y="9721080"/>
            <a:ext cx="3075840" cy="511200"/>
          </a:xfrm>
          <a:prstGeom prst="rect">
            <a:avLst/>
          </a:prstGeom>
          <a:noFill/>
          <a:ln w="0">
            <a:noFill/>
          </a:ln>
        </p:spPr>
        <p:txBody>
          <a:bodyPr lIns="99000" rIns="99000" tIns="49680" bIns="49680" anchor="b">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
        <p:nvSpPr>
          <p:cNvPr id="355" name="Zástupný symbol pro záhlaví 5"/>
          <p:cNvSpPr txBox="1"/>
          <p:nvPr/>
        </p:nvSpPr>
        <p:spPr>
          <a:xfrm>
            <a:off x="0" y="0"/>
            <a:ext cx="3075840" cy="511200"/>
          </a:xfrm>
          <a:prstGeom prst="rect">
            <a:avLst/>
          </a:prstGeom>
          <a:noFill/>
          <a:ln w="0">
            <a:noFill/>
          </a:ln>
        </p:spPr>
        <p:txBody>
          <a:bodyPr lIns="99000" rIns="99000" tIns="49680" bIns="49680">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sldImg"/>
          </p:nvPr>
        </p:nvSpPr>
        <p:spPr>
          <a:xfrm>
            <a:off x="992160" y="768240"/>
            <a:ext cx="5114520" cy="3836520"/>
          </a:xfrm>
          <a:prstGeom prst="rect">
            <a:avLst/>
          </a:prstGeom>
        </p:spPr>
      </p:sp>
      <p:sp>
        <p:nvSpPr>
          <p:cNvPr id="357" name="PlaceHolder 2"/>
          <p:cNvSpPr>
            <a:spLocks noGrp="1"/>
          </p:cNvSpPr>
          <p:nvPr>
            <p:ph type="body"/>
          </p:nvPr>
        </p:nvSpPr>
        <p:spPr>
          <a:xfrm>
            <a:off x="709920" y="4861440"/>
            <a:ext cx="5679000" cy="4605120"/>
          </a:xfrm>
          <a:prstGeom prst="rect">
            <a:avLst/>
          </a:prstGeom>
        </p:spPr>
        <p:txBody>
          <a:bodyPr lIns="99000" rIns="99000" tIns="49680" bIns="49680">
            <a:noAutofit/>
          </a:bodyPr>
          <a:p>
            <a:pPr marL="216000" indent="-216000">
              <a:lnSpc>
                <a:spcPct val="100000"/>
              </a:lnSpc>
            </a:pPr>
            <a:r>
              <a:rPr b="0" lang="cs-CZ" sz="2000" spc="-1" strike="noStrike">
                <a:latin typeface="Arial"/>
              </a:rPr>
              <a:t> </a:t>
            </a:r>
            <a:endParaRPr b="0" lang="cs-CZ" sz="2000" spc="-1" strike="noStrike">
              <a:latin typeface="Arial"/>
            </a:endParaRPr>
          </a:p>
        </p:txBody>
      </p:sp>
      <p:sp>
        <p:nvSpPr>
          <p:cNvPr id="358" name="Zástupný symbol pro číslo snímku 3"/>
          <p:cNvSpPr txBox="1"/>
          <p:nvPr/>
        </p:nvSpPr>
        <p:spPr>
          <a:xfrm>
            <a:off x="4021200" y="9721080"/>
            <a:ext cx="3075840" cy="511200"/>
          </a:xfrm>
          <a:prstGeom prst="rect">
            <a:avLst/>
          </a:prstGeom>
          <a:noFill/>
          <a:ln w="0">
            <a:noFill/>
          </a:ln>
        </p:spPr>
        <p:txBody>
          <a:bodyPr lIns="99000" rIns="99000" tIns="49680" bIns="49680" anchor="b">
            <a:noAutofit/>
          </a:bodyPr>
          <a:p>
            <a:pPr algn="r">
              <a:lnSpc>
                <a:spcPct val="100000"/>
              </a:lnSpc>
            </a:pPr>
            <a:fld id="{E6ED3074-C9E0-4646-A56F-CD9B3A77B8E2}" type="slidenum">
              <a:rPr b="0" lang="cs-CZ" sz="1300" spc="-1" strike="noStrike">
                <a:solidFill>
                  <a:srgbClr val="000000"/>
                </a:solidFill>
                <a:latin typeface="+mn-lt"/>
                <a:ea typeface="+mn-ea"/>
              </a:rPr>
              <a:t>&lt;číslo&gt;</a:t>
            </a:fld>
            <a:endParaRPr b="0" lang="cs-CZ" sz="1300" spc="-1" strike="noStrike">
              <a:latin typeface="Times New Roman"/>
            </a:endParaRPr>
          </a:p>
        </p:txBody>
      </p:sp>
      <p:sp>
        <p:nvSpPr>
          <p:cNvPr id="359" name="Zástupný symbol pro zápatí 4"/>
          <p:cNvSpPr txBox="1"/>
          <p:nvPr/>
        </p:nvSpPr>
        <p:spPr>
          <a:xfrm>
            <a:off x="0" y="9721080"/>
            <a:ext cx="3075840" cy="511200"/>
          </a:xfrm>
          <a:prstGeom prst="rect">
            <a:avLst/>
          </a:prstGeom>
          <a:noFill/>
          <a:ln w="0">
            <a:noFill/>
          </a:ln>
        </p:spPr>
        <p:txBody>
          <a:bodyPr lIns="99000" rIns="99000" tIns="49680" bIns="49680" anchor="b">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
        <p:nvSpPr>
          <p:cNvPr id="360" name="Zástupný symbol pro záhlaví 5"/>
          <p:cNvSpPr txBox="1"/>
          <p:nvPr/>
        </p:nvSpPr>
        <p:spPr>
          <a:xfrm>
            <a:off x="0" y="0"/>
            <a:ext cx="3075840" cy="511200"/>
          </a:xfrm>
          <a:prstGeom prst="rect">
            <a:avLst/>
          </a:prstGeom>
          <a:noFill/>
          <a:ln w="0">
            <a:noFill/>
          </a:ln>
        </p:spPr>
        <p:txBody>
          <a:bodyPr lIns="99000" rIns="99000" tIns="49680" bIns="49680">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sldImg"/>
          </p:nvPr>
        </p:nvSpPr>
        <p:spPr>
          <a:xfrm>
            <a:off x="992160" y="768240"/>
            <a:ext cx="5114520" cy="3836520"/>
          </a:xfrm>
          <a:prstGeom prst="rect">
            <a:avLst/>
          </a:prstGeom>
        </p:spPr>
      </p:sp>
      <p:sp>
        <p:nvSpPr>
          <p:cNvPr id="362" name="PlaceHolder 2"/>
          <p:cNvSpPr>
            <a:spLocks noGrp="1"/>
          </p:cNvSpPr>
          <p:nvPr>
            <p:ph type="body"/>
          </p:nvPr>
        </p:nvSpPr>
        <p:spPr>
          <a:xfrm>
            <a:off x="709920" y="4861440"/>
            <a:ext cx="5679000" cy="4605120"/>
          </a:xfrm>
          <a:prstGeom prst="rect">
            <a:avLst/>
          </a:prstGeom>
        </p:spPr>
        <p:txBody>
          <a:bodyPr lIns="99000" rIns="99000" tIns="49680" bIns="49680">
            <a:noAutofit/>
          </a:bodyPr>
          <a:p>
            <a:pPr marL="216000" indent="-216000">
              <a:lnSpc>
                <a:spcPct val="100000"/>
              </a:lnSpc>
            </a:pPr>
            <a:r>
              <a:rPr b="0" lang="cs-CZ" sz="2000" spc="-1" strike="noStrike">
                <a:latin typeface="Arial"/>
              </a:rPr>
              <a:t> </a:t>
            </a:r>
            <a:endParaRPr b="0" lang="cs-CZ" sz="2000" spc="-1" strike="noStrike">
              <a:latin typeface="Arial"/>
            </a:endParaRPr>
          </a:p>
        </p:txBody>
      </p:sp>
      <p:sp>
        <p:nvSpPr>
          <p:cNvPr id="363" name="Zástupný symbol pro číslo snímku 3"/>
          <p:cNvSpPr txBox="1"/>
          <p:nvPr/>
        </p:nvSpPr>
        <p:spPr>
          <a:xfrm>
            <a:off x="4021200" y="9721080"/>
            <a:ext cx="3075840" cy="511200"/>
          </a:xfrm>
          <a:prstGeom prst="rect">
            <a:avLst/>
          </a:prstGeom>
          <a:noFill/>
          <a:ln w="0">
            <a:noFill/>
          </a:ln>
        </p:spPr>
        <p:txBody>
          <a:bodyPr lIns="99000" rIns="99000" tIns="49680" bIns="49680" anchor="b">
            <a:noAutofit/>
          </a:bodyPr>
          <a:p>
            <a:pPr algn="r">
              <a:lnSpc>
                <a:spcPct val="100000"/>
              </a:lnSpc>
            </a:pPr>
            <a:fld id="{45D1367C-7349-4BF4-9161-B9B9A525B04B}" type="slidenum">
              <a:rPr b="0" lang="cs-CZ" sz="1300" spc="-1" strike="noStrike">
                <a:solidFill>
                  <a:srgbClr val="000000"/>
                </a:solidFill>
                <a:latin typeface="+mn-lt"/>
                <a:ea typeface="+mn-ea"/>
              </a:rPr>
              <a:t>&lt;číslo&gt;</a:t>
            </a:fld>
            <a:endParaRPr b="0" lang="cs-CZ" sz="1300" spc="-1" strike="noStrike">
              <a:latin typeface="Times New Roman"/>
            </a:endParaRPr>
          </a:p>
        </p:txBody>
      </p:sp>
      <p:sp>
        <p:nvSpPr>
          <p:cNvPr id="364" name="Zástupný symbol pro zápatí 4"/>
          <p:cNvSpPr txBox="1"/>
          <p:nvPr/>
        </p:nvSpPr>
        <p:spPr>
          <a:xfrm>
            <a:off x="0" y="9721080"/>
            <a:ext cx="3075840" cy="511200"/>
          </a:xfrm>
          <a:prstGeom prst="rect">
            <a:avLst/>
          </a:prstGeom>
          <a:noFill/>
          <a:ln w="0">
            <a:noFill/>
          </a:ln>
        </p:spPr>
        <p:txBody>
          <a:bodyPr lIns="99000" rIns="99000" tIns="49680" bIns="49680" anchor="b">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
        <p:nvSpPr>
          <p:cNvPr id="365" name="Zástupný symbol pro záhlaví 5"/>
          <p:cNvSpPr txBox="1"/>
          <p:nvPr/>
        </p:nvSpPr>
        <p:spPr>
          <a:xfrm>
            <a:off x="0" y="0"/>
            <a:ext cx="3075840" cy="511200"/>
          </a:xfrm>
          <a:prstGeom prst="rect">
            <a:avLst/>
          </a:prstGeom>
          <a:noFill/>
          <a:ln w="0">
            <a:noFill/>
          </a:ln>
        </p:spPr>
        <p:txBody>
          <a:bodyPr lIns="99000" rIns="99000" tIns="49680" bIns="49680">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sldImg"/>
          </p:nvPr>
        </p:nvSpPr>
        <p:spPr>
          <a:xfrm>
            <a:off x="992160" y="768240"/>
            <a:ext cx="5114520" cy="3836520"/>
          </a:xfrm>
          <a:prstGeom prst="rect">
            <a:avLst/>
          </a:prstGeom>
        </p:spPr>
      </p:sp>
      <p:sp>
        <p:nvSpPr>
          <p:cNvPr id="312" name="PlaceHolder 2"/>
          <p:cNvSpPr>
            <a:spLocks noGrp="1"/>
          </p:cNvSpPr>
          <p:nvPr>
            <p:ph type="body"/>
          </p:nvPr>
        </p:nvSpPr>
        <p:spPr>
          <a:xfrm>
            <a:off x="709920" y="4861440"/>
            <a:ext cx="5679000" cy="4605120"/>
          </a:xfrm>
          <a:prstGeom prst="rect">
            <a:avLst/>
          </a:prstGeom>
        </p:spPr>
        <p:txBody>
          <a:bodyPr lIns="99000" rIns="99000" tIns="49680" bIns="49680">
            <a:noAutofit/>
          </a:bodyPr>
          <a:p>
            <a:endParaRPr b="0" lang="cs-CZ" sz="2000" spc="-1" strike="noStrike">
              <a:latin typeface="Arial"/>
            </a:endParaRPr>
          </a:p>
        </p:txBody>
      </p:sp>
      <p:sp>
        <p:nvSpPr>
          <p:cNvPr id="313" name="Zástupný symbol pro číslo snímku 3"/>
          <p:cNvSpPr txBox="1"/>
          <p:nvPr/>
        </p:nvSpPr>
        <p:spPr>
          <a:xfrm>
            <a:off x="4021200" y="9721080"/>
            <a:ext cx="3075840" cy="511200"/>
          </a:xfrm>
          <a:prstGeom prst="rect">
            <a:avLst/>
          </a:prstGeom>
          <a:noFill/>
          <a:ln w="0">
            <a:noFill/>
          </a:ln>
        </p:spPr>
        <p:txBody>
          <a:bodyPr lIns="99000" rIns="99000" tIns="49680" bIns="49680" anchor="b">
            <a:noAutofit/>
          </a:bodyPr>
          <a:p>
            <a:pPr algn="r">
              <a:lnSpc>
                <a:spcPct val="100000"/>
              </a:lnSpc>
            </a:pPr>
            <a:fld id="{33B27E63-BBFA-43B7-9D2A-DA63C9905822}" type="slidenum">
              <a:rPr b="0" lang="cs-CZ" sz="1300" spc="-1" strike="noStrike">
                <a:solidFill>
                  <a:srgbClr val="000000"/>
                </a:solidFill>
                <a:latin typeface="+mn-lt"/>
                <a:ea typeface="+mn-ea"/>
              </a:rPr>
              <a:t>&lt;číslo&gt;</a:t>
            </a:fld>
            <a:endParaRPr b="0" lang="cs-CZ" sz="1300" spc="-1" strike="noStrike">
              <a:latin typeface="Times New Roman"/>
            </a:endParaRPr>
          </a:p>
        </p:txBody>
      </p:sp>
      <p:sp>
        <p:nvSpPr>
          <p:cNvPr id="314" name="Zástupný symbol pro zápatí 4"/>
          <p:cNvSpPr txBox="1"/>
          <p:nvPr/>
        </p:nvSpPr>
        <p:spPr>
          <a:xfrm>
            <a:off x="0" y="9721080"/>
            <a:ext cx="3075840" cy="511200"/>
          </a:xfrm>
          <a:prstGeom prst="rect">
            <a:avLst/>
          </a:prstGeom>
          <a:noFill/>
          <a:ln w="0">
            <a:noFill/>
          </a:ln>
        </p:spPr>
        <p:txBody>
          <a:bodyPr lIns="99000" rIns="99000" tIns="49680" bIns="49680" anchor="b">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
        <p:nvSpPr>
          <p:cNvPr id="315" name="Zástupný symbol pro záhlaví 5"/>
          <p:cNvSpPr txBox="1"/>
          <p:nvPr/>
        </p:nvSpPr>
        <p:spPr>
          <a:xfrm>
            <a:off x="0" y="0"/>
            <a:ext cx="3075840" cy="511200"/>
          </a:xfrm>
          <a:prstGeom prst="rect">
            <a:avLst/>
          </a:prstGeom>
          <a:noFill/>
          <a:ln w="0">
            <a:noFill/>
          </a:ln>
        </p:spPr>
        <p:txBody>
          <a:bodyPr lIns="99000" rIns="99000" tIns="49680" bIns="49680">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sldImg"/>
          </p:nvPr>
        </p:nvSpPr>
        <p:spPr>
          <a:xfrm>
            <a:off x="992160" y="768240"/>
            <a:ext cx="5114520" cy="3836520"/>
          </a:xfrm>
          <a:prstGeom prst="rect">
            <a:avLst/>
          </a:prstGeom>
        </p:spPr>
      </p:sp>
      <p:sp>
        <p:nvSpPr>
          <p:cNvPr id="317" name="PlaceHolder 2"/>
          <p:cNvSpPr>
            <a:spLocks noGrp="1"/>
          </p:cNvSpPr>
          <p:nvPr>
            <p:ph type="body"/>
          </p:nvPr>
        </p:nvSpPr>
        <p:spPr>
          <a:xfrm>
            <a:off x="709920" y="4861440"/>
            <a:ext cx="5679000" cy="4605120"/>
          </a:xfrm>
          <a:prstGeom prst="rect">
            <a:avLst/>
          </a:prstGeom>
        </p:spPr>
        <p:txBody>
          <a:bodyPr lIns="99000" rIns="99000" tIns="49680" bIns="49680">
            <a:noAutofit/>
          </a:bodyPr>
          <a:p>
            <a:pPr marL="216000" indent="-216000">
              <a:lnSpc>
                <a:spcPct val="100000"/>
              </a:lnSpc>
            </a:pPr>
            <a:r>
              <a:rPr b="0" lang="cs-CZ" sz="1300" spc="-1" strike="noStrike">
                <a:latin typeface="Arial"/>
              </a:rPr>
              <a:t>intenzivní projektová příprava, předpoklad zprovoznění pilotních úseků 2029 až 2030</a:t>
            </a:r>
            <a:endParaRPr b="0" lang="cs-CZ" sz="1300" spc="-1" strike="noStrike">
              <a:latin typeface="Arial"/>
            </a:endParaRPr>
          </a:p>
          <a:p>
            <a:pPr marL="216000" indent="-216000">
              <a:lnSpc>
                <a:spcPct val="100000"/>
              </a:lnSpc>
            </a:pPr>
            <a:r>
              <a:rPr b="0" lang="cs-CZ" sz="1300" spc="-1" strike="noStrike">
                <a:latin typeface="Arial"/>
              </a:rPr>
              <a:t>(Plzeň – Domažlice, Praha  – Kladno, Praha – MB, Praha – Všetaty, Velký Osek – Choceň)</a:t>
            </a:r>
            <a:endParaRPr b="0" lang="cs-CZ" sz="1300" spc="-1" strike="noStrike">
              <a:latin typeface="Arial"/>
            </a:endParaRPr>
          </a:p>
          <a:p>
            <a:pPr marL="216000" indent="-216000">
              <a:lnSpc>
                <a:spcPct val="100000"/>
              </a:lnSpc>
            </a:pPr>
            <a:endParaRPr b="0" lang="cs-CZ" sz="1300" spc="-1" strike="noStrike">
              <a:latin typeface="Arial"/>
            </a:endParaRPr>
          </a:p>
          <a:p>
            <a:pPr marL="216000" indent="-216000">
              <a:lnSpc>
                <a:spcPct val="100000"/>
              </a:lnSpc>
            </a:pPr>
            <a:endParaRPr b="0" lang="cs-CZ" sz="1300" spc="-1" strike="noStrike">
              <a:latin typeface="Arial"/>
            </a:endParaRPr>
          </a:p>
        </p:txBody>
      </p:sp>
      <p:sp>
        <p:nvSpPr>
          <p:cNvPr id="318" name="Slide Number Placeholder 3"/>
          <p:cNvSpPr txBox="1"/>
          <p:nvPr/>
        </p:nvSpPr>
        <p:spPr>
          <a:xfrm>
            <a:off x="4021200" y="9721080"/>
            <a:ext cx="3075840" cy="511200"/>
          </a:xfrm>
          <a:prstGeom prst="rect">
            <a:avLst/>
          </a:prstGeom>
          <a:noFill/>
          <a:ln w="0">
            <a:noFill/>
          </a:ln>
        </p:spPr>
        <p:txBody>
          <a:bodyPr lIns="99000" rIns="99000" tIns="49680" bIns="49680" anchor="b">
            <a:noAutofit/>
          </a:bodyPr>
          <a:p>
            <a:pPr algn="r">
              <a:lnSpc>
                <a:spcPct val="100000"/>
              </a:lnSpc>
            </a:pPr>
            <a:fld id="{5F4D0F4F-4B9C-4E22-BF43-4B60B36C2EBA}" type="slidenum">
              <a:rPr b="0" lang="en-CZ" sz="1300" spc="-1" strike="noStrike">
                <a:solidFill>
                  <a:srgbClr val="000000"/>
                </a:solidFill>
                <a:latin typeface="Calibri"/>
              </a:rPr>
              <a:t>&lt;číslo&gt;</a:t>
            </a:fld>
            <a:endParaRPr b="0" lang="cs-CZ" sz="1300" spc="-1" strike="noStrike">
              <a:latin typeface="Times New Roman"/>
            </a:endParaRPr>
          </a:p>
        </p:txBody>
      </p:sp>
      <p:sp>
        <p:nvSpPr>
          <p:cNvPr id="319" name="Zástupný symbol pro zápatí 4"/>
          <p:cNvSpPr txBox="1"/>
          <p:nvPr/>
        </p:nvSpPr>
        <p:spPr>
          <a:xfrm>
            <a:off x="0" y="9721080"/>
            <a:ext cx="3075840" cy="511200"/>
          </a:xfrm>
          <a:prstGeom prst="rect">
            <a:avLst/>
          </a:prstGeom>
          <a:noFill/>
          <a:ln w="0">
            <a:noFill/>
          </a:ln>
        </p:spPr>
        <p:txBody>
          <a:bodyPr lIns="99000" rIns="99000" tIns="49680" bIns="49680" anchor="b">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
        <p:nvSpPr>
          <p:cNvPr id="320" name="Zástupný symbol pro záhlaví 5"/>
          <p:cNvSpPr txBox="1"/>
          <p:nvPr/>
        </p:nvSpPr>
        <p:spPr>
          <a:xfrm>
            <a:off x="0" y="0"/>
            <a:ext cx="3075840" cy="511200"/>
          </a:xfrm>
          <a:prstGeom prst="rect">
            <a:avLst/>
          </a:prstGeom>
          <a:noFill/>
          <a:ln w="0">
            <a:noFill/>
          </a:ln>
        </p:spPr>
        <p:txBody>
          <a:bodyPr lIns="99000" rIns="99000" tIns="49680" bIns="49680">
            <a:noAutofit/>
          </a:bodyPr>
          <a:p>
            <a:pPr>
              <a:lnSpc>
                <a:spcPct val="100000"/>
              </a:lnSpc>
            </a:pPr>
            <a:r>
              <a:rPr b="0" lang="cs-CZ" sz="1300" spc="-1" strike="noStrike">
                <a:solidFill>
                  <a:srgbClr val="000000"/>
                </a:solidFill>
                <a:latin typeface="+mn-lt"/>
                <a:ea typeface="+mn-ea"/>
              </a:rPr>
              <a:t>14. schůze Hospodářského výboru dne 1. září 2022</a:t>
            </a:r>
            <a:endParaRPr b="0" lang="cs-CZ" sz="13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27" name="PlaceHolder 2"/>
          <p:cNvSpPr>
            <a:spLocks noGrp="1"/>
          </p:cNvSpPr>
          <p:nvPr>
            <p:ph type="body"/>
          </p:nvPr>
        </p:nvSpPr>
        <p:spPr>
          <a:xfrm>
            <a:off x="496800" y="1509840"/>
            <a:ext cx="8156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28" name="PlaceHolder 3"/>
          <p:cNvSpPr>
            <a:spLocks noGrp="1"/>
          </p:cNvSpPr>
          <p:nvPr>
            <p:ph type="body"/>
          </p:nvPr>
        </p:nvSpPr>
        <p:spPr>
          <a:xfrm>
            <a:off x="496800" y="3631320"/>
            <a:ext cx="8156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30" name="PlaceHolder 2"/>
          <p:cNvSpPr>
            <a:spLocks noGrp="1"/>
          </p:cNvSpPr>
          <p:nvPr>
            <p:ph type="body"/>
          </p:nvPr>
        </p:nvSpPr>
        <p:spPr>
          <a:xfrm>
            <a:off x="4968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31" name="PlaceHolder 3"/>
          <p:cNvSpPr>
            <a:spLocks noGrp="1"/>
          </p:cNvSpPr>
          <p:nvPr>
            <p:ph type="body"/>
          </p:nvPr>
        </p:nvSpPr>
        <p:spPr>
          <a:xfrm>
            <a:off x="46764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32" name="PlaceHolder 4"/>
          <p:cNvSpPr>
            <a:spLocks noGrp="1"/>
          </p:cNvSpPr>
          <p:nvPr>
            <p:ph type="body"/>
          </p:nvPr>
        </p:nvSpPr>
        <p:spPr>
          <a:xfrm>
            <a:off x="496800" y="363132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33" name="PlaceHolder 5"/>
          <p:cNvSpPr>
            <a:spLocks noGrp="1"/>
          </p:cNvSpPr>
          <p:nvPr>
            <p:ph type="body"/>
          </p:nvPr>
        </p:nvSpPr>
        <p:spPr>
          <a:xfrm>
            <a:off x="4676400" y="363132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35" name="PlaceHolder 2"/>
          <p:cNvSpPr>
            <a:spLocks noGrp="1"/>
          </p:cNvSpPr>
          <p:nvPr>
            <p:ph type="body"/>
          </p:nvPr>
        </p:nvSpPr>
        <p:spPr>
          <a:xfrm>
            <a:off x="496800" y="150984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36" name="PlaceHolder 3"/>
          <p:cNvSpPr>
            <a:spLocks noGrp="1"/>
          </p:cNvSpPr>
          <p:nvPr>
            <p:ph type="body"/>
          </p:nvPr>
        </p:nvSpPr>
        <p:spPr>
          <a:xfrm>
            <a:off x="3254760" y="150984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37" name="PlaceHolder 4"/>
          <p:cNvSpPr>
            <a:spLocks noGrp="1"/>
          </p:cNvSpPr>
          <p:nvPr>
            <p:ph type="body"/>
          </p:nvPr>
        </p:nvSpPr>
        <p:spPr>
          <a:xfrm>
            <a:off x="6012720" y="150984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38" name="PlaceHolder 5"/>
          <p:cNvSpPr>
            <a:spLocks noGrp="1"/>
          </p:cNvSpPr>
          <p:nvPr>
            <p:ph type="body"/>
          </p:nvPr>
        </p:nvSpPr>
        <p:spPr>
          <a:xfrm>
            <a:off x="496800" y="363132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39" name="PlaceHolder 6"/>
          <p:cNvSpPr>
            <a:spLocks noGrp="1"/>
          </p:cNvSpPr>
          <p:nvPr>
            <p:ph type="body"/>
          </p:nvPr>
        </p:nvSpPr>
        <p:spPr>
          <a:xfrm>
            <a:off x="3254760" y="363132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40" name="PlaceHolder 7"/>
          <p:cNvSpPr>
            <a:spLocks noGrp="1"/>
          </p:cNvSpPr>
          <p:nvPr>
            <p:ph type="body"/>
          </p:nvPr>
        </p:nvSpPr>
        <p:spPr>
          <a:xfrm>
            <a:off x="6012720" y="363132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48" name="PlaceHolder 2"/>
          <p:cNvSpPr>
            <a:spLocks noGrp="1"/>
          </p:cNvSpPr>
          <p:nvPr>
            <p:ph type="subTitle"/>
          </p:nvPr>
        </p:nvSpPr>
        <p:spPr>
          <a:xfrm>
            <a:off x="496800" y="1509840"/>
            <a:ext cx="8156160" cy="406116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50" name="PlaceHolder 2"/>
          <p:cNvSpPr>
            <a:spLocks noGrp="1"/>
          </p:cNvSpPr>
          <p:nvPr>
            <p:ph type="body"/>
          </p:nvPr>
        </p:nvSpPr>
        <p:spPr>
          <a:xfrm>
            <a:off x="496800" y="1509840"/>
            <a:ext cx="8156160" cy="4061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52" name="PlaceHolder 2"/>
          <p:cNvSpPr>
            <a:spLocks noGrp="1"/>
          </p:cNvSpPr>
          <p:nvPr>
            <p:ph type="body"/>
          </p:nvPr>
        </p:nvSpPr>
        <p:spPr>
          <a:xfrm>
            <a:off x="496800" y="1509840"/>
            <a:ext cx="3980160" cy="4061160"/>
          </a:xfrm>
          <a:prstGeom prst="rect">
            <a:avLst/>
          </a:prstGeom>
        </p:spPr>
        <p:txBody>
          <a:bodyPr lIns="0" rIns="0" tIns="0" bIns="0">
            <a:normAutofit/>
          </a:bodyPr>
          <a:p>
            <a:endParaRPr b="0" lang="cs-CZ" sz="2100" spc="-1" strike="noStrike">
              <a:solidFill>
                <a:srgbClr val="000000"/>
              </a:solidFill>
              <a:latin typeface="Calibri"/>
            </a:endParaRPr>
          </a:p>
        </p:txBody>
      </p:sp>
      <p:sp>
        <p:nvSpPr>
          <p:cNvPr id="53" name="PlaceHolder 3"/>
          <p:cNvSpPr>
            <a:spLocks noGrp="1"/>
          </p:cNvSpPr>
          <p:nvPr>
            <p:ph type="body"/>
          </p:nvPr>
        </p:nvSpPr>
        <p:spPr>
          <a:xfrm>
            <a:off x="4676400" y="1509840"/>
            <a:ext cx="3980160" cy="4061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96800" y="360000"/>
            <a:ext cx="8156160" cy="371088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57" name="PlaceHolder 2"/>
          <p:cNvSpPr>
            <a:spLocks noGrp="1"/>
          </p:cNvSpPr>
          <p:nvPr>
            <p:ph type="body"/>
          </p:nvPr>
        </p:nvSpPr>
        <p:spPr>
          <a:xfrm>
            <a:off x="4968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58" name="PlaceHolder 3"/>
          <p:cNvSpPr>
            <a:spLocks noGrp="1"/>
          </p:cNvSpPr>
          <p:nvPr>
            <p:ph type="body"/>
          </p:nvPr>
        </p:nvSpPr>
        <p:spPr>
          <a:xfrm>
            <a:off x="4676400" y="1509840"/>
            <a:ext cx="3980160" cy="4061160"/>
          </a:xfrm>
          <a:prstGeom prst="rect">
            <a:avLst/>
          </a:prstGeom>
        </p:spPr>
        <p:txBody>
          <a:bodyPr lIns="0" rIns="0" tIns="0" bIns="0">
            <a:normAutofit/>
          </a:bodyPr>
          <a:p>
            <a:endParaRPr b="0" lang="cs-CZ" sz="2100" spc="-1" strike="noStrike">
              <a:solidFill>
                <a:srgbClr val="000000"/>
              </a:solidFill>
              <a:latin typeface="Calibri"/>
            </a:endParaRPr>
          </a:p>
        </p:txBody>
      </p:sp>
      <p:sp>
        <p:nvSpPr>
          <p:cNvPr id="59" name="PlaceHolder 4"/>
          <p:cNvSpPr>
            <a:spLocks noGrp="1"/>
          </p:cNvSpPr>
          <p:nvPr>
            <p:ph type="body"/>
          </p:nvPr>
        </p:nvSpPr>
        <p:spPr>
          <a:xfrm>
            <a:off x="496800" y="363132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6" name="PlaceHolder 2"/>
          <p:cNvSpPr>
            <a:spLocks noGrp="1"/>
          </p:cNvSpPr>
          <p:nvPr>
            <p:ph type="subTitle"/>
          </p:nvPr>
        </p:nvSpPr>
        <p:spPr>
          <a:xfrm>
            <a:off x="496800" y="1509840"/>
            <a:ext cx="8156160" cy="406116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61" name="PlaceHolder 2"/>
          <p:cNvSpPr>
            <a:spLocks noGrp="1"/>
          </p:cNvSpPr>
          <p:nvPr>
            <p:ph type="body"/>
          </p:nvPr>
        </p:nvSpPr>
        <p:spPr>
          <a:xfrm>
            <a:off x="496800" y="1509840"/>
            <a:ext cx="3980160" cy="4061160"/>
          </a:xfrm>
          <a:prstGeom prst="rect">
            <a:avLst/>
          </a:prstGeom>
        </p:spPr>
        <p:txBody>
          <a:bodyPr lIns="0" rIns="0" tIns="0" bIns="0">
            <a:normAutofit/>
          </a:bodyPr>
          <a:p>
            <a:endParaRPr b="0" lang="cs-CZ" sz="2100" spc="-1" strike="noStrike">
              <a:solidFill>
                <a:srgbClr val="000000"/>
              </a:solidFill>
              <a:latin typeface="Calibri"/>
            </a:endParaRPr>
          </a:p>
        </p:txBody>
      </p:sp>
      <p:sp>
        <p:nvSpPr>
          <p:cNvPr id="62" name="PlaceHolder 3"/>
          <p:cNvSpPr>
            <a:spLocks noGrp="1"/>
          </p:cNvSpPr>
          <p:nvPr>
            <p:ph type="body"/>
          </p:nvPr>
        </p:nvSpPr>
        <p:spPr>
          <a:xfrm>
            <a:off x="46764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63" name="PlaceHolder 4"/>
          <p:cNvSpPr>
            <a:spLocks noGrp="1"/>
          </p:cNvSpPr>
          <p:nvPr>
            <p:ph type="body"/>
          </p:nvPr>
        </p:nvSpPr>
        <p:spPr>
          <a:xfrm>
            <a:off x="4676400" y="363132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65" name="PlaceHolder 2"/>
          <p:cNvSpPr>
            <a:spLocks noGrp="1"/>
          </p:cNvSpPr>
          <p:nvPr>
            <p:ph type="body"/>
          </p:nvPr>
        </p:nvSpPr>
        <p:spPr>
          <a:xfrm>
            <a:off x="4968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66" name="PlaceHolder 3"/>
          <p:cNvSpPr>
            <a:spLocks noGrp="1"/>
          </p:cNvSpPr>
          <p:nvPr>
            <p:ph type="body"/>
          </p:nvPr>
        </p:nvSpPr>
        <p:spPr>
          <a:xfrm>
            <a:off x="46764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67" name="PlaceHolder 4"/>
          <p:cNvSpPr>
            <a:spLocks noGrp="1"/>
          </p:cNvSpPr>
          <p:nvPr>
            <p:ph type="body"/>
          </p:nvPr>
        </p:nvSpPr>
        <p:spPr>
          <a:xfrm>
            <a:off x="496800" y="3631320"/>
            <a:ext cx="8156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69" name="PlaceHolder 2"/>
          <p:cNvSpPr>
            <a:spLocks noGrp="1"/>
          </p:cNvSpPr>
          <p:nvPr>
            <p:ph type="body"/>
          </p:nvPr>
        </p:nvSpPr>
        <p:spPr>
          <a:xfrm>
            <a:off x="496800" y="1509840"/>
            <a:ext cx="8156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70" name="PlaceHolder 3"/>
          <p:cNvSpPr>
            <a:spLocks noGrp="1"/>
          </p:cNvSpPr>
          <p:nvPr>
            <p:ph type="body"/>
          </p:nvPr>
        </p:nvSpPr>
        <p:spPr>
          <a:xfrm>
            <a:off x="496800" y="3631320"/>
            <a:ext cx="8156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72" name="PlaceHolder 2"/>
          <p:cNvSpPr>
            <a:spLocks noGrp="1"/>
          </p:cNvSpPr>
          <p:nvPr>
            <p:ph type="body"/>
          </p:nvPr>
        </p:nvSpPr>
        <p:spPr>
          <a:xfrm>
            <a:off x="4968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73" name="PlaceHolder 3"/>
          <p:cNvSpPr>
            <a:spLocks noGrp="1"/>
          </p:cNvSpPr>
          <p:nvPr>
            <p:ph type="body"/>
          </p:nvPr>
        </p:nvSpPr>
        <p:spPr>
          <a:xfrm>
            <a:off x="46764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74" name="PlaceHolder 4"/>
          <p:cNvSpPr>
            <a:spLocks noGrp="1"/>
          </p:cNvSpPr>
          <p:nvPr>
            <p:ph type="body"/>
          </p:nvPr>
        </p:nvSpPr>
        <p:spPr>
          <a:xfrm>
            <a:off x="496800" y="363132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75" name="PlaceHolder 5"/>
          <p:cNvSpPr>
            <a:spLocks noGrp="1"/>
          </p:cNvSpPr>
          <p:nvPr>
            <p:ph type="body"/>
          </p:nvPr>
        </p:nvSpPr>
        <p:spPr>
          <a:xfrm>
            <a:off x="4676400" y="363132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77" name="PlaceHolder 2"/>
          <p:cNvSpPr>
            <a:spLocks noGrp="1"/>
          </p:cNvSpPr>
          <p:nvPr>
            <p:ph type="body"/>
          </p:nvPr>
        </p:nvSpPr>
        <p:spPr>
          <a:xfrm>
            <a:off x="496800" y="150984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78" name="PlaceHolder 3"/>
          <p:cNvSpPr>
            <a:spLocks noGrp="1"/>
          </p:cNvSpPr>
          <p:nvPr>
            <p:ph type="body"/>
          </p:nvPr>
        </p:nvSpPr>
        <p:spPr>
          <a:xfrm>
            <a:off x="3254760" y="150984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79" name="PlaceHolder 4"/>
          <p:cNvSpPr>
            <a:spLocks noGrp="1"/>
          </p:cNvSpPr>
          <p:nvPr>
            <p:ph type="body"/>
          </p:nvPr>
        </p:nvSpPr>
        <p:spPr>
          <a:xfrm>
            <a:off x="6012720" y="150984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80" name="PlaceHolder 5"/>
          <p:cNvSpPr>
            <a:spLocks noGrp="1"/>
          </p:cNvSpPr>
          <p:nvPr>
            <p:ph type="body"/>
          </p:nvPr>
        </p:nvSpPr>
        <p:spPr>
          <a:xfrm>
            <a:off x="496800" y="363132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81" name="PlaceHolder 6"/>
          <p:cNvSpPr>
            <a:spLocks noGrp="1"/>
          </p:cNvSpPr>
          <p:nvPr>
            <p:ph type="body"/>
          </p:nvPr>
        </p:nvSpPr>
        <p:spPr>
          <a:xfrm>
            <a:off x="3254760" y="363132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82" name="PlaceHolder 7"/>
          <p:cNvSpPr>
            <a:spLocks noGrp="1"/>
          </p:cNvSpPr>
          <p:nvPr>
            <p:ph type="body"/>
          </p:nvPr>
        </p:nvSpPr>
        <p:spPr>
          <a:xfrm>
            <a:off x="6012720" y="363132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89" name="PlaceHolder 2"/>
          <p:cNvSpPr>
            <a:spLocks noGrp="1"/>
          </p:cNvSpPr>
          <p:nvPr>
            <p:ph type="subTitle"/>
          </p:nvPr>
        </p:nvSpPr>
        <p:spPr>
          <a:xfrm>
            <a:off x="496800" y="1509840"/>
            <a:ext cx="8156160" cy="406116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91" name="PlaceHolder 2"/>
          <p:cNvSpPr>
            <a:spLocks noGrp="1"/>
          </p:cNvSpPr>
          <p:nvPr>
            <p:ph type="body"/>
          </p:nvPr>
        </p:nvSpPr>
        <p:spPr>
          <a:xfrm>
            <a:off x="496800" y="1509840"/>
            <a:ext cx="8156160" cy="4061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93" name="PlaceHolder 2"/>
          <p:cNvSpPr>
            <a:spLocks noGrp="1"/>
          </p:cNvSpPr>
          <p:nvPr>
            <p:ph type="body"/>
          </p:nvPr>
        </p:nvSpPr>
        <p:spPr>
          <a:xfrm>
            <a:off x="496800" y="1509840"/>
            <a:ext cx="3980160" cy="4061160"/>
          </a:xfrm>
          <a:prstGeom prst="rect">
            <a:avLst/>
          </a:prstGeom>
        </p:spPr>
        <p:txBody>
          <a:bodyPr lIns="0" rIns="0" tIns="0" bIns="0">
            <a:normAutofit/>
          </a:bodyPr>
          <a:p>
            <a:endParaRPr b="0" lang="cs-CZ" sz="2100" spc="-1" strike="noStrike">
              <a:solidFill>
                <a:srgbClr val="000000"/>
              </a:solidFill>
              <a:latin typeface="Calibri"/>
            </a:endParaRPr>
          </a:p>
        </p:txBody>
      </p:sp>
      <p:sp>
        <p:nvSpPr>
          <p:cNvPr id="94" name="PlaceHolder 3"/>
          <p:cNvSpPr>
            <a:spLocks noGrp="1"/>
          </p:cNvSpPr>
          <p:nvPr>
            <p:ph type="body"/>
          </p:nvPr>
        </p:nvSpPr>
        <p:spPr>
          <a:xfrm>
            <a:off x="4676400" y="1509840"/>
            <a:ext cx="3980160" cy="4061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8" name="PlaceHolder 2"/>
          <p:cNvSpPr>
            <a:spLocks noGrp="1"/>
          </p:cNvSpPr>
          <p:nvPr>
            <p:ph type="body"/>
          </p:nvPr>
        </p:nvSpPr>
        <p:spPr>
          <a:xfrm>
            <a:off x="496800" y="1509840"/>
            <a:ext cx="8156160" cy="4061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96800" y="360000"/>
            <a:ext cx="8156160" cy="371088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98" name="PlaceHolder 2"/>
          <p:cNvSpPr>
            <a:spLocks noGrp="1"/>
          </p:cNvSpPr>
          <p:nvPr>
            <p:ph type="body"/>
          </p:nvPr>
        </p:nvSpPr>
        <p:spPr>
          <a:xfrm>
            <a:off x="4968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99" name="PlaceHolder 3"/>
          <p:cNvSpPr>
            <a:spLocks noGrp="1"/>
          </p:cNvSpPr>
          <p:nvPr>
            <p:ph type="body"/>
          </p:nvPr>
        </p:nvSpPr>
        <p:spPr>
          <a:xfrm>
            <a:off x="4676400" y="1509840"/>
            <a:ext cx="3980160" cy="4061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00" name="PlaceHolder 4"/>
          <p:cNvSpPr>
            <a:spLocks noGrp="1"/>
          </p:cNvSpPr>
          <p:nvPr>
            <p:ph type="body"/>
          </p:nvPr>
        </p:nvSpPr>
        <p:spPr>
          <a:xfrm>
            <a:off x="496800" y="363132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102" name="PlaceHolder 2"/>
          <p:cNvSpPr>
            <a:spLocks noGrp="1"/>
          </p:cNvSpPr>
          <p:nvPr>
            <p:ph type="body"/>
          </p:nvPr>
        </p:nvSpPr>
        <p:spPr>
          <a:xfrm>
            <a:off x="496800" y="1509840"/>
            <a:ext cx="3980160" cy="4061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03" name="PlaceHolder 3"/>
          <p:cNvSpPr>
            <a:spLocks noGrp="1"/>
          </p:cNvSpPr>
          <p:nvPr>
            <p:ph type="body"/>
          </p:nvPr>
        </p:nvSpPr>
        <p:spPr>
          <a:xfrm>
            <a:off x="46764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04" name="PlaceHolder 4"/>
          <p:cNvSpPr>
            <a:spLocks noGrp="1"/>
          </p:cNvSpPr>
          <p:nvPr>
            <p:ph type="body"/>
          </p:nvPr>
        </p:nvSpPr>
        <p:spPr>
          <a:xfrm>
            <a:off x="4676400" y="363132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106" name="PlaceHolder 2"/>
          <p:cNvSpPr>
            <a:spLocks noGrp="1"/>
          </p:cNvSpPr>
          <p:nvPr>
            <p:ph type="body"/>
          </p:nvPr>
        </p:nvSpPr>
        <p:spPr>
          <a:xfrm>
            <a:off x="4968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07" name="PlaceHolder 3"/>
          <p:cNvSpPr>
            <a:spLocks noGrp="1"/>
          </p:cNvSpPr>
          <p:nvPr>
            <p:ph type="body"/>
          </p:nvPr>
        </p:nvSpPr>
        <p:spPr>
          <a:xfrm>
            <a:off x="46764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08" name="PlaceHolder 4"/>
          <p:cNvSpPr>
            <a:spLocks noGrp="1"/>
          </p:cNvSpPr>
          <p:nvPr>
            <p:ph type="body"/>
          </p:nvPr>
        </p:nvSpPr>
        <p:spPr>
          <a:xfrm>
            <a:off x="496800" y="3631320"/>
            <a:ext cx="8156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110" name="PlaceHolder 2"/>
          <p:cNvSpPr>
            <a:spLocks noGrp="1"/>
          </p:cNvSpPr>
          <p:nvPr>
            <p:ph type="body"/>
          </p:nvPr>
        </p:nvSpPr>
        <p:spPr>
          <a:xfrm>
            <a:off x="496800" y="1509840"/>
            <a:ext cx="8156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11" name="PlaceHolder 3"/>
          <p:cNvSpPr>
            <a:spLocks noGrp="1"/>
          </p:cNvSpPr>
          <p:nvPr>
            <p:ph type="body"/>
          </p:nvPr>
        </p:nvSpPr>
        <p:spPr>
          <a:xfrm>
            <a:off x="496800" y="3631320"/>
            <a:ext cx="8156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113" name="PlaceHolder 2"/>
          <p:cNvSpPr>
            <a:spLocks noGrp="1"/>
          </p:cNvSpPr>
          <p:nvPr>
            <p:ph type="body"/>
          </p:nvPr>
        </p:nvSpPr>
        <p:spPr>
          <a:xfrm>
            <a:off x="4968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14" name="PlaceHolder 3"/>
          <p:cNvSpPr>
            <a:spLocks noGrp="1"/>
          </p:cNvSpPr>
          <p:nvPr>
            <p:ph type="body"/>
          </p:nvPr>
        </p:nvSpPr>
        <p:spPr>
          <a:xfrm>
            <a:off x="46764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15" name="PlaceHolder 4"/>
          <p:cNvSpPr>
            <a:spLocks noGrp="1"/>
          </p:cNvSpPr>
          <p:nvPr>
            <p:ph type="body"/>
          </p:nvPr>
        </p:nvSpPr>
        <p:spPr>
          <a:xfrm>
            <a:off x="496800" y="363132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16" name="PlaceHolder 5"/>
          <p:cNvSpPr>
            <a:spLocks noGrp="1"/>
          </p:cNvSpPr>
          <p:nvPr>
            <p:ph type="body"/>
          </p:nvPr>
        </p:nvSpPr>
        <p:spPr>
          <a:xfrm>
            <a:off x="4676400" y="363132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118" name="PlaceHolder 2"/>
          <p:cNvSpPr>
            <a:spLocks noGrp="1"/>
          </p:cNvSpPr>
          <p:nvPr>
            <p:ph type="body"/>
          </p:nvPr>
        </p:nvSpPr>
        <p:spPr>
          <a:xfrm>
            <a:off x="496800" y="150984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19" name="PlaceHolder 3"/>
          <p:cNvSpPr>
            <a:spLocks noGrp="1"/>
          </p:cNvSpPr>
          <p:nvPr>
            <p:ph type="body"/>
          </p:nvPr>
        </p:nvSpPr>
        <p:spPr>
          <a:xfrm>
            <a:off x="3254760" y="150984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20" name="PlaceHolder 4"/>
          <p:cNvSpPr>
            <a:spLocks noGrp="1"/>
          </p:cNvSpPr>
          <p:nvPr>
            <p:ph type="body"/>
          </p:nvPr>
        </p:nvSpPr>
        <p:spPr>
          <a:xfrm>
            <a:off x="6012720" y="150984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21" name="PlaceHolder 5"/>
          <p:cNvSpPr>
            <a:spLocks noGrp="1"/>
          </p:cNvSpPr>
          <p:nvPr>
            <p:ph type="body"/>
          </p:nvPr>
        </p:nvSpPr>
        <p:spPr>
          <a:xfrm>
            <a:off x="496800" y="363132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22" name="PlaceHolder 6"/>
          <p:cNvSpPr>
            <a:spLocks noGrp="1"/>
          </p:cNvSpPr>
          <p:nvPr>
            <p:ph type="body"/>
          </p:nvPr>
        </p:nvSpPr>
        <p:spPr>
          <a:xfrm>
            <a:off x="3254760" y="363132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23" name="PlaceHolder 7"/>
          <p:cNvSpPr>
            <a:spLocks noGrp="1"/>
          </p:cNvSpPr>
          <p:nvPr>
            <p:ph type="body"/>
          </p:nvPr>
        </p:nvSpPr>
        <p:spPr>
          <a:xfrm>
            <a:off x="6012720" y="3631320"/>
            <a:ext cx="262620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10" name="PlaceHolder 2"/>
          <p:cNvSpPr>
            <a:spLocks noGrp="1"/>
          </p:cNvSpPr>
          <p:nvPr>
            <p:ph type="body"/>
          </p:nvPr>
        </p:nvSpPr>
        <p:spPr>
          <a:xfrm>
            <a:off x="496800" y="1509840"/>
            <a:ext cx="3980160" cy="4061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1" name="PlaceHolder 3"/>
          <p:cNvSpPr>
            <a:spLocks noGrp="1"/>
          </p:cNvSpPr>
          <p:nvPr>
            <p:ph type="body"/>
          </p:nvPr>
        </p:nvSpPr>
        <p:spPr>
          <a:xfrm>
            <a:off x="4676400" y="1509840"/>
            <a:ext cx="3980160" cy="4061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96800" y="360000"/>
            <a:ext cx="8156160" cy="371088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15" name="PlaceHolder 2"/>
          <p:cNvSpPr>
            <a:spLocks noGrp="1"/>
          </p:cNvSpPr>
          <p:nvPr>
            <p:ph type="body"/>
          </p:nvPr>
        </p:nvSpPr>
        <p:spPr>
          <a:xfrm>
            <a:off x="4968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6" name="PlaceHolder 3"/>
          <p:cNvSpPr>
            <a:spLocks noGrp="1"/>
          </p:cNvSpPr>
          <p:nvPr>
            <p:ph type="body"/>
          </p:nvPr>
        </p:nvSpPr>
        <p:spPr>
          <a:xfrm>
            <a:off x="4676400" y="1509840"/>
            <a:ext cx="3980160" cy="4061160"/>
          </a:xfrm>
          <a:prstGeom prst="rect">
            <a:avLst/>
          </a:prstGeom>
        </p:spPr>
        <p:txBody>
          <a:bodyPr lIns="0" rIns="0" tIns="0" bIns="0">
            <a:normAutofit/>
          </a:bodyPr>
          <a:p>
            <a:endParaRPr b="0" lang="cs-CZ" sz="2100" spc="-1" strike="noStrike">
              <a:solidFill>
                <a:srgbClr val="000000"/>
              </a:solidFill>
              <a:latin typeface="Calibri"/>
            </a:endParaRPr>
          </a:p>
        </p:txBody>
      </p:sp>
      <p:sp>
        <p:nvSpPr>
          <p:cNvPr id="17" name="PlaceHolder 4"/>
          <p:cNvSpPr>
            <a:spLocks noGrp="1"/>
          </p:cNvSpPr>
          <p:nvPr>
            <p:ph type="body"/>
          </p:nvPr>
        </p:nvSpPr>
        <p:spPr>
          <a:xfrm>
            <a:off x="496800" y="363132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19" name="PlaceHolder 2"/>
          <p:cNvSpPr>
            <a:spLocks noGrp="1"/>
          </p:cNvSpPr>
          <p:nvPr>
            <p:ph type="body"/>
          </p:nvPr>
        </p:nvSpPr>
        <p:spPr>
          <a:xfrm>
            <a:off x="496800" y="1509840"/>
            <a:ext cx="3980160" cy="4061160"/>
          </a:xfrm>
          <a:prstGeom prst="rect">
            <a:avLst/>
          </a:prstGeom>
        </p:spPr>
        <p:txBody>
          <a:bodyPr lIns="0" rIns="0" tIns="0" bIns="0">
            <a:normAutofit/>
          </a:bodyPr>
          <a:p>
            <a:endParaRPr b="0" lang="cs-CZ" sz="2100" spc="-1" strike="noStrike">
              <a:solidFill>
                <a:srgbClr val="000000"/>
              </a:solidFill>
              <a:latin typeface="Calibri"/>
            </a:endParaRPr>
          </a:p>
        </p:txBody>
      </p:sp>
      <p:sp>
        <p:nvSpPr>
          <p:cNvPr id="20" name="PlaceHolder 3"/>
          <p:cNvSpPr>
            <a:spLocks noGrp="1"/>
          </p:cNvSpPr>
          <p:nvPr>
            <p:ph type="body"/>
          </p:nvPr>
        </p:nvSpPr>
        <p:spPr>
          <a:xfrm>
            <a:off x="46764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21" name="PlaceHolder 4"/>
          <p:cNvSpPr>
            <a:spLocks noGrp="1"/>
          </p:cNvSpPr>
          <p:nvPr>
            <p:ph type="body"/>
          </p:nvPr>
        </p:nvSpPr>
        <p:spPr>
          <a:xfrm>
            <a:off x="4676400" y="363132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96800" y="360000"/>
            <a:ext cx="8156160" cy="800280"/>
          </a:xfrm>
          <a:prstGeom prst="rect">
            <a:avLst/>
          </a:prstGeom>
        </p:spPr>
        <p:txBody>
          <a:bodyPr lIns="0" rIns="0" tIns="0" bIns="0" anchor="ctr">
            <a:noAutofit/>
          </a:bodyPr>
          <a:p>
            <a:endParaRPr b="0" lang="cs-CZ" sz="1800" spc="-1" strike="noStrike">
              <a:solidFill>
                <a:srgbClr val="000000"/>
              </a:solidFill>
              <a:latin typeface="Calibri"/>
            </a:endParaRPr>
          </a:p>
        </p:txBody>
      </p:sp>
      <p:sp>
        <p:nvSpPr>
          <p:cNvPr id="23" name="PlaceHolder 2"/>
          <p:cNvSpPr>
            <a:spLocks noGrp="1"/>
          </p:cNvSpPr>
          <p:nvPr>
            <p:ph type="body"/>
          </p:nvPr>
        </p:nvSpPr>
        <p:spPr>
          <a:xfrm>
            <a:off x="4968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24" name="PlaceHolder 3"/>
          <p:cNvSpPr>
            <a:spLocks noGrp="1"/>
          </p:cNvSpPr>
          <p:nvPr>
            <p:ph type="body"/>
          </p:nvPr>
        </p:nvSpPr>
        <p:spPr>
          <a:xfrm>
            <a:off x="4676400" y="1509840"/>
            <a:ext cx="3980160" cy="1937160"/>
          </a:xfrm>
          <a:prstGeom prst="rect">
            <a:avLst/>
          </a:prstGeom>
        </p:spPr>
        <p:txBody>
          <a:bodyPr lIns="0" rIns="0" tIns="0" bIns="0">
            <a:normAutofit/>
          </a:bodyPr>
          <a:p>
            <a:endParaRPr b="0" lang="cs-CZ" sz="2100" spc="-1" strike="noStrike">
              <a:solidFill>
                <a:srgbClr val="000000"/>
              </a:solidFill>
              <a:latin typeface="Calibri"/>
            </a:endParaRPr>
          </a:p>
        </p:txBody>
      </p:sp>
      <p:sp>
        <p:nvSpPr>
          <p:cNvPr id="25" name="PlaceHolder 4"/>
          <p:cNvSpPr>
            <a:spLocks noGrp="1"/>
          </p:cNvSpPr>
          <p:nvPr>
            <p:ph type="body"/>
          </p:nvPr>
        </p:nvSpPr>
        <p:spPr>
          <a:xfrm>
            <a:off x="496800" y="3631320"/>
            <a:ext cx="8156160" cy="1937160"/>
          </a:xfrm>
          <a:prstGeom prst="rect">
            <a:avLst/>
          </a:prstGeom>
        </p:spPr>
        <p:txBody>
          <a:bodyPr lIns="0" rIns="0" tIns="0" bIns="0">
            <a:normAutofit/>
          </a:bodyPr>
          <a:p>
            <a:endParaRPr b="0" lang="cs-CZ" sz="21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28560" y="365040"/>
            <a:ext cx="7886520" cy="1325160"/>
          </a:xfrm>
          <a:prstGeom prst="rect">
            <a:avLst/>
          </a:prstGeom>
        </p:spPr>
        <p:txBody>
          <a:bodyPr anchor="ctr">
            <a:noAutofit/>
          </a:bodyPr>
          <a:p>
            <a:pPr>
              <a:lnSpc>
                <a:spcPct val="90000"/>
              </a:lnSpc>
            </a:pPr>
            <a:r>
              <a:rPr b="0" lang="cs-CZ" sz="3300" spc="-1" strike="noStrike">
                <a:solidFill>
                  <a:srgbClr val="000000"/>
                </a:solidFill>
                <a:latin typeface="Calibri Light"/>
              </a:rPr>
              <a:t>Kliknutím lze upravit styl.</a:t>
            </a:r>
            <a:endParaRPr b="0" lang="cs-CZ" sz="3300" spc="-1" strike="noStrike">
              <a:solidFill>
                <a:srgbClr val="000000"/>
              </a:solidFill>
              <a:latin typeface="Calibri"/>
            </a:endParaRPr>
          </a:p>
        </p:txBody>
      </p:sp>
      <p:sp>
        <p:nvSpPr>
          <p:cNvPr id="1" name="PlaceHolder 2"/>
          <p:cNvSpPr>
            <a:spLocks noGrp="1"/>
          </p:cNvSpPr>
          <p:nvPr>
            <p:ph type="dt"/>
          </p:nvPr>
        </p:nvSpPr>
        <p:spPr>
          <a:xfrm>
            <a:off x="628560" y="6356520"/>
            <a:ext cx="2057040" cy="364680"/>
          </a:xfrm>
          <a:prstGeom prst="rect">
            <a:avLst/>
          </a:prstGeom>
        </p:spPr>
        <p:txBody>
          <a:bodyPr anchor="ctr">
            <a:noAutofit/>
          </a:bodyPr>
          <a:p>
            <a:endParaRPr b="0" lang="cs-CZ" sz="2400" spc="-1" strike="noStrike">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noAutofit/>
          </a:bodyPr>
          <a:p>
            <a:pPr algn="ctr">
              <a:lnSpc>
                <a:spcPct val="100000"/>
              </a:lnSpc>
            </a:pPr>
            <a:r>
              <a:rPr b="0" lang="cs-CZ" sz="900" spc="-1" strike="noStrike">
                <a:solidFill>
                  <a:srgbClr val="8b8b8b"/>
                </a:solidFill>
                <a:latin typeface="Calibri"/>
              </a:rPr>
              <a:t>14. schůze Hospodářského výboru dne 1. září 2022</a:t>
            </a:r>
            <a:endParaRPr b="0" lang="cs-CZ" sz="900" spc="-1" strike="noStrike">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noAutofit/>
          </a:bodyPr>
          <a:p>
            <a:pPr algn="r">
              <a:lnSpc>
                <a:spcPct val="100000"/>
              </a:lnSpc>
            </a:pPr>
            <a:fld id="{46E62A8C-F749-4D62-A8EB-F90AAAF4CDD1}" type="slidenum">
              <a:rPr b="0" lang="cs-CZ" sz="900" spc="-1" strike="noStrike">
                <a:solidFill>
                  <a:srgbClr val="8b8b8b"/>
                </a:solidFill>
                <a:latin typeface="Calibri"/>
              </a:rPr>
              <a:t>&lt;číslo&gt;</a:t>
            </a:fld>
            <a:endParaRPr b="0" lang="cs-CZ" sz="9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2100" spc="-1" strike="noStrike">
                <a:solidFill>
                  <a:srgbClr val="000000"/>
                </a:solidFill>
                <a:latin typeface="Calibri"/>
              </a:rPr>
              <a:t>Klikněte pro úpravu formátu textu osnovy</a:t>
            </a:r>
            <a:endParaRPr b="0" lang="cs-CZ" sz="21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cs-CZ" sz="1500" spc="-1" strike="noStrike">
                <a:solidFill>
                  <a:srgbClr val="000000"/>
                </a:solidFill>
                <a:latin typeface="Calibri"/>
              </a:rPr>
              <a:t>Druhá úroveň</a:t>
            </a:r>
            <a:endParaRPr b="0" lang="cs-CZ" sz="15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cs-CZ" sz="1350" spc="-1" strike="noStrike">
                <a:solidFill>
                  <a:srgbClr val="000000"/>
                </a:solidFill>
                <a:latin typeface="Calibri"/>
              </a:rPr>
              <a:t>Třetí úroveň</a:t>
            </a:r>
            <a:endParaRPr b="0" lang="cs-CZ" sz="135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cs-CZ" sz="1350" spc="-1" strike="noStrike">
                <a:solidFill>
                  <a:srgbClr val="000000"/>
                </a:solidFill>
                <a:latin typeface="Calibri"/>
              </a:rPr>
              <a:t>Čtvrtá úroveň osnovy</a:t>
            </a:r>
            <a:endParaRPr b="0" lang="cs-CZ" sz="135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Calibri"/>
              </a:rPr>
              <a:t>Pátá úroveň osnovy</a:t>
            </a:r>
            <a:endParaRPr b="0" lang="cs-CZ"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Calibri"/>
              </a:rPr>
              <a:t>Šestá úroveň</a:t>
            </a:r>
            <a:endParaRPr b="0" lang="cs-CZ"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Calibri"/>
              </a:rPr>
              <a:t>Sedmá úroveň</a:t>
            </a:r>
            <a:endParaRPr b="0" lang="cs-CZ"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body"/>
          </p:nvPr>
        </p:nvSpPr>
        <p:spPr>
          <a:xfrm>
            <a:off x="496800" y="1509840"/>
            <a:ext cx="8156160" cy="4061160"/>
          </a:xfrm>
          <a:prstGeom prst="rect">
            <a:avLst/>
          </a:prstGeom>
        </p:spPr>
        <p:txBody>
          <a:bodyPr>
            <a:noAutofit/>
          </a:bodyPr>
          <a:p>
            <a:pPr marL="171360" indent="-171000">
              <a:lnSpc>
                <a:spcPct val="90000"/>
              </a:lnSpc>
              <a:spcBef>
                <a:spcPts val="751"/>
              </a:spcBef>
              <a:buClr>
                <a:srgbClr val="000000"/>
              </a:buClr>
              <a:buFont typeface="Arial"/>
              <a:buChar char="•"/>
            </a:pPr>
            <a:r>
              <a:rPr b="0" lang="cs-CZ" sz="2100" spc="-1" strike="noStrike">
                <a:solidFill>
                  <a:srgbClr val="000000"/>
                </a:solidFill>
                <a:latin typeface="Calibri"/>
              </a:rPr>
              <a:t>Kliknutím lze upravit styly předlohy textu.</a:t>
            </a:r>
            <a:endParaRPr b="0" lang="cs-CZ" sz="2100" spc="-1" strike="noStrike">
              <a:solidFill>
                <a:srgbClr val="000000"/>
              </a:solidFill>
              <a:latin typeface="Calibri"/>
            </a:endParaRPr>
          </a:p>
          <a:p>
            <a:pPr lvl="1" marL="514440" indent="-171000">
              <a:lnSpc>
                <a:spcPct val="90000"/>
              </a:lnSpc>
              <a:spcBef>
                <a:spcPts val="374"/>
              </a:spcBef>
              <a:buClr>
                <a:srgbClr val="000000"/>
              </a:buClr>
              <a:buFont typeface="Arial"/>
              <a:buChar char="•"/>
            </a:pPr>
            <a:r>
              <a:rPr b="0" lang="cs-CZ" sz="1800" spc="-1" strike="noStrike">
                <a:solidFill>
                  <a:srgbClr val="000000"/>
                </a:solidFill>
                <a:latin typeface="Calibri"/>
              </a:rPr>
              <a:t>Druhá úroveň</a:t>
            </a:r>
            <a:endParaRPr b="0" lang="cs-CZ" sz="1800" spc="-1" strike="noStrike">
              <a:solidFill>
                <a:srgbClr val="000000"/>
              </a:solidFill>
              <a:latin typeface="Calibri"/>
            </a:endParaRPr>
          </a:p>
          <a:p>
            <a:pPr lvl="2" marL="857160" indent="-171000">
              <a:lnSpc>
                <a:spcPct val="90000"/>
              </a:lnSpc>
              <a:spcBef>
                <a:spcPts val="374"/>
              </a:spcBef>
              <a:buClr>
                <a:srgbClr val="000000"/>
              </a:buClr>
              <a:buFont typeface="Arial"/>
              <a:buChar char="•"/>
            </a:pPr>
            <a:r>
              <a:rPr b="0" lang="cs-CZ" sz="1500" spc="-1" strike="noStrike">
                <a:solidFill>
                  <a:srgbClr val="000000"/>
                </a:solidFill>
                <a:latin typeface="Calibri"/>
              </a:rPr>
              <a:t>Třetí úroveň</a:t>
            </a:r>
            <a:endParaRPr b="0" lang="cs-CZ" sz="1500" spc="-1" strike="noStrike">
              <a:solidFill>
                <a:srgbClr val="000000"/>
              </a:solidFill>
              <a:latin typeface="Calibri"/>
            </a:endParaRPr>
          </a:p>
          <a:p>
            <a:pPr lvl="3" marL="1200240" indent="-171000">
              <a:lnSpc>
                <a:spcPct val="90000"/>
              </a:lnSpc>
              <a:spcBef>
                <a:spcPts val="374"/>
              </a:spcBef>
              <a:buClr>
                <a:srgbClr val="000000"/>
              </a:buClr>
              <a:buFont typeface="Arial"/>
              <a:buChar char="•"/>
            </a:pPr>
            <a:r>
              <a:rPr b="0" lang="cs-CZ" sz="1350" spc="-1" strike="noStrike">
                <a:solidFill>
                  <a:srgbClr val="000000"/>
                </a:solidFill>
                <a:latin typeface="Calibri"/>
              </a:rPr>
              <a:t>Čtvrtá úroveň</a:t>
            </a:r>
            <a:endParaRPr b="0" lang="cs-CZ" sz="1350" spc="-1" strike="noStrike">
              <a:solidFill>
                <a:srgbClr val="000000"/>
              </a:solidFill>
              <a:latin typeface="Calibri"/>
            </a:endParaRPr>
          </a:p>
          <a:p>
            <a:pPr lvl="4" marL="1542960" indent="-171000">
              <a:lnSpc>
                <a:spcPct val="90000"/>
              </a:lnSpc>
              <a:spcBef>
                <a:spcPts val="374"/>
              </a:spcBef>
              <a:buClr>
                <a:srgbClr val="000000"/>
              </a:buClr>
              <a:buFont typeface="Arial"/>
              <a:buChar char="•"/>
            </a:pPr>
            <a:r>
              <a:rPr b="0" lang="cs-CZ" sz="1350" spc="-1" strike="noStrike">
                <a:solidFill>
                  <a:srgbClr val="000000"/>
                </a:solidFill>
                <a:latin typeface="Calibri"/>
              </a:rPr>
              <a:t>Pátá úroveň</a:t>
            </a:r>
            <a:endParaRPr b="0" lang="cs-CZ" sz="1350" spc="-1" strike="noStrike">
              <a:solidFill>
                <a:srgbClr val="000000"/>
              </a:solidFill>
              <a:latin typeface="Calibri"/>
            </a:endParaRPr>
          </a:p>
        </p:txBody>
      </p:sp>
      <p:sp>
        <p:nvSpPr>
          <p:cNvPr id="42" name="PlaceHolder 2"/>
          <p:cNvSpPr>
            <a:spLocks noGrp="1"/>
          </p:cNvSpPr>
          <p:nvPr>
            <p:ph type="body"/>
          </p:nvPr>
        </p:nvSpPr>
        <p:spPr>
          <a:xfrm>
            <a:off x="496800" y="5697360"/>
            <a:ext cx="8156160" cy="369720"/>
          </a:xfrm>
          <a:prstGeom prst="rect">
            <a:avLst/>
          </a:prstGeom>
        </p:spPr>
        <p:txBody>
          <a:bodyPr anchor="b">
            <a:noAutofit/>
          </a:bodyPr>
          <a:p>
            <a:pPr marL="216000" indent="-215640">
              <a:lnSpc>
                <a:spcPct val="90000"/>
              </a:lnSpc>
              <a:spcBef>
                <a:spcPts val="751"/>
              </a:spcBef>
              <a:buClr>
                <a:srgbClr val="000000"/>
              </a:buClr>
              <a:buFont typeface="Arial"/>
              <a:buChar char="•"/>
            </a:pPr>
            <a:r>
              <a:rPr b="0" lang="cs-CZ" sz="1100" spc="-1" strike="noStrike">
                <a:solidFill>
                  <a:srgbClr val="000000"/>
                </a:solidFill>
                <a:latin typeface="Calibri"/>
              </a:rPr>
              <a:t>Kliknutím lze upravit styly předlohy textu.</a:t>
            </a:r>
            <a:endParaRPr b="0" lang="cs-CZ" sz="1100" spc="-1" strike="noStrike">
              <a:solidFill>
                <a:srgbClr val="000000"/>
              </a:solidFill>
              <a:latin typeface="Calibri"/>
            </a:endParaRPr>
          </a:p>
          <a:p>
            <a:pPr lvl="1" marL="432000" indent="-215640">
              <a:lnSpc>
                <a:spcPct val="90000"/>
              </a:lnSpc>
              <a:spcBef>
                <a:spcPts val="374"/>
              </a:spcBef>
              <a:buClr>
                <a:srgbClr val="000000"/>
              </a:buClr>
              <a:buFont typeface="Arial"/>
              <a:buChar char="•"/>
            </a:pPr>
            <a:r>
              <a:rPr b="0" lang="cs-CZ" sz="1100" spc="-1" strike="noStrike">
                <a:solidFill>
                  <a:srgbClr val="000000"/>
                </a:solidFill>
                <a:latin typeface="Calibri"/>
              </a:rPr>
              <a:t>Druhá úroveň</a:t>
            </a:r>
            <a:endParaRPr b="0" lang="cs-CZ" sz="1100" spc="-1" strike="noStrike">
              <a:solidFill>
                <a:srgbClr val="000000"/>
              </a:solidFill>
              <a:latin typeface="Calibri"/>
            </a:endParaRPr>
          </a:p>
          <a:p>
            <a:pPr lvl="2" marL="648000" indent="-215640">
              <a:lnSpc>
                <a:spcPct val="90000"/>
              </a:lnSpc>
              <a:spcBef>
                <a:spcPts val="374"/>
              </a:spcBef>
              <a:buClr>
                <a:srgbClr val="000000"/>
              </a:buClr>
              <a:buFont typeface="Arial"/>
              <a:buChar char="•"/>
            </a:pPr>
            <a:r>
              <a:rPr b="0" lang="cs-CZ" sz="1100" spc="-1" strike="noStrike">
                <a:solidFill>
                  <a:srgbClr val="000000"/>
                </a:solidFill>
                <a:latin typeface="Calibri"/>
              </a:rPr>
              <a:t>Třetí úroveň</a:t>
            </a:r>
            <a:endParaRPr b="0" lang="cs-CZ" sz="1100" spc="-1" strike="noStrike">
              <a:solidFill>
                <a:srgbClr val="000000"/>
              </a:solidFill>
              <a:latin typeface="Calibri"/>
            </a:endParaRPr>
          </a:p>
          <a:p>
            <a:pPr lvl="3" marL="900000" indent="-215640">
              <a:lnSpc>
                <a:spcPct val="90000"/>
              </a:lnSpc>
              <a:spcBef>
                <a:spcPts val="374"/>
              </a:spcBef>
              <a:buClr>
                <a:srgbClr val="000000"/>
              </a:buClr>
              <a:buFont typeface="Arial"/>
              <a:buChar char="•"/>
            </a:pPr>
            <a:r>
              <a:rPr b="0" lang="cs-CZ" sz="1100" spc="-1" strike="noStrike">
                <a:solidFill>
                  <a:srgbClr val="000000"/>
                </a:solidFill>
                <a:latin typeface="Calibri"/>
              </a:rPr>
              <a:t>Čtvrtá úroveň</a:t>
            </a:r>
            <a:endParaRPr b="0" lang="cs-CZ" sz="1100" spc="-1" strike="noStrike">
              <a:solidFill>
                <a:srgbClr val="000000"/>
              </a:solidFill>
              <a:latin typeface="Calibri"/>
            </a:endParaRPr>
          </a:p>
          <a:p>
            <a:pPr lvl="4" marL="1152000" indent="-215640">
              <a:lnSpc>
                <a:spcPct val="90000"/>
              </a:lnSpc>
              <a:spcBef>
                <a:spcPts val="374"/>
              </a:spcBef>
              <a:buClr>
                <a:srgbClr val="000000"/>
              </a:buClr>
              <a:buFont typeface="Arial"/>
              <a:buChar char="•"/>
            </a:pPr>
            <a:r>
              <a:rPr b="0" lang="cs-CZ" sz="1100" spc="-1" strike="noStrike">
                <a:solidFill>
                  <a:srgbClr val="000000"/>
                </a:solidFill>
                <a:latin typeface="Calibri"/>
              </a:rPr>
              <a:t>Pátá úroveň</a:t>
            </a:r>
            <a:endParaRPr b="0" lang="cs-CZ" sz="1100" spc="-1" strike="noStrike">
              <a:solidFill>
                <a:srgbClr val="000000"/>
              </a:solidFill>
              <a:latin typeface="Calibri"/>
            </a:endParaRPr>
          </a:p>
        </p:txBody>
      </p:sp>
      <p:sp>
        <p:nvSpPr>
          <p:cNvPr id="43" name="PlaceHolder 3"/>
          <p:cNvSpPr>
            <a:spLocks noGrp="1"/>
          </p:cNvSpPr>
          <p:nvPr>
            <p:ph type="title"/>
          </p:nvPr>
        </p:nvSpPr>
        <p:spPr>
          <a:xfrm>
            <a:off x="496800" y="360000"/>
            <a:ext cx="8156160" cy="800280"/>
          </a:xfrm>
          <a:prstGeom prst="rect">
            <a:avLst/>
          </a:prstGeom>
        </p:spPr>
        <p:txBody>
          <a:bodyPr anchor="ctr">
            <a:noAutofit/>
          </a:bodyPr>
          <a:p>
            <a:pPr>
              <a:lnSpc>
                <a:spcPct val="90000"/>
              </a:lnSpc>
            </a:pPr>
            <a:r>
              <a:rPr b="0" lang="cs-CZ" sz="3300" spc="-1" strike="noStrike">
                <a:solidFill>
                  <a:srgbClr val="000000"/>
                </a:solidFill>
                <a:latin typeface="Calibri Light"/>
              </a:rPr>
              <a:t>Kliknutím lze upravit styl.</a:t>
            </a:r>
            <a:endParaRPr b="0" lang="cs-CZ" sz="3300" spc="-1" strike="noStrike">
              <a:solidFill>
                <a:srgbClr val="000000"/>
              </a:solidFill>
              <a:latin typeface="Calibri"/>
            </a:endParaRPr>
          </a:p>
        </p:txBody>
      </p:sp>
      <p:sp>
        <p:nvSpPr>
          <p:cNvPr id="44" name="PlaceHolder 4"/>
          <p:cNvSpPr>
            <a:spLocks noGrp="1"/>
          </p:cNvSpPr>
          <p:nvPr>
            <p:ph type="dt"/>
          </p:nvPr>
        </p:nvSpPr>
        <p:spPr>
          <a:xfrm>
            <a:off x="628560" y="6356520"/>
            <a:ext cx="2057040" cy="364680"/>
          </a:xfrm>
          <a:prstGeom prst="rect">
            <a:avLst/>
          </a:prstGeom>
        </p:spPr>
        <p:txBody>
          <a:bodyPr anchor="ctr">
            <a:noAutofit/>
          </a:bodyPr>
          <a:p>
            <a:endParaRPr b="0" lang="cs-CZ" sz="2400" spc="-1" strike="noStrike">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noAutofit/>
          </a:bodyPr>
          <a:p>
            <a:pPr algn="r">
              <a:lnSpc>
                <a:spcPct val="100000"/>
              </a:lnSpc>
            </a:pPr>
            <a:fld id="{FFB7169A-E01A-4ACA-9028-113D23475AA6}" type="slidenum">
              <a:rPr b="0" lang="cs-CZ" sz="900" spc="-1" strike="noStrike">
                <a:solidFill>
                  <a:srgbClr val="8b8b8b"/>
                </a:solidFill>
                <a:latin typeface="Calibri"/>
              </a:rPr>
              <a:t>&lt;číslo&gt;</a:t>
            </a:fld>
            <a:endParaRPr b="0" lang="cs-CZ" sz="900" spc="-1" strike="noStrike">
              <a:latin typeface="Times New Roman"/>
            </a:endParaRPr>
          </a:p>
        </p:txBody>
      </p:sp>
      <p:sp>
        <p:nvSpPr>
          <p:cNvPr id="46" name="PlaceHolder 6"/>
          <p:cNvSpPr>
            <a:spLocks noGrp="1"/>
          </p:cNvSpPr>
          <p:nvPr>
            <p:ph type="ftr"/>
          </p:nvPr>
        </p:nvSpPr>
        <p:spPr>
          <a:xfrm>
            <a:off x="3029040" y="6356520"/>
            <a:ext cx="3085920" cy="364680"/>
          </a:xfrm>
          <a:prstGeom prst="rect">
            <a:avLst/>
          </a:prstGeom>
        </p:spPr>
        <p:txBody>
          <a:bodyPr anchor="ctr">
            <a:noAutofit/>
          </a:bodyPr>
          <a:p>
            <a:pPr algn="ctr">
              <a:lnSpc>
                <a:spcPct val="100000"/>
              </a:lnSpc>
            </a:pPr>
            <a:r>
              <a:rPr b="0" lang="cs-CZ" sz="900" spc="-1" strike="noStrike">
                <a:solidFill>
                  <a:srgbClr val="8b8b8b"/>
                </a:solidFill>
                <a:latin typeface="Calibri"/>
              </a:rPr>
              <a:t>14. schůze Hospodářského výboru dne 1. září 2022</a:t>
            </a:r>
            <a:endParaRPr b="0" lang="cs-CZ"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1143000" y="1122480"/>
            <a:ext cx="6857640" cy="2387160"/>
          </a:xfrm>
          <a:prstGeom prst="rect">
            <a:avLst/>
          </a:prstGeom>
        </p:spPr>
        <p:txBody>
          <a:bodyPr anchor="b">
            <a:noAutofit/>
          </a:bodyPr>
          <a:p>
            <a:pPr algn="ctr">
              <a:lnSpc>
                <a:spcPct val="90000"/>
              </a:lnSpc>
            </a:pPr>
            <a:r>
              <a:rPr b="0" lang="cs-CZ" sz="4500" spc="-1" strike="noStrike">
                <a:solidFill>
                  <a:srgbClr val="000000"/>
                </a:solidFill>
                <a:latin typeface="Calibri Light"/>
              </a:rPr>
              <a:t>Kliknutím lze upravit styl.</a:t>
            </a:r>
            <a:endParaRPr b="0" lang="cs-CZ" sz="4500" spc="-1" strike="noStrike">
              <a:solidFill>
                <a:srgbClr val="000000"/>
              </a:solidFill>
              <a:latin typeface="Calibri"/>
            </a:endParaRPr>
          </a:p>
        </p:txBody>
      </p:sp>
      <p:sp>
        <p:nvSpPr>
          <p:cNvPr id="84" name="PlaceHolder 2"/>
          <p:cNvSpPr>
            <a:spLocks noGrp="1"/>
          </p:cNvSpPr>
          <p:nvPr>
            <p:ph type="dt"/>
          </p:nvPr>
        </p:nvSpPr>
        <p:spPr>
          <a:xfrm>
            <a:off x="628560" y="6356520"/>
            <a:ext cx="2057040" cy="364680"/>
          </a:xfrm>
          <a:prstGeom prst="rect">
            <a:avLst/>
          </a:prstGeom>
        </p:spPr>
        <p:txBody>
          <a:bodyPr anchor="ctr">
            <a:noAutofit/>
          </a:bodyPr>
          <a:p>
            <a:endParaRPr b="0" lang="cs-CZ" sz="2400" spc="-1" strike="noStrike">
              <a:latin typeface="Times New Roman"/>
            </a:endParaRPr>
          </a:p>
        </p:txBody>
      </p:sp>
      <p:sp>
        <p:nvSpPr>
          <p:cNvPr id="85" name="PlaceHolder 3"/>
          <p:cNvSpPr>
            <a:spLocks noGrp="1"/>
          </p:cNvSpPr>
          <p:nvPr>
            <p:ph type="ftr"/>
          </p:nvPr>
        </p:nvSpPr>
        <p:spPr>
          <a:xfrm>
            <a:off x="3029040" y="6356520"/>
            <a:ext cx="3085920" cy="364680"/>
          </a:xfrm>
          <a:prstGeom prst="rect">
            <a:avLst/>
          </a:prstGeom>
        </p:spPr>
        <p:txBody>
          <a:bodyPr anchor="ctr">
            <a:noAutofit/>
          </a:bodyPr>
          <a:p>
            <a:pPr algn="ctr">
              <a:lnSpc>
                <a:spcPct val="100000"/>
              </a:lnSpc>
            </a:pPr>
            <a:r>
              <a:rPr b="0" lang="cs-CZ" sz="900" spc="-1" strike="noStrike">
                <a:solidFill>
                  <a:srgbClr val="8b8b8b"/>
                </a:solidFill>
                <a:latin typeface="Calibri"/>
              </a:rPr>
              <a:t>14. schůze Hospodářského výboru dne 1. září 2022</a:t>
            </a:r>
            <a:endParaRPr b="0" lang="cs-CZ" sz="900" spc="-1" strike="noStrike">
              <a:latin typeface="Times New Roman"/>
            </a:endParaRPr>
          </a:p>
        </p:txBody>
      </p:sp>
      <p:sp>
        <p:nvSpPr>
          <p:cNvPr id="86" name="PlaceHolder 4"/>
          <p:cNvSpPr>
            <a:spLocks noGrp="1"/>
          </p:cNvSpPr>
          <p:nvPr>
            <p:ph type="sldNum"/>
          </p:nvPr>
        </p:nvSpPr>
        <p:spPr>
          <a:xfrm>
            <a:off x="6458040" y="6356520"/>
            <a:ext cx="2057040" cy="364680"/>
          </a:xfrm>
          <a:prstGeom prst="rect">
            <a:avLst/>
          </a:prstGeom>
        </p:spPr>
        <p:txBody>
          <a:bodyPr anchor="ctr">
            <a:noAutofit/>
          </a:bodyPr>
          <a:p>
            <a:pPr algn="r">
              <a:lnSpc>
                <a:spcPct val="100000"/>
              </a:lnSpc>
            </a:pPr>
            <a:fld id="{14D0C154-DC33-43F9-92B5-C03D9D298AB5}" type="slidenum">
              <a:rPr b="0" lang="cs-CZ" sz="900" spc="-1" strike="noStrike">
                <a:solidFill>
                  <a:srgbClr val="8b8b8b"/>
                </a:solidFill>
                <a:latin typeface="Calibri"/>
              </a:rPr>
              <a:t>&lt;číslo&gt;</a:t>
            </a:fld>
            <a:endParaRPr b="0" lang="cs-CZ" sz="900" spc="-1" strike="noStrike">
              <a:latin typeface="Times New Roman"/>
            </a:endParaRPr>
          </a:p>
        </p:txBody>
      </p:sp>
      <p:sp>
        <p:nvSpPr>
          <p:cNvPr id="87"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2100" spc="-1" strike="noStrike">
                <a:solidFill>
                  <a:srgbClr val="000000"/>
                </a:solidFill>
                <a:latin typeface="Calibri"/>
              </a:rPr>
              <a:t>Klikněte pro úpravu formátu textu osnovy</a:t>
            </a:r>
            <a:endParaRPr b="0" lang="cs-CZ" sz="21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cs-CZ" sz="1500" spc="-1" strike="noStrike">
                <a:solidFill>
                  <a:srgbClr val="000000"/>
                </a:solidFill>
                <a:latin typeface="Calibri"/>
              </a:rPr>
              <a:t>Druhá úroveň</a:t>
            </a:r>
            <a:endParaRPr b="0" lang="cs-CZ" sz="15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cs-CZ" sz="1350" spc="-1" strike="noStrike">
                <a:solidFill>
                  <a:srgbClr val="000000"/>
                </a:solidFill>
                <a:latin typeface="Calibri"/>
              </a:rPr>
              <a:t>Třetí úroveň</a:t>
            </a:r>
            <a:endParaRPr b="0" lang="cs-CZ" sz="135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cs-CZ" sz="1350" spc="-1" strike="noStrike">
                <a:solidFill>
                  <a:srgbClr val="000000"/>
                </a:solidFill>
                <a:latin typeface="Calibri"/>
              </a:rPr>
              <a:t>Čtvrtá úroveň osnovy</a:t>
            </a:r>
            <a:endParaRPr b="0" lang="cs-CZ" sz="135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cs-CZ" sz="2000" spc="-1" strike="noStrike">
                <a:solidFill>
                  <a:srgbClr val="000000"/>
                </a:solidFill>
                <a:latin typeface="Calibri"/>
              </a:rPr>
              <a:t>Pátá úroveň osnovy</a:t>
            </a:r>
            <a:endParaRPr b="0" lang="cs-CZ"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cs-CZ" sz="2000" spc="-1" strike="noStrike">
                <a:solidFill>
                  <a:srgbClr val="000000"/>
                </a:solidFill>
                <a:latin typeface="Calibri"/>
              </a:rPr>
              <a:t>Šestá úroveň</a:t>
            </a:r>
            <a:endParaRPr b="0" lang="cs-CZ"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cs-CZ" sz="2000" spc="-1" strike="noStrike">
                <a:solidFill>
                  <a:srgbClr val="000000"/>
                </a:solidFill>
                <a:latin typeface="Calibri"/>
              </a:rPr>
              <a:t>Sedmá úroveň</a:t>
            </a:r>
            <a:endParaRPr b="0" lang="cs-CZ"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wmf"/><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chart" Target="../charts/chart6.xml"/><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chart" Target="../charts/chart7.xml"/><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chart" Target="../charts/chart1.xml"/><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chart" Target="../charts/chart5.xml"/><Relationship Id="rId2"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png"/><Relationship Id="rId3" Type="http://schemas.openxmlformats.org/officeDocument/2006/relationships/slideLayout" Target="../slideLayouts/slideLayout26.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Nadpis 2"/>
          <p:cNvSpPr txBox="1"/>
          <p:nvPr/>
        </p:nvSpPr>
        <p:spPr>
          <a:xfrm>
            <a:off x="496800" y="1509840"/>
            <a:ext cx="8160120" cy="1325160"/>
          </a:xfrm>
          <a:prstGeom prst="rect">
            <a:avLst/>
          </a:prstGeom>
          <a:noFill/>
          <a:ln w="0">
            <a:noFill/>
          </a:ln>
        </p:spPr>
        <p:txBody>
          <a:bodyPr anchor="ctr">
            <a:noAutofit/>
          </a:bodyPr>
          <a:p>
            <a:pPr algn="ctr">
              <a:lnSpc>
                <a:spcPct val="90000"/>
              </a:lnSpc>
            </a:pPr>
            <a:r>
              <a:rPr b="0" lang="cs-CZ" sz="3300" spc="-1" strike="noStrike">
                <a:solidFill>
                  <a:srgbClr val="000000"/>
                </a:solidFill>
                <a:latin typeface="Calibri"/>
                <a:ea typeface="Verdana"/>
              </a:rPr>
              <a:t>Aktuální problémy železniční dopravy </a:t>
            </a:r>
            <a:r>
              <a:rPr b="1" lang="cs-CZ" sz="3300" spc="-1" strike="noStrike">
                <a:solidFill>
                  <a:srgbClr val="ff0000"/>
                </a:solidFill>
                <a:latin typeface="Calibri"/>
                <a:ea typeface="Verdana"/>
              </a:rPr>
              <a:t>Infrastruktura a energie</a:t>
            </a:r>
            <a:endParaRPr b="0" lang="cs-CZ" sz="3300" spc="-1" strike="noStrike">
              <a:solidFill>
                <a:srgbClr val="000000"/>
              </a:solidFill>
              <a:latin typeface="Calibri"/>
            </a:endParaRPr>
          </a:p>
        </p:txBody>
      </p:sp>
      <p:pic>
        <p:nvPicPr>
          <p:cNvPr id="131" name="Picture 2" descr="Logo Poslanecká sněmovna Parlamentu České republiky"/>
          <p:cNvPicPr/>
          <p:nvPr/>
        </p:nvPicPr>
        <p:blipFill>
          <a:blip r:embed="rId1"/>
          <a:stretch/>
        </p:blipFill>
        <p:spPr>
          <a:xfrm>
            <a:off x="533160" y="312120"/>
            <a:ext cx="2923920" cy="1028520"/>
          </a:xfrm>
          <a:prstGeom prst="rect">
            <a:avLst/>
          </a:prstGeom>
          <a:ln w="0">
            <a:noFill/>
          </a:ln>
        </p:spPr>
      </p:pic>
      <p:sp>
        <p:nvSpPr>
          <p:cNvPr id="132" name="Obdélník 5"/>
          <p:cNvSpPr/>
          <p:nvPr/>
        </p:nvSpPr>
        <p:spPr>
          <a:xfrm>
            <a:off x="533160" y="6147360"/>
            <a:ext cx="8160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pic>
        <p:nvPicPr>
          <p:cNvPr id="133" name="Obrázek 6" descr=""/>
          <p:cNvPicPr/>
          <p:nvPr/>
        </p:nvPicPr>
        <p:blipFill>
          <a:blip r:embed="rId2"/>
          <a:stretch/>
        </p:blipFill>
        <p:spPr>
          <a:xfrm>
            <a:off x="730080" y="4911840"/>
            <a:ext cx="2070720" cy="877320"/>
          </a:xfrm>
          <a:prstGeom prst="rect">
            <a:avLst/>
          </a:prstGeom>
          <a:ln w="0">
            <a:noFill/>
          </a:ln>
        </p:spPr>
      </p:pic>
      <p:pic>
        <p:nvPicPr>
          <p:cNvPr id="134" name="Obrázek 11" descr=""/>
          <p:cNvPicPr/>
          <p:nvPr/>
        </p:nvPicPr>
        <p:blipFill>
          <a:blip r:embed="rId3"/>
          <a:stretch/>
        </p:blipFill>
        <p:spPr>
          <a:xfrm>
            <a:off x="6238440" y="3786120"/>
            <a:ext cx="1995840" cy="837000"/>
          </a:xfrm>
          <a:prstGeom prst="rect">
            <a:avLst/>
          </a:prstGeom>
          <a:ln w="0">
            <a:noFill/>
          </a:ln>
        </p:spPr>
      </p:pic>
      <p:pic>
        <p:nvPicPr>
          <p:cNvPr id="135" name="Obrázek 23" descr=""/>
          <p:cNvPicPr/>
          <p:nvPr/>
        </p:nvPicPr>
        <p:blipFill>
          <a:blip r:embed="rId4"/>
          <a:stretch/>
        </p:blipFill>
        <p:spPr>
          <a:xfrm>
            <a:off x="6280920" y="4998960"/>
            <a:ext cx="1942560" cy="694800"/>
          </a:xfrm>
          <a:prstGeom prst="rect">
            <a:avLst/>
          </a:prstGeom>
          <a:ln w="0">
            <a:noFill/>
          </a:ln>
        </p:spPr>
      </p:pic>
      <p:pic>
        <p:nvPicPr>
          <p:cNvPr id="136" name="Obrázek 24" descr=""/>
          <p:cNvPicPr/>
          <p:nvPr/>
        </p:nvPicPr>
        <p:blipFill>
          <a:blip r:embed="rId5"/>
          <a:stretch/>
        </p:blipFill>
        <p:spPr>
          <a:xfrm>
            <a:off x="3488400" y="4204800"/>
            <a:ext cx="2104560" cy="1285200"/>
          </a:xfrm>
          <a:prstGeom prst="rect">
            <a:avLst/>
          </a:prstGeom>
          <a:ln w="0">
            <a:noFill/>
          </a:ln>
        </p:spPr>
      </p:pic>
      <p:pic>
        <p:nvPicPr>
          <p:cNvPr id="137" name="Obrázek 1" descr=""/>
          <p:cNvPicPr/>
          <p:nvPr/>
        </p:nvPicPr>
        <p:blipFill>
          <a:blip r:embed="rId6"/>
          <a:stretch/>
        </p:blipFill>
        <p:spPr>
          <a:xfrm>
            <a:off x="723600" y="3908880"/>
            <a:ext cx="2083320" cy="591840"/>
          </a:xfrm>
          <a:prstGeom prst="rect">
            <a:avLst/>
          </a:prstGeom>
          <a:ln w="0">
            <a:noFill/>
          </a:ln>
        </p:spPr>
      </p:pic>
      <p:sp>
        <p:nvSpPr>
          <p:cNvPr id="138" name="Nadpis 2"/>
          <p:cNvSpPr/>
          <p:nvPr/>
        </p:nvSpPr>
        <p:spPr>
          <a:xfrm>
            <a:off x="675360" y="2919960"/>
            <a:ext cx="7855200" cy="623160"/>
          </a:xfrm>
          <a:prstGeom prst="rect">
            <a:avLst/>
          </a:prstGeom>
          <a:noFill/>
          <a:ln w="0">
            <a:noFill/>
          </a:ln>
        </p:spPr>
        <p:style>
          <a:lnRef idx="0"/>
          <a:fillRef idx="0"/>
          <a:effectRef idx="0"/>
          <a:fontRef idx="minor"/>
        </p:style>
        <p:txBody>
          <a:bodyPr anchor="ctr">
            <a:normAutofit/>
          </a:bodyPr>
          <a:p>
            <a:pPr algn="ctr">
              <a:lnSpc>
                <a:spcPct val="90000"/>
              </a:lnSpc>
            </a:pPr>
            <a:r>
              <a:rPr b="0" lang="cs-CZ" sz="2000" spc="-1" strike="noStrike">
                <a:solidFill>
                  <a:srgbClr val="000000"/>
                </a:solidFill>
                <a:latin typeface="Calibri"/>
                <a:ea typeface="Verdana"/>
              </a:rPr>
              <a:t>Oldřich Sládek,</a:t>
            </a:r>
            <a:endParaRPr b="0" lang="cs-CZ" sz="2000" spc="-1" strike="noStrike">
              <a:latin typeface="Arial"/>
            </a:endParaRPr>
          </a:p>
          <a:p>
            <a:pPr algn="ctr">
              <a:lnSpc>
                <a:spcPct val="90000"/>
              </a:lnSpc>
            </a:pPr>
            <a:r>
              <a:rPr b="0" lang="cs-CZ" sz="2000" spc="-1" strike="noStrike">
                <a:solidFill>
                  <a:srgbClr val="000000"/>
                </a:solidFill>
                <a:latin typeface="Calibri"/>
                <a:ea typeface="Verdana"/>
              </a:rPr>
              <a:t> </a:t>
            </a:r>
            <a:r>
              <a:rPr b="0" lang="cs-CZ" sz="2000" spc="-1" strike="noStrike">
                <a:solidFill>
                  <a:srgbClr val="000000"/>
                </a:solidFill>
                <a:latin typeface="Calibri"/>
                <a:ea typeface="Verdana"/>
              </a:rPr>
              <a:t>za všechny uvedené organizace </a:t>
            </a:r>
            <a:endParaRPr b="0" lang="cs-CZ"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9" name="Zástupný symbol pro obsah 1"/>
          <p:cNvSpPr txBox="1"/>
          <p:nvPr/>
        </p:nvSpPr>
        <p:spPr>
          <a:xfrm>
            <a:off x="496800" y="986040"/>
            <a:ext cx="8156160" cy="4988520"/>
          </a:xfrm>
          <a:prstGeom prst="rect">
            <a:avLst/>
          </a:prstGeom>
          <a:noFill/>
          <a:ln w="0">
            <a:noFill/>
          </a:ln>
        </p:spPr>
        <p:txBody>
          <a:bodyPr>
            <a:noAutofit/>
          </a:bodyPr>
          <a:p>
            <a:pPr>
              <a:lnSpc>
                <a:spcPct val="90000"/>
              </a:lnSpc>
              <a:spcBef>
                <a:spcPts val="751"/>
              </a:spcBef>
              <a:tabLst>
                <a:tab algn="l" pos="0"/>
              </a:tabLst>
            </a:pPr>
            <a:endParaRPr b="0" lang="cs-CZ" sz="2100" spc="-1" strike="noStrike">
              <a:solidFill>
                <a:srgbClr val="000000"/>
              </a:solidFill>
              <a:latin typeface="Calibri"/>
            </a:endParaRPr>
          </a:p>
          <a:p>
            <a:pPr>
              <a:lnSpc>
                <a:spcPct val="90000"/>
              </a:lnSpc>
              <a:spcBef>
                <a:spcPts val="751"/>
              </a:spcBef>
              <a:tabLst>
                <a:tab algn="l" pos="0"/>
              </a:tabLst>
            </a:pPr>
            <a:endParaRPr b="0" lang="cs-CZ" sz="2100" spc="-1" strike="noStrike">
              <a:solidFill>
                <a:srgbClr val="000000"/>
              </a:solidFill>
              <a:latin typeface="Calibri"/>
            </a:endParaRPr>
          </a:p>
          <a:p>
            <a:pPr>
              <a:lnSpc>
                <a:spcPct val="90000"/>
              </a:lnSpc>
              <a:spcBef>
                <a:spcPts val="751"/>
              </a:spcBef>
              <a:tabLst>
                <a:tab algn="l" pos="0"/>
              </a:tabLst>
            </a:pPr>
            <a:endParaRPr b="0" lang="cs-CZ" sz="2100" spc="-1" strike="noStrike">
              <a:solidFill>
                <a:srgbClr val="000000"/>
              </a:solidFill>
              <a:latin typeface="Calibri"/>
            </a:endParaRPr>
          </a:p>
          <a:p>
            <a:pPr algn="ctr">
              <a:lnSpc>
                <a:spcPct val="90000"/>
              </a:lnSpc>
              <a:spcBef>
                <a:spcPts val="751"/>
              </a:spcBef>
              <a:tabLst>
                <a:tab algn="l" pos="0"/>
              </a:tabLst>
            </a:pPr>
            <a:r>
              <a:rPr b="1" lang="cs-CZ" sz="3600" spc="-1" strike="noStrike">
                <a:solidFill>
                  <a:srgbClr val="44546a"/>
                </a:solidFill>
                <a:latin typeface="Verdana"/>
                <a:ea typeface="Verdana"/>
              </a:rPr>
              <a:t>NÁKUP </a:t>
            </a:r>
            <a:endParaRPr b="0" lang="cs-CZ" sz="3600" spc="-1" strike="noStrike">
              <a:solidFill>
                <a:srgbClr val="000000"/>
              </a:solidFill>
              <a:latin typeface="Calibri"/>
            </a:endParaRPr>
          </a:p>
          <a:p>
            <a:pPr algn="ctr">
              <a:lnSpc>
                <a:spcPct val="90000"/>
              </a:lnSpc>
              <a:spcBef>
                <a:spcPts val="751"/>
              </a:spcBef>
              <a:tabLst>
                <a:tab algn="l" pos="0"/>
              </a:tabLst>
            </a:pPr>
            <a:r>
              <a:rPr b="1" lang="cs-CZ" sz="3600" spc="-1" strike="noStrike">
                <a:solidFill>
                  <a:srgbClr val="44546a"/>
                </a:solidFill>
                <a:latin typeface="Verdana"/>
                <a:ea typeface="Verdana"/>
              </a:rPr>
              <a:t>TRAKČNÍ ELEKTRICKÉ ENERGIE 2023</a:t>
            </a:r>
            <a:endParaRPr b="0" lang="cs-CZ" sz="3600" spc="-1" strike="noStrike">
              <a:solidFill>
                <a:srgbClr val="000000"/>
              </a:solidFill>
              <a:latin typeface="Calibri"/>
            </a:endParaRPr>
          </a:p>
          <a:p>
            <a:pPr>
              <a:lnSpc>
                <a:spcPct val="90000"/>
              </a:lnSpc>
              <a:spcBef>
                <a:spcPts val="751"/>
              </a:spcBef>
              <a:tabLst>
                <a:tab algn="l" pos="0"/>
              </a:tabLst>
            </a:pPr>
            <a:endParaRPr b="0" lang="cs-CZ" sz="3600" spc="-1" strike="noStrike">
              <a:solidFill>
                <a:srgbClr val="000000"/>
              </a:solidFill>
              <a:latin typeface="Calibri"/>
            </a:endParaRPr>
          </a:p>
          <a:p>
            <a:pPr>
              <a:lnSpc>
                <a:spcPct val="90000"/>
              </a:lnSpc>
              <a:spcBef>
                <a:spcPts val="751"/>
              </a:spcBef>
              <a:tabLst>
                <a:tab algn="l" pos="0"/>
              </a:tabLst>
            </a:pPr>
            <a:endParaRPr b="0" lang="cs-CZ" sz="3600" spc="-1" strike="noStrike">
              <a:solidFill>
                <a:srgbClr val="000000"/>
              </a:solidFill>
              <a:latin typeface="Calibri"/>
            </a:endParaRPr>
          </a:p>
        </p:txBody>
      </p:sp>
      <p:sp>
        <p:nvSpPr>
          <p:cNvPr id="270" name="Obdélník 6"/>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271" name="Zástupný symbol pro číslo snímku 7"/>
          <p:cNvSpPr txBox="1"/>
          <p:nvPr/>
        </p:nvSpPr>
        <p:spPr>
          <a:xfrm>
            <a:off x="6458040" y="6356520"/>
            <a:ext cx="2057040" cy="364680"/>
          </a:xfrm>
          <a:prstGeom prst="rect">
            <a:avLst/>
          </a:prstGeom>
          <a:noFill/>
          <a:ln w="0">
            <a:noFill/>
          </a:ln>
        </p:spPr>
        <p:txBody>
          <a:bodyPr anchor="ctr">
            <a:noAutofit/>
          </a:bodyPr>
          <a:p>
            <a:pPr algn="r">
              <a:lnSpc>
                <a:spcPct val="100000"/>
              </a:lnSpc>
            </a:pPr>
            <a:fld id="{39AF6507-07A5-4F93-B43F-EACAF5579088}" type="slidenum">
              <a:rPr b="0" lang="cs-CZ" sz="900" spc="-1" strike="noStrike">
                <a:solidFill>
                  <a:srgbClr val="8b8b8b"/>
                </a:solidFill>
                <a:latin typeface="Calibri"/>
              </a:rPr>
              <a:t>5</a:t>
            </a:fld>
            <a:endParaRPr b="0" lang="cs-CZ" sz="9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2" name="Zástupný symbol pro obsah 1"/>
          <p:cNvSpPr txBox="1"/>
          <p:nvPr/>
        </p:nvSpPr>
        <p:spPr>
          <a:xfrm>
            <a:off x="496800" y="1366200"/>
            <a:ext cx="8156160" cy="4428360"/>
          </a:xfrm>
          <a:prstGeom prst="rect">
            <a:avLst/>
          </a:prstGeom>
          <a:noFill/>
          <a:ln w="0">
            <a:noFill/>
          </a:ln>
        </p:spPr>
        <p:txBody>
          <a:bodyPr>
            <a:noAutofit/>
          </a:bodyPr>
          <a:p>
            <a:pPr marL="171360" indent="-171000">
              <a:lnSpc>
                <a:spcPct val="90000"/>
              </a:lnSpc>
              <a:spcBef>
                <a:spcPts val="751"/>
              </a:spcBef>
              <a:buClr>
                <a:srgbClr val="000000"/>
              </a:buClr>
              <a:buFont typeface="Arial"/>
              <a:buChar char="•"/>
            </a:pPr>
            <a:r>
              <a:rPr b="0" lang="cs-CZ" sz="1600" spc="-1" strike="noStrike">
                <a:solidFill>
                  <a:srgbClr val="000000"/>
                </a:solidFill>
                <a:latin typeface="Verdana"/>
                <a:ea typeface="Verdana"/>
              </a:rPr>
              <a:t>Správa železnic </a:t>
            </a:r>
            <a:r>
              <a:rPr b="0" lang="pl-PL" sz="1600" spc="-1" strike="noStrike">
                <a:solidFill>
                  <a:srgbClr val="000000"/>
                </a:solidFill>
                <a:latin typeface="Verdana"/>
                <a:ea typeface="Verdana"/>
              </a:rPr>
              <a:t>od roku 2019 zajišťuje dodávky silové trakční elektřiny pro dopravce využívající závislou trakci (elektrickou vozbu)</a:t>
            </a:r>
            <a:endParaRPr b="0" lang="cs-CZ" sz="1600" spc="-1" strike="noStrike">
              <a:solidFill>
                <a:srgbClr val="000000"/>
              </a:solidFill>
              <a:latin typeface="Calibri"/>
            </a:endParaRPr>
          </a:p>
          <a:p>
            <a:pPr>
              <a:lnSpc>
                <a:spcPct val="90000"/>
              </a:lnSpc>
              <a:spcBef>
                <a:spcPts val="751"/>
              </a:spcBef>
            </a:pPr>
            <a:endParaRPr b="0" lang="cs-CZ" sz="1600" spc="-1" strike="noStrike">
              <a:solidFill>
                <a:srgbClr val="000000"/>
              </a:solidFill>
              <a:latin typeface="Calibri"/>
            </a:endParaRPr>
          </a:p>
          <a:p>
            <a:pPr marL="171360" indent="-171000">
              <a:lnSpc>
                <a:spcPct val="90000"/>
              </a:lnSpc>
              <a:spcBef>
                <a:spcPts val="751"/>
              </a:spcBef>
              <a:buClr>
                <a:srgbClr val="000000"/>
              </a:buClr>
              <a:buFont typeface="Arial"/>
              <a:buChar char="•"/>
            </a:pPr>
            <a:r>
              <a:rPr b="0" lang="pl-PL" sz="1600" spc="-1" strike="noStrike">
                <a:solidFill>
                  <a:srgbClr val="000000"/>
                </a:solidFill>
                <a:latin typeface="Verdana"/>
                <a:ea typeface="Verdana"/>
              </a:rPr>
              <a:t>Poptávaný objem silové trakční elektřiny na rok 2023</a:t>
            </a:r>
            <a:endParaRPr b="0" lang="cs-CZ" sz="1600" spc="-1" strike="noStrike">
              <a:solidFill>
                <a:srgbClr val="000000"/>
              </a:solidFill>
              <a:latin typeface="Calibri"/>
            </a:endParaRPr>
          </a:p>
          <a:p>
            <a:pPr algn="ctr">
              <a:lnSpc>
                <a:spcPct val="90000"/>
              </a:lnSpc>
              <a:spcBef>
                <a:spcPts val="751"/>
              </a:spcBef>
              <a:tabLst>
                <a:tab algn="l" pos="0"/>
              </a:tabLst>
            </a:pPr>
            <a:r>
              <a:rPr b="1" lang="pl-PL" sz="1600" spc="-1" strike="noStrike">
                <a:solidFill>
                  <a:srgbClr val="ff0000"/>
                </a:solidFill>
                <a:latin typeface="Verdana"/>
                <a:ea typeface="Verdana"/>
              </a:rPr>
              <a:t>1 250 000 MWh</a:t>
            </a:r>
            <a:endParaRPr b="0" lang="cs-CZ" sz="1600" spc="-1" strike="noStrike">
              <a:solidFill>
                <a:srgbClr val="000000"/>
              </a:solidFill>
              <a:latin typeface="Calibri"/>
            </a:endParaRPr>
          </a:p>
          <a:p>
            <a:pPr>
              <a:lnSpc>
                <a:spcPct val="90000"/>
              </a:lnSpc>
              <a:spcBef>
                <a:spcPts val="751"/>
              </a:spcBef>
              <a:tabLst>
                <a:tab algn="l" pos="0"/>
              </a:tabLst>
            </a:pPr>
            <a:endParaRPr b="0" lang="cs-CZ" sz="1600" spc="-1" strike="noStrike">
              <a:solidFill>
                <a:srgbClr val="000000"/>
              </a:solidFill>
              <a:latin typeface="Calibri"/>
            </a:endParaRPr>
          </a:p>
          <a:p>
            <a:pPr marL="171360" indent="-171000">
              <a:lnSpc>
                <a:spcPct val="90000"/>
              </a:lnSpc>
              <a:spcBef>
                <a:spcPts val="751"/>
              </a:spcBef>
              <a:buClr>
                <a:srgbClr val="000000"/>
              </a:buClr>
              <a:buFont typeface="Arial"/>
              <a:buChar char="•"/>
              <a:tabLst>
                <a:tab algn="l" pos="0"/>
              </a:tabLst>
            </a:pPr>
            <a:r>
              <a:rPr b="0" lang="pl-PL" sz="1600" spc="-1" strike="noStrike">
                <a:solidFill>
                  <a:srgbClr val="000000"/>
                </a:solidFill>
                <a:latin typeface="Verdana"/>
                <a:ea typeface="Verdana"/>
              </a:rPr>
              <a:t>Kritický cenový vývoj na energetických trzích </a:t>
            </a:r>
            <a:endParaRPr b="0" lang="cs-CZ" sz="1600" spc="-1" strike="noStrike">
              <a:solidFill>
                <a:srgbClr val="000000"/>
              </a:solidFill>
              <a:latin typeface="Calibri"/>
            </a:endParaRPr>
          </a:p>
          <a:p>
            <a:pPr>
              <a:lnSpc>
                <a:spcPct val="90000"/>
              </a:lnSpc>
              <a:spcBef>
                <a:spcPts val="751"/>
              </a:spcBef>
              <a:tabLst>
                <a:tab algn="l" pos="0"/>
              </a:tabLst>
            </a:pPr>
            <a:r>
              <a:rPr b="0" i="1" lang="pl-PL" sz="1600" spc="-1" strike="noStrike">
                <a:solidFill>
                  <a:srgbClr val="000000"/>
                </a:solidFill>
                <a:latin typeface="Verdana"/>
                <a:ea typeface="Verdana"/>
              </a:rPr>
              <a:t>	</a:t>
            </a:r>
            <a:r>
              <a:rPr b="0" i="1" lang="pl-PL" sz="1600" spc="-1" strike="noStrike">
                <a:solidFill>
                  <a:srgbClr val="000000"/>
                </a:solidFill>
                <a:latin typeface="Verdana"/>
                <a:ea typeface="Verdana"/>
              </a:rPr>
              <a:t>=&gt; údaje v prezentaci vychází z dat k 25.8.2022</a:t>
            </a:r>
            <a:endParaRPr b="0" lang="cs-CZ" sz="1600" spc="-1" strike="noStrike">
              <a:solidFill>
                <a:srgbClr val="000000"/>
              </a:solidFill>
              <a:latin typeface="Calibri"/>
            </a:endParaRPr>
          </a:p>
          <a:p>
            <a:pPr>
              <a:lnSpc>
                <a:spcPct val="90000"/>
              </a:lnSpc>
              <a:spcBef>
                <a:spcPts val="751"/>
              </a:spcBef>
              <a:tabLst>
                <a:tab algn="l" pos="0"/>
              </a:tabLst>
            </a:pPr>
            <a:endParaRPr b="0" lang="cs-CZ" sz="1600" spc="-1" strike="noStrike">
              <a:solidFill>
                <a:srgbClr val="000000"/>
              </a:solidFill>
              <a:latin typeface="Calibri"/>
            </a:endParaRPr>
          </a:p>
          <a:p>
            <a:pPr marL="171360" indent="-171000">
              <a:lnSpc>
                <a:spcPct val="90000"/>
              </a:lnSpc>
              <a:spcBef>
                <a:spcPts val="751"/>
              </a:spcBef>
              <a:buClr>
                <a:srgbClr val="000000"/>
              </a:buClr>
              <a:buFont typeface="Arial"/>
              <a:buChar char="•"/>
              <a:tabLst>
                <a:tab algn="l" pos="0"/>
              </a:tabLst>
            </a:pPr>
            <a:r>
              <a:rPr b="0" lang="pl-PL" sz="1600" spc="-1" strike="noStrike">
                <a:solidFill>
                  <a:srgbClr val="000000"/>
                </a:solidFill>
                <a:latin typeface="Verdana"/>
                <a:ea typeface="Verdana"/>
              </a:rPr>
              <a:t>Realizovány 2 aukce na komoditní burze – nezájem obchodníků/dodavatelů</a:t>
            </a:r>
            <a:endParaRPr b="0" lang="cs-CZ" sz="1600" spc="-1" strike="noStrike">
              <a:solidFill>
                <a:srgbClr val="000000"/>
              </a:solidFill>
              <a:latin typeface="Calibri"/>
            </a:endParaRPr>
          </a:p>
          <a:p>
            <a:pPr>
              <a:lnSpc>
                <a:spcPct val="90000"/>
              </a:lnSpc>
              <a:spcBef>
                <a:spcPts val="751"/>
              </a:spcBef>
              <a:tabLst>
                <a:tab algn="l" pos="0"/>
              </a:tabLst>
            </a:pPr>
            <a:endParaRPr b="0" lang="cs-CZ" sz="1600" spc="-1" strike="noStrike">
              <a:solidFill>
                <a:srgbClr val="000000"/>
              </a:solidFill>
              <a:latin typeface="Calibri"/>
            </a:endParaRPr>
          </a:p>
          <a:p>
            <a:pPr>
              <a:lnSpc>
                <a:spcPct val="90000"/>
              </a:lnSpc>
              <a:spcBef>
                <a:spcPts val="751"/>
              </a:spcBef>
              <a:tabLst>
                <a:tab algn="l" pos="0"/>
              </a:tabLst>
            </a:pPr>
            <a:endParaRPr b="0" lang="cs-CZ" sz="1600" spc="-1" strike="noStrike">
              <a:solidFill>
                <a:srgbClr val="000000"/>
              </a:solidFill>
              <a:latin typeface="Calibri"/>
            </a:endParaRPr>
          </a:p>
          <a:p>
            <a:pPr algn="ctr">
              <a:lnSpc>
                <a:spcPct val="90000"/>
              </a:lnSpc>
              <a:spcBef>
                <a:spcPts val="751"/>
              </a:spcBef>
              <a:tabLst>
                <a:tab algn="l" pos="0"/>
              </a:tabLst>
            </a:pPr>
            <a:endParaRPr b="0" lang="cs-CZ" sz="1600" spc="-1" strike="noStrike">
              <a:solidFill>
                <a:srgbClr val="000000"/>
              </a:solidFill>
              <a:latin typeface="Calibri"/>
            </a:endParaRPr>
          </a:p>
        </p:txBody>
      </p:sp>
      <p:sp>
        <p:nvSpPr>
          <p:cNvPr id="273" name="Nadpis 3"/>
          <p:cNvSpPr txBox="1"/>
          <p:nvPr/>
        </p:nvSpPr>
        <p:spPr>
          <a:xfrm>
            <a:off x="496800" y="299520"/>
            <a:ext cx="8156160" cy="534240"/>
          </a:xfrm>
          <a:prstGeom prst="rect">
            <a:avLst/>
          </a:prstGeom>
          <a:noFill/>
          <a:ln w="0">
            <a:noFill/>
          </a:ln>
        </p:spPr>
        <p:txBody>
          <a:bodyPr anchor="ctr">
            <a:noAutofit/>
          </a:bodyPr>
          <a:p>
            <a:pPr>
              <a:lnSpc>
                <a:spcPct val="90000"/>
              </a:lnSpc>
            </a:pPr>
            <a:r>
              <a:rPr b="1" lang="cs-CZ" sz="2000" spc="-1" strike="noStrike">
                <a:solidFill>
                  <a:srgbClr val="000000"/>
                </a:solidFill>
                <a:latin typeface="Verdana"/>
                <a:ea typeface="Verdana"/>
              </a:rPr>
              <a:t>Úvod – zajištění trakční elektřiny na rok 2023</a:t>
            </a:r>
            <a:endParaRPr b="0" lang="cs-CZ" sz="2000" spc="-1" strike="noStrike">
              <a:solidFill>
                <a:srgbClr val="000000"/>
              </a:solidFill>
              <a:latin typeface="Calibri"/>
            </a:endParaRPr>
          </a:p>
        </p:txBody>
      </p:sp>
      <p:sp>
        <p:nvSpPr>
          <p:cNvPr id="274" name="Obdélník 6"/>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275" name="Zástupný symbol pro číslo snímku 7"/>
          <p:cNvSpPr txBox="1"/>
          <p:nvPr/>
        </p:nvSpPr>
        <p:spPr>
          <a:xfrm>
            <a:off x="6458040" y="6356520"/>
            <a:ext cx="2057040" cy="364680"/>
          </a:xfrm>
          <a:prstGeom prst="rect">
            <a:avLst/>
          </a:prstGeom>
          <a:noFill/>
          <a:ln w="0">
            <a:noFill/>
          </a:ln>
        </p:spPr>
        <p:txBody>
          <a:bodyPr anchor="ctr">
            <a:noAutofit/>
          </a:bodyPr>
          <a:p>
            <a:pPr algn="r">
              <a:lnSpc>
                <a:spcPct val="100000"/>
              </a:lnSpc>
            </a:pPr>
            <a:fld id="{0F0CDCAB-C2BA-4447-914A-C1D17D414419}" type="slidenum">
              <a:rPr b="0" lang="cs-CZ" sz="900" spc="-1" strike="noStrike">
                <a:solidFill>
                  <a:srgbClr val="8b8b8b"/>
                </a:solidFill>
                <a:latin typeface="Calibri"/>
              </a:rPr>
              <a:t>5</a:t>
            </a:fld>
            <a:endParaRPr b="0" lang="cs-CZ" sz="900" spc="-1" strike="noStrike">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6" name="Zástupný symbol pro obsah 1"/>
          <p:cNvSpPr txBox="1"/>
          <p:nvPr/>
        </p:nvSpPr>
        <p:spPr>
          <a:xfrm>
            <a:off x="496800" y="986040"/>
            <a:ext cx="8156160" cy="459360"/>
          </a:xfrm>
          <a:prstGeom prst="rect">
            <a:avLst/>
          </a:prstGeom>
          <a:noFill/>
          <a:ln w="0">
            <a:noFill/>
          </a:ln>
        </p:spPr>
        <p:txBody>
          <a:bodyPr>
            <a:noAutofit/>
          </a:bodyPr>
          <a:p>
            <a:pPr marL="171360" indent="-171000">
              <a:lnSpc>
                <a:spcPct val="90000"/>
              </a:lnSpc>
              <a:spcBef>
                <a:spcPts val="751"/>
              </a:spcBef>
              <a:buClr>
                <a:srgbClr val="000000"/>
              </a:buClr>
              <a:buFont typeface="Arial"/>
              <a:buChar char="•"/>
            </a:pPr>
            <a:r>
              <a:rPr b="0" lang="cs-CZ" sz="1800" spc="-1" strike="noStrike">
                <a:solidFill>
                  <a:srgbClr val="000000"/>
                </a:solidFill>
                <a:latin typeface="Verdana"/>
                <a:ea typeface="Verdana"/>
              </a:rPr>
              <a:t>Cenový vývoj ročního produktu CAL-2023</a:t>
            </a:r>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a:p>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a:p>
            <a:pPr>
              <a:lnSpc>
                <a:spcPct val="90000"/>
              </a:lnSpc>
              <a:spcBef>
                <a:spcPts val="751"/>
              </a:spcBef>
            </a:pPr>
            <a:endParaRPr b="0" lang="cs-CZ" sz="1800" spc="-1" strike="noStrike">
              <a:solidFill>
                <a:srgbClr val="000000"/>
              </a:solidFill>
              <a:latin typeface="Calibri"/>
            </a:endParaRPr>
          </a:p>
        </p:txBody>
      </p:sp>
      <p:sp>
        <p:nvSpPr>
          <p:cNvPr id="277" name="Nadpis 3"/>
          <p:cNvSpPr txBox="1"/>
          <p:nvPr/>
        </p:nvSpPr>
        <p:spPr>
          <a:xfrm>
            <a:off x="496800" y="360000"/>
            <a:ext cx="8156160" cy="800280"/>
          </a:xfrm>
          <a:prstGeom prst="rect">
            <a:avLst/>
          </a:prstGeom>
          <a:noFill/>
          <a:ln w="0">
            <a:noFill/>
          </a:ln>
        </p:spPr>
        <p:txBody>
          <a:bodyPr anchor="ctr">
            <a:normAutofit/>
          </a:bodyPr>
          <a:p>
            <a:pPr>
              <a:lnSpc>
                <a:spcPct val="90000"/>
              </a:lnSpc>
            </a:pPr>
            <a:r>
              <a:rPr b="1" lang="cs-CZ" sz="2000" spc="-1" strike="noStrike">
                <a:solidFill>
                  <a:srgbClr val="000000"/>
                </a:solidFill>
                <a:latin typeface="Verdana"/>
                <a:ea typeface="Verdana"/>
              </a:rPr>
              <a:t>A</a:t>
            </a:r>
            <a:r>
              <a:rPr b="1" lang="pt-BR" sz="2000" spc="-1" strike="noStrike">
                <a:solidFill>
                  <a:srgbClr val="000000"/>
                </a:solidFill>
                <a:latin typeface="Verdana"/>
                <a:ea typeface="Verdana"/>
              </a:rPr>
              <a:t>ktuální situace na energetickém trhu</a:t>
            </a:r>
            <a:endParaRPr b="0" lang="cs-CZ" sz="2000" spc="-1" strike="noStrike">
              <a:solidFill>
                <a:srgbClr val="000000"/>
              </a:solidFill>
              <a:latin typeface="Calibri"/>
            </a:endParaRPr>
          </a:p>
        </p:txBody>
      </p:sp>
      <p:sp>
        <p:nvSpPr>
          <p:cNvPr id="278" name="Obdélník 9"/>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279" name="Zástupný symbol pro číslo snímku 7"/>
          <p:cNvSpPr txBox="1"/>
          <p:nvPr/>
        </p:nvSpPr>
        <p:spPr>
          <a:xfrm>
            <a:off x="6458040" y="6356520"/>
            <a:ext cx="2057040" cy="364680"/>
          </a:xfrm>
          <a:prstGeom prst="rect">
            <a:avLst/>
          </a:prstGeom>
          <a:noFill/>
          <a:ln w="0">
            <a:noFill/>
          </a:ln>
        </p:spPr>
        <p:txBody>
          <a:bodyPr anchor="ctr">
            <a:noAutofit/>
          </a:bodyPr>
          <a:p>
            <a:pPr algn="r">
              <a:lnSpc>
                <a:spcPct val="100000"/>
              </a:lnSpc>
            </a:pPr>
            <a:fld id="{3D0346AA-0154-443B-9EA0-204066A7DE36}" type="slidenum">
              <a:rPr b="0" lang="cs-CZ" sz="900" spc="-1" strike="noStrike">
                <a:solidFill>
                  <a:srgbClr val="8b8b8b"/>
                </a:solidFill>
                <a:latin typeface="Calibri"/>
              </a:rPr>
              <a:t>12</a:t>
            </a:fld>
            <a:endParaRPr b="0" lang="cs-CZ" sz="900" spc="-1" strike="noStrike">
              <a:latin typeface="Times New Roman"/>
            </a:endParaRPr>
          </a:p>
        </p:txBody>
      </p:sp>
      <p:sp>
        <p:nvSpPr>
          <p:cNvPr id="280" name="Obdélníkový bublinový popisek 10"/>
          <p:cNvSpPr/>
          <p:nvPr/>
        </p:nvSpPr>
        <p:spPr>
          <a:xfrm>
            <a:off x="5875200" y="1637640"/>
            <a:ext cx="2045520" cy="887400"/>
          </a:xfrm>
          <a:prstGeom prst="wedgeRectCallout">
            <a:avLst>
              <a:gd name="adj1" fmla="val 61773"/>
              <a:gd name="adj2" fmla="val 24508"/>
            </a:avLst>
          </a:prstGeom>
          <a:solidFill>
            <a:srgbClr val="c6efff"/>
          </a:solidFill>
          <a:ln w="12700">
            <a:solidFill>
              <a:srgbClr val="00a1e0"/>
            </a:solidFill>
            <a:round/>
          </a:ln>
        </p:spPr>
        <p:style>
          <a:lnRef idx="0"/>
          <a:fillRef idx="0"/>
          <a:effectRef idx="0"/>
          <a:fontRef idx="minor"/>
        </p:style>
        <p:txBody>
          <a:bodyPr lIns="72000" rIns="72000" tIns="54000" bIns="72000">
            <a:noAutofit/>
          </a:bodyPr>
          <a:p>
            <a:pPr>
              <a:lnSpc>
                <a:spcPct val="100000"/>
              </a:lnSpc>
              <a:tabLst>
                <a:tab algn="l" pos="0"/>
              </a:tabLst>
            </a:pPr>
            <a:r>
              <a:rPr b="0" lang="cs-CZ" sz="1500" spc="-1" strike="noStrike">
                <a:solidFill>
                  <a:srgbClr val="002b59"/>
                </a:solidFill>
                <a:latin typeface="Verdana"/>
              </a:rPr>
              <a:t>Nejvyšší cena </a:t>
            </a:r>
            <a:r>
              <a:rPr b="1" lang="cs-CZ" sz="1500" spc="-1" strike="noStrike">
                <a:solidFill>
                  <a:srgbClr val="ff0000"/>
                </a:solidFill>
                <a:latin typeface="Verdana"/>
              </a:rPr>
              <a:t>747,4 EUR/MWh </a:t>
            </a:r>
            <a:r>
              <a:rPr b="0" lang="cs-CZ" sz="1500" spc="-1" strike="noStrike">
                <a:solidFill>
                  <a:srgbClr val="002b59"/>
                </a:solidFill>
                <a:latin typeface="Verdana"/>
              </a:rPr>
              <a:t>ze dne 25.8.2022</a:t>
            </a:r>
            <a:endParaRPr b="0" lang="cs-CZ" sz="1500" spc="-1" strike="noStrike">
              <a:latin typeface="Arial"/>
            </a:endParaRPr>
          </a:p>
        </p:txBody>
      </p:sp>
      <p:graphicFrame>
        <p:nvGraphicFramePr>
          <p:cNvPr id="281" name="Graf 11"/>
          <p:cNvGraphicFramePr/>
          <p:nvPr/>
        </p:nvGraphicFramePr>
        <p:xfrm>
          <a:off x="837000" y="1631880"/>
          <a:ext cx="7476120" cy="424980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2" name="Zástupný symbol pro obsah 1"/>
          <p:cNvSpPr txBox="1"/>
          <p:nvPr/>
        </p:nvSpPr>
        <p:spPr>
          <a:xfrm>
            <a:off x="496800" y="1366200"/>
            <a:ext cx="8156160" cy="4428360"/>
          </a:xfrm>
          <a:prstGeom prst="rect">
            <a:avLst/>
          </a:prstGeom>
          <a:noFill/>
          <a:ln w="0">
            <a:noFill/>
          </a:ln>
        </p:spPr>
        <p:txBody>
          <a:bodyPr>
            <a:noAutofit/>
          </a:bodyPr>
          <a:p>
            <a:pPr>
              <a:lnSpc>
                <a:spcPct val="90000"/>
              </a:lnSpc>
              <a:spcBef>
                <a:spcPts val="751"/>
              </a:spcBef>
              <a:tabLst>
                <a:tab algn="l" pos="0"/>
              </a:tabLst>
            </a:pPr>
            <a:r>
              <a:rPr b="1" lang="cs-CZ" sz="1600" spc="-1" strike="noStrike">
                <a:solidFill>
                  <a:srgbClr val="ff0000"/>
                </a:solidFill>
                <a:latin typeface="Verdana"/>
                <a:ea typeface="Verdana"/>
              </a:rPr>
              <a:t>Prudký aktuální nárůst ceny elektřiny:</a:t>
            </a:r>
            <a:endParaRPr b="0" lang="cs-CZ" sz="1600" spc="-1" strike="noStrike">
              <a:solidFill>
                <a:srgbClr val="000000"/>
              </a:solidFill>
              <a:latin typeface="Calibri"/>
            </a:endParaRPr>
          </a:p>
          <a:p>
            <a:pPr lvl="1" marL="514440" indent="-171000">
              <a:lnSpc>
                <a:spcPct val="90000"/>
              </a:lnSpc>
              <a:spcBef>
                <a:spcPts val="374"/>
              </a:spcBef>
              <a:buClr>
                <a:srgbClr val="002b59"/>
              </a:buClr>
              <a:buFont typeface="Arial"/>
              <a:buChar char="•"/>
              <a:tabLst>
                <a:tab algn="l" pos="0"/>
              </a:tabLst>
            </a:pPr>
            <a:r>
              <a:rPr b="1" lang="cs-CZ" sz="1600" spc="-1" strike="noStrike">
                <a:solidFill>
                  <a:srgbClr val="002b59"/>
                </a:solidFill>
                <a:latin typeface="Verdana"/>
                <a:ea typeface="Verdana"/>
              </a:rPr>
              <a:t>Vliv extrémních teplot a sucha (snižování výkonu elektráren)</a:t>
            </a:r>
            <a:endParaRPr b="0" lang="cs-CZ" sz="1600" spc="-1" strike="noStrike">
              <a:solidFill>
                <a:srgbClr val="000000"/>
              </a:solidFill>
              <a:latin typeface="Calibri"/>
            </a:endParaRPr>
          </a:p>
          <a:p>
            <a:pPr lvl="1" marL="514440" indent="-171000">
              <a:lnSpc>
                <a:spcPct val="90000"/>
              </a:lnSpc>
              <a:spcBef>
                <a:spcPts val="374"/>
              </a:spcBef>
              <a:buClr>
                <a:srgbClr val="002b59"/>
              </a:buClr>
              <a:buFont typeface="Arial"/>
              <a:buChar char="•"/>
              <a:tabLst>
                <a:tab algn="l" pos="0"/>
              </a:tabLst>
            </a:pPr>
            <a:r>
              <a:rPr b="0" lang="cs-CZ" sz="1600" spc="-1" strike="noStrike">
                <a:solidFill>
                  <a:srgbClr val="002b59"/>
                </a:solidFill>
                <a:latin typeface="Verdana"/>
                <a:ea typeface="Verdana"/>
              </a:rPr>
              <a:t>Riziko dodávek plynu z Ruska</a:t>
            </a:r>
            <a:r>
              <a:rPr b="1" lang="cs-CZ" sz="1600" spc="-1" strike="noStrike">
                <a:solidFill>
                  <a:srgbClr val="002b59"/>
                </a:solidFill>
                <a:latin typeface="Verdana"/>
                <a:ea typeface="Verdana"/>
              </a:rPr>
              <a:t> =&gt; vliv na plynové elektrárny</a:t>
            </a:r>
            <a:endParaRPr b="0" lang="cs-CZ" sz="1600" spc="-1" strike="noStrike">
              <a:solidFill>
                <a:srgbClr val="000000"/>
              </a:solidFill>
              <a:latin typeface="Calibri"/>
            </a:endParaRPr>
          </a:p>
          <a:p>
            <a:pPr lvl="1" marL="514440" indent="-171000">
              <a:lnSpc>
                <a:spcPct val="90000"/>
              </a:lnSpc>
              <a:spcBef>
                <a:spcPts val="374"/>
              </a:spcBef>
              <a:buClr>
                <a:srgbClr val="002b59"/>
              </a:buClr>
              <a:buFont typeface="Arial"/>
              <a:buChar char="•"/>
              <a:tabLst>
                <a:tab algn="l" pos="0"/>
              </a:tabLst>
            </a:pPr>
            <a:r>
              <a:rPr b="0" lang="cs-CZ" sz="1600" spc="-1" strike="noStrike">
                <a:solidFill>
                  <a:srgbClr val="002b59"/>
                </a:solidFill>
                <a:latin typeface="Verdana"/>
                <a:ea typeface="Verdana"/>
              </a:rPr>
              <a:t>Povinnost obchodníků skládat finanční garance ve výši předpokládaných kontraktů</a:t>
            </a:r>
            <a:endParaRPr b="0" lang="cs-CZ" sz="1600" spc="-1" strike="noStrike">
              <a:solidFill>
                <a:srgbClr val="000000"/>
              </a:solidFill>
              <a:latin typeface="Calibri"/>
            </a:endParaRPr>
          </a:p>
          <a:p>
            <a:pPr lvl="1" marL="514440" indent="-171000">
              <a:lnSpc>
                <a:spcPct val="90000"/>
              </a:lnSpc>
              <a:spcBef>
                <a:spcPts val="374"/>
              </a:spcBef>
              <a:buClr>
                <a:srgbClr val="002b59"/>
              </a:buClr>
              <a:buFont typeface="Arial"/>
              <a:buChar char="•"/>
              <a:tabLst>
                <a:tab algn="l" pos="0"/>
              </a:tabLst>
            </a:pPr>
            <a:r>
              <a:rPr b="0" lang="cs-CZ" sz="1600" spc="-1" strike="noStrike">
                <a:solidFill>
                  <a:srgbClr val="002b59"/>
                </a:solidFill>
                <a:latin typeface="Verdana"/>
                <a:ea typeface="Verdana"/>
              </a:rPr>
              <a:t>Prudký nárůst ceny emisních povolenek na úroveň zimních měsíců (přes 90 EUR/t CO</a:t>
            </a:r>
            <a:r>
              <a:rPr b="0" lang="cs-CZ" sz="1600" spc="-1" strike="noStrike" baseline="-25000">
                <a:solidFill>
                  <a:srgbClr val="002b59"/>
                </a:solidFill>
                <a:latin typeface="Verdana"/>
                <a:ea typeface="Verdana"/>
              </a:rPr>
              <a:t>2</a:t>
            </a:r>
            <a:r>
              <a:rPr b="0" lang="cs-CZ" sz="1600" spc="-1" strike="noStrike">
                <a:solidFill>
                  <a:srgbClr val="002b59"/>
                </a:solidFill>
                <a:latin typeface="Verdana"/>
                <a:ea typeface="Verdana"/>
              </a:rPr>
              <a:t>)</a:t>
            </a:r>
            <a:endParaRPr b="0" lang="cs-CZ" sz="1600" spc="-1" strike="noStrike">
              <a:solidFill>
                <a:srgbClr val="000000"/>
              </a:solidFill>
              <a:latin typeface="Calibri"/>
            </a:endParaRPr>
          </a:p>
          <a:p>
            <a:pPr>
              <a:lnSpc>
                <a:spcPct val="90000"/>
              </a:lnSpc>
              <a:spcBef>
                <a:spcPts val="751"/>
              </a:spcBef>
              <a:tabLst>
                <a:tab algn="l" pos="0"/>
              </a:tabLst>
            </a:pPr>
            <a:r>
              <a:rPr b="1" lang="cs-CZ" sz="2100" spc="-1" strike="noStrike">
                <a:solidFill>
                  <a:srgbClr val="002b59"/>
                </a:solidFill>
                <a:latin typeface="Verdana"/>
                <a:ea typeface="Verdana"/>
              </a:rPr>
              <a:t>Ceny kratších burzovních produktů k 23. 8. 2022</a:t>
            </a:r>
            <a:endParaRPr b="0" lang="cs-CZ" sz="2100" spc="-1" strike="noStrike">
              <a:solidFill>
                <a:srgbClr val="000000"/>
              </a:solidFill>
              <a:latin typeface="Calibri"/>
            </a:endParaRPr>
          </a:p>
          <a:p>
            <a:pPr algn="ctr">
              <a:lnSpc>
                <a:spcPct val="90000"/>
              </a:lnSpc>
              <a:spcBef>
                <a:spcPts val="751"/>
              </a:spcBef>
              <a:tabLst>
                <a:tab algn="l" pos="0"/>
              </a:tabLst>
            </a:pPr>
            <a:endParaRPr b="0" lang="cs-CZ" sz="2100" spc="-1" strike="noStrike">
              <a:solidFill>
                <a:srgbClr val="000000"/>
              </a:solidFill>
              <a:latin typeface="Calibri"/>
            </a:endParaRPr>
          </a:p>
        </p:txBody>
      </p:sp>
      <p:sp>
        <p:nvSpPr>
          <p:cNvPr id="283" name="Nadpis 3"/>
          <p:cNvSpPr txBox="1"/>
          <p:nvPr/>
        </p:nvSpPr>
        <p:spPr>
          <a:xfrm>
            <a:off x="496800" y="360000"/>
            <a:ext cx="8156160" cy="800280"/>
          </a:xfrm>
          <a:prstGeom prst="rect">
            <a:avLst/>
          </a:prstGeom>
          <a:noFill/>
          <a:ln w="0">
            <a:noFill/>
          </a:ln>
        </p:spPr>
        <p:txBody>
          <a:bodyPr anchor="ctr">
            <a:noAutofit/>
          </a:bodyPr>
          <a:p>
            <a:pPr>
              <a:lnSpc>
                <a:spcPct val="90000"/>
              </a:lnSpc>
            </a:pPr>
            <a:r>
              <a:rPr b="1" lang="cs-CZ" sz="2000" spc="-1" strike="noStrike">
                <a:solidFill>
                  <a:srgbClr val="002b59"/>
                </a:solidFill>
                <a:latin typeface="Verdana"/>
                <a:ea typeface="Verdana"/>
              </a:rPr>
              <a:t>Aukce - silová trakční elektřina pro rok 2023</a:t>
            </a:r>
            <a:endParaRPr b="0" lang="cs-CZ" sz="2000" spc="-1" strike="noStrike">
              <a:solidFill>
                <a:srgbClr val="000000"/>
              </a:solidFill>
              <a:latin typeface="Calibri"/>
            </a:endParaRPr>
          </a:p>
        </p:txBody>
      </p:sp>
      <p:graphicFrame>
        <p:nvGraphicFramePr>
          <p:cNvPr id="284" name="Tabulka 7"/>
          <p:cNvGraphicFramePr/>
          <p:nvPr/>
        </p:nvGraphicFramePr>
        <p:xfrm>
          <a:off x="917640" y="3697200"/>
          <a:ext cx="6843240" cy="2443680"/>
        </p:xfrm>
        <a:graphic>
          <a:graphicData uri="http://schemas.openxmlformats.org/drawingml/2006/table">
            <a:tbl>
              <a:tblPr/>
              <a:tblGrid>
                <a:gridCol w="1094040"/>
                <a:gridCol w="1078920"/>
                <a:gridCol w="2012760"/>
                <a:gridCol w="1056600"/>
                <a:gridCol w="1600920"/>
              </a:tblGrid>
              <a:tr h="227880">
                <a:tc gridSpan="4">
                  <a:txBody>
                    <a:bodyPr lIns="9360" rIns="9360" tIns="9360" bIns="0" anchor="b">
                      <a:noAutofit/>
                    </a:bodyPr>
                    <a:p>
                      <a:pPr>
                        <a:lnSpc>
                          <a:spcPct val="100000"/>
                        </a:lnSpc>
                      </a:pPr>
                      <a:r>
                        <a:rPr b="1" lang="cs-CZ" sz="1400" spc="-1" strike="noStrike">
                          <a:solidFill>
                            <a:srgbClr val="002b59"/>
                          </a:solidFill>
                          <a:latin typeface="Verdana"/>
                          <a:ea typeface="Verdana"/>
                        </a:rPr>
                        <a:t>závěrková cena kvartálních produktů</a:t>
                      </a:r>
                      <a:endParaRPr b="0" lang="cs-CZ" sz="1400" spc="-1" strike="noStrike">
                        <a:latin typeface="Arial"/>
                      </a:endParaRPr>
                    </a:p>
                  </a:txBody>
                  <a:tcPr marL="9360" marR="9360">
                    <a:lnR w="12240">
                      <a:noFill/>
                    </a:lnR>
                    <a:lnT w="12240">
                      <a:noFill/>
                    </a:lnT>
                    <a:lnB w="12240">
                      <a:solidFill>
                        <a:srgbClr val="002b59"/>
                      </a:solidFill>
                    </a:lnB>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EUR/MWh</a:t>
                      </a:r>
                      <a:endParaRPr b="0" lang="cs-CZ" sz="1400" spc="-1" strike="noStrike">
                        <a:latin typeface="Arial"/>
                      </a:endParaRPr>
                    </a:p>
                  </a:txBody>
                  <a:tcPr marL="9360" marR="9360">
                    <a:lnL w="12240">
                      <a:noFill/>
                    </a:lnL>
                    <a:lnT w="12240">
                      <a:noFill/>
                    </a:lnT>
                    <a:lnB w="12240">
                      <a:solidFill>
                        <a:srgbClr val="002b59"/>
                      </a:solidFill>
                    </a:lnB>
                    <a:noFill/>
                  </a:tcPr>
                </a:tc>
              </a:tr>
              <a:tr h="227880">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R w="12240">
                      <a:noFill/>
                    </a:lnR>
                    <a:lnT w="12240">
                      <a:solidFill>
                        <a:srgbClr val="002b59"/>
                      </a:solid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solidFill>
                        <a:srgbClr val="002b59"/>
                      </a:solid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solidFill>
                        <a:srgbClr val="002b59"/>
                      </a:solid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IV. Q 2022</a:t>
                      </a:r>
                      <a:endParaRPr b="0" lang="cs-CZ" sz="1400" spc="-1" strike="noStrike">
                        <a:latin typeface="Arial"/>
                      </a:endParaRPr>
                    </a:p>
                  </a:txBody>
                  <a:tcPr marL="9360" marR="9360">
                    <a:lnL w="12240">
                      <a:noFill/>
                    </a:lnL>
                    <a:lnR w="12240">
                      <a:noFill/>
                    </a:lnR>
                    <a:lnT w="12240">
                      <a:solidFill>
                        <a:srgbClr val="002b59"/>
                      </a:solid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          </a:t>
                      </a:r>
                      <a:r>
                        <a:rPr b="0" lang="cs-CZ" sz="1400" spc="-1" strike="noStrike">
                          <a:solidFill>
                            <a:srgbClr val="002b59"/>
                          </a:solidFill>
                          <a:latin typeface="Verdana"/>
                          <a:ea typeface="Verdana"/>
                        </a:rPr>
                        <a:t>845,56 </a:t>
                      </a:r>
                      <a:endParaRPr b="0" lang="cs-CZ" sz="1400" spc="-1" strike="noStrike">
                        <a:latin typeface="Arial"/>
                      </a:endParaRPr>
                    </a:p>
                  </a:txBody>
                  <a:tcPr marL="9360" marR="9360">
                    <a:lnL w="12240">
                      <a:noFill/>
                    </a:lnL>
                    <a:lnT w="12240">
                      <a:solidFill>
                        <a:srgbClr val="002b59"/>
                      </a:solidFill>
                    </a:lnT>
                    <a:lnB w="12240">
                      <a:noFill/>
                    </a:lnB>
                    <a:noFill/>
                  </a:tcPr>
                </a:tc>
              </a:tr>
              <a:tr h="227880">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I. Q 2023</a:t>
                      </a:r>
                      <a:endParaRPr b="0" lang="cs-CZ" sz="14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          </a:t>
                      </a:r>
                      <a:r>
                        <a:rPr b="0" lang="cs-CZ" sz="1400" spc="-1" strike="noStrike">
                          <a:solidFill>
                            <a:srgbClr val="002b59"/>
                          </a:solidFill>
                          <a:latin typeface="Verdana"/>
                          <a:ea typeface="Verdana"/>
                        </a:rPr>
                        <a:t>938,57 </a:t>
                      </a:r>
                      <a:endParaRPr b="0" lang="cs-CZ" sz="1400" spc="-1" strike="noStrike">
                        <a:latin typeface="Arial"/>
                      </a:endParaRPr>
                    </a:p>
                  </a:txBody>
                  <a:tcPr marL="9360" marR="9360">
                    <a:lnL w="12240">
                      <a:noFill/>
                    </a:lnL>
                    <a:lnT w="12240">
                      <a:noFill/>
                    </a:lnT>
                    <a:lnB w="12240">
                      <a:noFill/>
                    </a:lnB>
                    <a:noFill/>
                  </a:tcPr>
                </a:tc>
              </a:tr>
              <a:tr h="227880">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II. Q 2023</a:t>
                      </a:r>
                      <a:endParaRPr b="0" lang="cs-CZ" sz="14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          </a:t>
                      </a:r>
                      <a:r>
                        <a:rPr b="0" lang="cs-CZ" sz="1400" spc="-1" strike="noStrike">
                          <a:solidFill>
                            <a:srgbClr val="002b59"/>
                          </a:solidFill>
                          <a:latin typeface="Verdana"/>
                          <a:ea typeface="Verdana"/>
                        </a:rPr>
                        <a:t>622,97 </a:t>
                      </a:r>
                      <a:endParaRPr b="0" lang="cs-CZ" sz="1400" spc="-1" strike="noStrike">
                        <a:latin typeface="Arial"/>
                      </a:endParaRPr>
                    </a:p>
                  </a:txBody>
                  <a:tcPr marL="9360" marR="9360">
                    <a:lnL w="12240">
                      <a:noFill/>
                    </a:lnL>
                    <a:lnT w="12240">
                      <a:noFill/>
                    </a:lnT>
                    <a:lnB w="12240">
                      <a:noFill/>
                    </a:lnB>
                    <a:noFill/>
                  </a:tcPr>
                </a:tc>
              </a:tr>
              <a:tr h="227880">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III. Q 2023</a:t>
                      </a:r>
                      <a:endParaRPr b="0" lang="cs-CZ" sz="14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          </a:t>
                      </a:r>
                      <a:r>
                        <a:rPr b="0" lang="cs-CZ" sz="1400" spc="-1" strike="noStrike">
                          <a:solidFill>
                            <a:srgbClr val="002b59"/>
                          </a:solidFill>
                          <a:latin typeface="Verdana"/>
                          <a:ea typeface="Verdana"/>
                        </a:rPr>
                        <a:t>615,97 </a:t>
                      </a:r>
                      <a:endParaRPr b="0" lang="cs-CZ" sz="1400" spc="-1" strike="noStrike">
                        <a:latin typeface="Arial"/>
                      </a:endParaRPr>
                    </a:p>
                  </a:txBody>
                  <a:tcPr marL="9360" marR="9360">
                    <a:lnL w="12240">
                      <a:noFill/>
                    </a:lnL>
                    <a:lnT w="12240">
                      <a:noFill/>
                    </a:lnT>
                    <a:lnB w="12240">
                      <a:noFill/>
                    </a:lnB>
                    <a:noFill/>
                  </a:tcPr>
                </a:tc>
              </a:tr>
              <a:tr h="227880">
                <a:tc gridSpan="4">
                  <a:txBody>
                    <a:bodyPr lIns="9360" rIns="9360" tIns="9360" bIns="0" anchor="b">
                      <a:noAutofit/>
                    </a:bodyPr>
                    <a:p>
                      <a:pPr>
                        <a:lnSpc>
                          <a:spcPct val="100000"/>
                        </a:lnSpc>
                      </a:pPr>
                      <a:r>
                        <a:rPr b="1" lang="cs-CZ" sz="1400" spc="-1" strike="noStrike">
                          <a:solidFill>
                            <a:srgbClr val="002b59"/>
                          </a:solidFill>
                          <a:latin typeface="Verdana"/>
                          <a:ea typeface="Verdana"/>
                        </a:rPr>
                        <a:t>závěrková cena měsíčních produktů</a:t>
                      </a:r>
                      <a:endParaRPr b="0" lang="cs-CZ" sz="1400" spc="-1" strike="noStrike">
                        <a:latin typeface="Arial"/>
                      </a:endParaRPr>
                    </a:p>
                  </a:txBody>
                  <a:tcPr marL="9360" marR="9360">
                    <a:lnR w="12240">
                      <a:noFill/>
                    </a:lnR>
                    <a:lnT w="12240">
                      <a:noFill/>
                    </a:lnT>
                    <a:lnB w="12240">
                      <a:solidFill>
                        <a:srgbClr val="002b59"/>
                      </a:solidFill>
                    </a:lnB>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EUR/MWh</a:t>
                      </a:r>
                      <a:endParaRPr b="0" lang="cs-CZ" sz="1400" spc="-1" strike="noStrike">
                        <a:latin typeface="Arial"/>
                      </a:endParaRPr>
                    </a:p>
                  </a:txBody>
                  <a:tcPr marL="9360" marR="9360">
                    <a:lnL w="12240">
                      <a:noFill/>
                    </a:lnL>
                    <a:lnT w="12240">
                      <a:noFill/>
                    </a:lnT>
                    <a:lnB w="12240">
                      <a:solidFill>
                        <a:srgbClr val="002b59"/>
                      </a:solidFill>
                    </a:lnB>
                    <a:noFill/>
                  </a:tcPr>
                </a:tc>
              </a:tr>
              <a:tr h="227880">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R w="12240">
                      <a:noFill/>
                    </a:lnR>
                    <a:lnT w="12240">
                      <a:solidFill>
                        <a:srgbClr val="002b59"/>
                      </a:solid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solidFill>
                        <a:srgbClr val="002b59"/>
                      </a:solid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solidFill>
                        <a:srgbClr val="002b59"/>
                      </a:solid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IX.22</a:t>
                      </a:r>
                      <a:endParaRPr b="0" lang="cs-CZ" sz="1400" spc="-1" strike="noStrike">
                        <a:latin typeface="Arial"/>
                      </a:endParaRPr>
                    </a:p>
                  </a:txBody>
                  <a:tcPr marL="9360" marR="9360">
                    <a:lnL w="12240">
                      <a:noFill/>
                    </a:lnL>
                    <a:lnR w="12240">
                      <a:noFill/>
                    </a:lnR>
                    <a:lnT w="12240">
                      <a:solidFill>
                        <a:srgbClr val="002b59"/>
                      </a:solid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          </a:t>
                      </a:r>
                      <a:r>
                        <a:rPr b="0" lang="cs-CZ" sz="1400" spc="-1" strike="noStrike">
                          <a:solidFill>
                            <a:srgbClr val="002b59"/>
                          </a:solidFill>
                          <a:latin typeface="Verdana"/>
                          <a:ea typeface="Verdana"/>
                        </a:rPr>
                        <a:t>631,50 </a:t>
                      </a:r>
                      <a:endParaRPr b="0" lang="cs-CZ" sz="1400" spc="-1" strike="noStrike">
                        <a:latin typeface="Arial"/>
                      </a:endParaRPr>
                    </a:p>
                  </a:txBody>
                  <a:tcPr marL="9360" marR="9360">
                    <a:lnL w="12240">
                      <a:noFill/>
                    </a:lnL>
                    <a:lnT w="12240">
                      <a:solidFill>
                        <a:srgbClr val="002b59"/>
                      </a:solidFill>
                    </a:lnT>
                    <a:lnB w="12240">
                      <a:noFill/>
                    </a:lnB>
                    <a:noFill/>
                  </a:tcPr>
                </a:tc>
              </a:tr>
              <a:tr h="227880">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X.22</a:t>
                      </a:r>
                      <a:endParaRPr b="0" lang="cs-CZ" sz="14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          </a:t>
                      </a:r>
                      <a:r>
                        <a:rPr b="0" lang="cs-CZ" sz="1400" spc="-1" strike="noStrike">
                          <a:solidFill>
                            <a:srgbClr val="002b59"/>
                          </a:solidFill>
                          <a:latin typeface="Verdana"/>
                          <a:ea typeface="Verdana"/>
                        </a:rPr>
                        <a:t>692,00 </a:t>
                      </a:r>
                      <a:endParaRPr b="0" lang="cs-CZ" sz="1400" spc="-1" strike="noStrike">
                        <a:latin typeface="Arial"/>
                      </a:endParaRPr>
                    </a:p>
                  </a:txBody>
                  <a:tcPr marL="9360" marR="9360">
                    <a:lnL w="12240">
                      <a:noFill/>
                    </a:lnL>
                    <a:lnT w="12240">
                      <a:noFill/>
                    </a:lnT>
                    <a:lnB w="12240">
                      <a:noFill/>
                    </a:lnB>
                    <a:noFill/>
                  </a:tcPr>
                </a:tc>
              </a:tr>
              <a:tr h="227880">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XI.22</a:t>
                      </a:r>
                      <a:endParaRPr b="0" lang="cs-CZ" sz="14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          </a:t>
                      </a:r>
                      <a:r>
                        <a:rPr b="0" lang="cs-CZ" sz="1400" spc="-1" strike="noStrike">
                          <a:solidFill>
                            <a:srgbClr val="002b59"/>
                          </a:solidFill>
                          <a:latin typeface="Verdana"/>
                          <a:ea typeface="Verdana"/>
                        </a:rPr>
                        <a:t>925,66 </a:t>
                      </a:r>
                      <a:endParaRPr b="0" lang="cs-CZ" sz="1400" spc="-1" strike="noStrike">
                        <a:latin typeface="Arial"/>
                      </a:endParaRPr>
                    </a:p>
                  </a:txBody>
                  <a:tcPr marL="9360" marR="9360">
                    <a:lnL w="12240">
                      <a:noFill/>
                    </a:lnL>
                    <a:lnT w="12240">
                      <a:noFill/>
                    </a:lnT>
                    <a:lnB w="12240">
                      <a:noFill/>
                    </a:lnB>
                    <a:noFill/>
                  </a:tcPr>
                </a:tc>
              </a:tr>
              <a:tr h="227880">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XII.22</a:t>
                      </a:r>
                      <a:endParaRPr b="0" lang="cs-CZ" sz="14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          </a:t>
                      </a:r>
                      <a:r>
                        <a:rPr b="0" lang="cs-CZ" sz="1400" spc="-1" strike="noStrike">
                          <a:solidFill>
                            <a:srgbClr val="002b59"/>
                          </a:solidFill>
                          <a:latin typeface="Verdana"/>
                          <a:ea typeface="Verdana"/>
                        </a:rPr>
                        <a:t>921,82 </a:t>
                      </a:r>
                      <a:endParaRPr b="0" lang="cs-CZ" sz="1400" spc="-1" strike="noStrike">
                        <a:latin typeface="Arial"/>
                      </a:endParaRPr>
                    </a:p>
                  </a:txBody>
                  <a:tcPr marL="9360" marR="9360">
                    <a:lnL w="12240">
                      <a:noFill/>
                    </a:lnL>
                    <a:lnT w="12240">
                      <a:noFill/>
                    </a:lnT>
                    <a:lnB w="12240">
                      <a:noFill/>
                    </a:lnB>
                    <a:noFill/>
                  </a:tcPr>
                </a:tc>
              </a:tr>
              <a:tr h="227880">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tabLst>
                          <a:tab algn="l" pos="0"/>
                        </a:tabLst>
                      </a:pPr>
                      <a:r>
                        <a:rPr b="0" lang="cs-CZ" sz="1400" spc="-1" strike="noStrike">
                          <a:solidFill>
                            <a:srgbClr val="002b59"/>
                          </a:solidFill>
                          <a:latin typeface="Verdana"/>
                          <a:ea typeface="Verdana"/>
                        </a:rPr>
                        <a:t>I.23</a:t>
                      </a:r>
                      <a:endParaRPr b="0" lang="cs-CZ" sz="14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          </a:t>
                      </a:r>
                      <a:r>
                        <a:rPr b="0" lang="cs-CZ" sz="1400" spc="-1" strike="noStrike">
                          <a:solidFill>
                            <a:srgbClr val="002b59"/>
                          </a:solidFill>
                          <a:latin typeface="Verdana"/>
                          <a:ea typeface="Verdana"/>
                        </a:rPr>
                        <a:t>1 031,57 </a:t>
                      </a:r>
                      <a:endParaRPr b="0" lang="cs-CZ" sz="1400" spc="-1" strike="noStrike">
                        <a:latin typeface="Arial"/>
                      </a:endParaRPr>
                    </a:p>
                  </a:txBody>
                  <a:tcPr marL="9360" marR="9360">
                    <a:lnL w="12240">
                      <a:noFill/>
                    </a:lnL>
                    <a:lnT w="12240">
                      <a:noFill/>
                    </a:lnT>
                    <a:lnB w="12240">
                      <a:noFill/>
                    </a:lnB>
                    <a:noFill/>
                  </a:tcPr>
                </a:tc>
              </a:tr>
              <a:tr h="227880">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nSpc>
                          <a:spcPct val="100000"/>
                        </a:lnSpc>
                      </a:pPr>
                      <a:r>
                        <a:rPr b="0" lang="cs-CZ" sz="1200" spc="-1" strike="noStrike">
                          <a:solidFill>
                            <a:srgbClr val="002b59"/>
                          </a:solidFill>
                          <a:latin typeface="Verdana"/>
                          <a:ea typeface="Verdana"/>
                        </a:rPr>
                        <a:t> </a:t>
                      </a:r>
                      <a:endParaRPr b="0" lang="cs-CZ" sz="12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II.23</a:t>
                      </a:r>
                      <a:endParaRPr b="0" lang="cs-CZ" sz="1400" spc="-1" strike="noStrike">
                        <a:latin typeface="Arial"/>
                      </a:endParaRPr>
                    </a:p>
                  </a:txBody>
                  <a:tcPr marL="9360" marR="9360">
                    <a:lnL w="12240">
                      <a:noFill/>
                    </a:lnL>
                    <a:lnR w="12240">
                      <a:noFill/>
                    </a:lnR>
                    <a:lnT w="12240">
                      <a:noFill/>
                    </a:lnT>
                    <a:lnB w="12240">
                      <a:noFill/>
                    </a:lnB>
                    <a:noFill/>
                  </a:tcPr>
                </a:tc>
                <a:tc>
                  <a:txBody>
                    <a:bodyPr lIns="9360" rIns="9360" tIns="9360" bIns="0" anchor="b">
                      <a:noAutofit/>
                    </a:bodyPr>
                    <a:p>
                      <a:pPr algn="r">
                        <a:lnSpc>
                          <a:spcPct val="100000"/>
                        </a:lnSpc>
                      </a:pPr>
                      <a:r>
                        <a:rPr b="0" lang="cs-CZ" sz="1400" spc="-1" strike="noStrike">
                          <a:solidFill>
                            <a:srgbClr val="002b59"/>
                          </a:solidFill>
                          <a:latin typeface="Verdana"/>
                          <a:ea typeface="Verdana"/>
                        </a:rPr>
                        <a:t>          </a:t>
                      </a:r>
                      <a:r>
                        <a:rPr b="0" lang="cs-CZ" sz="1400" spc="-1" strike="noStrike">
                          <a:solidFill>
                            <a:srgbClr val="002b59"/>
                          </a:solidFill>
                          <a:latin typeface="Verdana"/>
                          <a:ea typeface="Verdana"/>
                        </a:rPr>
                        <a:t>1 015,33 </a:t>
                      </a:r>
                      <a:endParaRPr b="0" lang="cs-CZ" sz="1400" spc="-1" strike="noStrike">
                        <a:latin typeface="Arial"/>
                      </a:endParaRPr>
                    </a:p>
                  </a:txBody>
                  <a:tcPr marL="9360" marR="9360">
                    <a:lnL w="12240">
                      <a:noFill/>
                    </a:lnL>
                    <a:lnT w="12240">
                      <a:noFill/>
                    </a:lnT>
                    <a:lnB w="12240">
                      <a:noFill/>
                    </a:lnB>
                    <a:noFill/>
                  </a:tcPr>
                </a:tc>
              </a:tr>
            </a:tbl>
          </a:graphicData>
        </a:graphic>
      </p:graphicFrame>
      <p:sp>
        <p:nvSpPr>
          <p:cNvPr id="285" name="Obdélník 8"/>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286" name="Zástupný symbol pro číslo snímku 6"/>
          <p:cNvSpPr txBox="1"/>
          <p:nvPr/>
        </p:nvSpPr>
        <p:spPr>
          <a:xfrm>
            <a:off x="6458040" y="6356520"/>
            <a:ext cx="2057040" cy="364680"/>
          </a:xfrm>
          <a:prstGeom prst="rect">
            <a:avLst/>
          </a:prstGeom>
          <a:noFill/>
          <a:ln w="0">
            <a:noFill/>
          </a:ln>
        </p:spPr>
        <p:txBody>
          <a:bodyPr anchor="ctr">
            <a:noAutofit/>
          </a:bodyPr>
          <a:p>
            <a:pPr algn="r">
              <a:lnSpc>
                <a:spcPct val="100000"/>
              </a:lnSpc>
            </a:pPr>
            <a:fld id="{B57E6FED-D9F4-46B1-967D-D8FCAF3D81B7}" type="slidenum">
              <a:rPr b="0" lang="cs-CZ" sz="900" spc="-1" strike="noStrike">
                <a:solidFill>
                  <a:srgbClr val="8b8e9a"/>
                </a:solidFill>
                <a:latin typeface="Verdana"/>
              </a:rPr>
              <a:t>12</a:t>
            </a:fld>
            <a:endParaRPr b="0" lang="cs-CZ" sz="900" spc="-1" strike="noStrike">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7" name="Zástupný symbol pro obsah 1"/>
          <p:cNvSpPr txBox="1"/>
          <p:nvPr/>
        </p:nvSpPr>
        <p:spPr>
          <a:xfrm>
            <a:off x="496800" y="1145520"/>
            <a:ext cx="8156160" cy="4450680"/>
          </a:xfrm>
          <a:prstGeom prst="rect">
            <a:avLst/>
          </a:prstGeom>
          <a:noFill/>
          <a:ln w="0">
            <a:noFill/>
          </a:ln>
        </p:spPr>
        <p:txBody>
          <a:bodyPr>
            <a:noAutofit/>
          </a:bodyPr>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p:txBody>
      </p:sp>
      <p:sp>
        <p:nvSpPr>
          <p:cNvPr id="288" name="Nadpis 3"/>
          <p:cNvSpPr txBox="1"/>
          <p:nvPr/>
        </p:nvSpPr>
        <p:spPr>
          <a:xfrm>
            <a:off x="496800" y="264240"/>
            <a:ext cx="8156160" cy="800280"/>
          </a:xfrm>
          <a:prstGeom prst="rect">
            <a:avLst/>
          </a:prstGeom>
          <a:noFill/>
          <a:ln w="0">
            <a:noFill/>
          </a:ln>
        </p:spPr>
        <p:txBody>
          <a:bodyPr anchor="ctr">
            <a:normAutofit/>
          </a:bodyPr>
          <a:p>
            <a:pPr>
              <a:lnSpc>
                <a:spcPct val="90000"/>
              </a:lnSpc>
            </a:pPr>
            <a:r>
              <a:rPr b="1" lang="cs-CZ" sz="2000" spc="-1" strike="noStrike">
                <a:solidFill>
                  <a:srgbClr val="002b59"/>
                </a:solidFill>
                <a:latin typeface="Verdana"/>
                <a:ea typeface="Verdana"/>
              </a:rPr>
              <a:t>Cenový vývoj silové trakční elektřiny </a:t>
            </a:r>
            <a:endParaRPr b="0" lang="cs-CZ" sz="2000" spc="-1" strike="noStrike">
              <a:solidFill>
                <a:srgbClr val="000000"/>
              </a:solidFill>
              <a:latin typeface="Calibri"/>
            </a:endParaRPr>
          </a:p>
        </p:txBody>
      </p:sp>
      <p:sp>
        <p:nvSpPr>
          <p:cNvPr id="289" name="Obdélník 7"/>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290" name="Zástupný symbol pro číslo snímku 6"/>
          <p:cNvSpPr txBox="1"/>
          <p:nvPr/>
        </p:nvSpPr>
        <p:spPr>
          <a:xfrm>
            <a:off x="6458040" y="6356520"/>
            <a:ext cx="2057040" cy="364680"/>
          </a:xfrm>
          <a:prstGeom prst="rect">
            <a:avLst/>
          </a:prstGeom>
          <a:noFill/>
          <a:ln w="0">
            <a:noFill/>
          </a:ln>
        </p:spPr>
        <p:txBody>
          <a:bodyPr anchor="ctr">
            <a:noAutofit/>
          </a:bodyPr>
          <a:p>
            <a:pPr algn="r">
              <a:lnSpc>
                <a:spcPct val="100000"/>
              </a:lnSpc>
            </a:pPr>
            <a:fld id="{F9AECE17-5C83-4B5B-BBBE-1C98C767376A}" type="slidenum">
              <a:rPr b="0" lang="cs-CZ" sz="900" spc="-1" strike="noStrike">
                <a:solidFill>
                  <a:srgbClr val="8b8e9a"/>
                </a:solidFill>
                <a:latin typeface="Verdana"/>
              </a:rPr>
              <a:t>&lt;číslo&gt;</a:t>
            </a:fld>
            <a:endParaRPr b="0" lang="cs-CZ" sz="900" spc="-1" strike="noStrike">
              <a:latin typeface="Times New Roman"/>
            </a:endParaRPr>
          </a:p>
        </p:txBody>
      </p:sp>
      <p:sp>
        <p:nvSpPr>
          <p:cNvPr id="291" name="Zástupný symbol pro obsah 1"/>
          <p:cNvSpPr/>
          <p:nvPr/>
        </p:nvSpPr>
        <p:spPr>
          <a:xfrm>
            <a:off x="496800" y="986040"/>
            <a:ext cx="8156160" cy="4450680"/>
          </a:xfrm>
          <a:prstGeom prst="rect">
            <a:avLst/>
          </a:prstGeom>
          <a:noFill/>
          <a:ln w="0">
            <a:noFill/>
          </a:ln>
        </p:spPr>
        <p:style>
          <a:lnRef idx="0"/>
          <a:fillRef idx="0"/>
          <a:effectRef idx="0"/>
          <a:fontRef idx="minor"/>
        </p:style>
        <p:txBody>
          <a:bodyPr lIns="0" rIns="0" tIns="0" bIns="0">
            <a:noAutofit/>
          </a:bodyPr>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a:p>
            <a:pPr>
              <a:lnSpc>
                <a:spcPct val="100000"/>
              </a:lnSpc>
              <a:spcBef>
                <a:spcPts val="241"/>
              </a:spcBef>
            </a:pPr>
            <a:endParaRPr b="0" lang="cs-CZ" sz="2000" spc="-1" strike="noStrike">
              <a:latin typeface="Arial"/>
            </a:endParaRPr>
          </a:p>
        </p:txBody>
      </p:sp>
      <p:graphicFrame>
        <p:nvGraphicFramePr>
          <p:cNvPr id="292" name="Graf 11"/>
          <p:cNvGraphicFramePr/>
          <p:nvPr/>
        </p:nvGraphicFramePr>
        <p:xfrm>
          <a:off x="496800" y="880200"/>
          <a:ext cx="8156160" cy="525204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3" name="Zástupný symbol pro obsah 1"/>
          <p:cNvSpPr txBox="1"/>
          <p:nvPr/>
        </p:nvSpPr>
        <p:spPr>
          <a:xfrm>
            <a:off x="496800" y="1145520"/>
            <a:ext cx="8156160" cy="4450680"/>
          </a:xfrm>
          <a:prstGeom prst="rect">
            <a:avLst/>
          </a:prstGeom>
          <a:noFill/>
          <a:ln w="0">
            <a:noFill/>
          </a:ln>
        </p:spPr>
        <p:txBody>
          <a:bodyPr>
            <a:noAutofit/>
          </a:bodyPr>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p:txBody>
      </p:sp>
      <p:sp>
        <p:nvSpPr>
          <p:cNvPr id="294" name="Nadpis 3"/>
          <p:cNvSpPr txBox="1"/>
          <p:nvPr/>
        </p:nvSpPr>
        <p:spPr>
          <a:xfrm>
            <a:off x="496800" y="264240"/>
            <a:ext cx="8156160" cy="800280"/>
          </a:xfrm>
          <a:prstGeom prst="rect">
            <a:avLst/>
          </a:prstGeom>
          <a:noFill/>
          <a:ln w="0">
            <a:noFill/>
          </a:ln>
        </p:spPr>
        <p:txBody>
          <a:bodyPr anchor="ctr">
            <a:normAutofit/>
          </a:bodyPr>
          <a:p>
            <a:pPr>
              <a:lnSpc>
                <a:spcPct val="90000"/>
              </a:lnSpc>
            </a:pPr>
            <a:r>
              <a:rPr b="1" lang="cs-CZ" sz="2000" spc="-1" strike="noStrike">
                <a:solidFill>
                  <a:srgbClr val="002b59"/>
                </a:solidFill>
                <a:latin typeface="Verdana"/>
                <a:ea typeface="Verdana"/>
              </a:rPr>
              <a:t>Řešení elektřiny v zahraničí</a:t>
            </a:r>
            <a:endParaRPr b="0" lang="cs-CZ" sz="2000" spc="-1" strike="noStrike">
              <a:solidFill>
                <a:srgbClr val="000000"/>
              </a:solidFill>
              <a:latin typeface="Calibri"/>
            </a:endParaRPr>
          </a:p>
        </p:txBody>
      </p:sp>
      <p:sp>
        <p:nvSpPr>
          <p:cNvPr id="295" name="Obdélník 7"/>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296" name="Zástupný symbol pro číslo snímku 6"/>
          <p:cNvSpPr txBox="1"/>
          <p:nvPr/>
        </p:nvSpPr>
        <p:spPr>
          <a:xfrm>
            <a:off x="6458040" y="6356520"/>
            <a:ext cx="2057040" cy="364680"/>
          </a:xfrm>
          <a:prstGeom prst="rect">
            <a:avLst/>
          </a:prstGeom>
          <a:noFill/>
          <a:ln w="0">
            <a:noFill/>
          </a:ln>
        </p:spPr>
        <p:txBody>
          <a:bodyPr anchor="ctr">
            <a:noAutofit/>
          </a:bodyPr>
          <a:p>
            <a:pPr algn="r">
              <a:lnSpc>
                <a:spcPct val="100000"/>
              </a:lnSpc>
            </a:pPr>
            <a:fld id="{CAEC2379-65E6-4A36-B8C9-E62C29ACE0FF}" type="slidenum">
              <a:rPr b="0" lang="cs-CZ" sz="900" spc="-1" strike="noStrike">
                <a:solidFill>
                  <a:srgbClr val="8b8e9a"/>
                </a:solidFill>
                <a:latin typeface="Verdana"/>
              </a:rPr>
              <a:t>&lt;číslo&gt;</a:t>
            </a:fld>
            <a:endParaRPr b="0" lang="cs-CZ" sz="900" spc="-1" strike="noStrike">
              <a:latin typeface="Times New Roman"/>
            </a:endParaRPr>
          </a:p>
        </p:txBody>
      </p:sp>
      <p:sp>
        <p:nvSpPr>
          <p:cNvPr id="297" name="Obdélník 2"/>
          <p:cNvSpPr/>
          <p:nvPr/>
        </p:nvSpPr>
        <p:spPr>
          <a:xfrm>
            <a:off x="496800" y="1101960"/>
            <a:ext cx="8338320" cy="4714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cs-CZ" sz="1600" spc="-1" strike="noStrike">
                <a:solidFill>
                  <a:srgbClr val="002b59"/>
                </a:solidFill>
                <a:latin typeface="Verdana"/>
                <a:ea typeface="Verdana"/>
              </a:rPr>
              <a:t>Francie</a:t>
            </a:r>
            <a:endParaRPr b="0" lang="cs-CZ" sz="1600" spc="-1" strike="noStrike">
              <a:latin typeface="Arial"/>
            </a:endParaRPr>
          </a:p>
          <a:p>
            <a:pPr marL="285840" indent="-285480">
              <a:lnSpc>
                <a:spcPct val="100000"/>
              </a:lnSpc>
              <a:buClr>
                <a:srgbClr val="002b59"/>
              </a:buClr>
              <a:buFont typeface="StarSymbol"/>
              <a:buChar char="-"/>
            </a:pPr>
            <a:r>
              <a:rPr b="0" lang="cs-CZ" sz="1600" spc="-1" strike="noStrike">
                <a:solidFill>
                  <a:srgbClr val="002b59"/>
                </a:solidFill>
                <a:latin typeface="Verdana"/>
                <a:ea typeface="Verdana"/>
              </a:rPr>
              <a:t>zastropování ceny elektřiny na 46 € / MWh, což je až 7x méně, než činí aktuální cena na spotovém trhu. Tím na sebe strhl žaloby minoritních akcionářů největší tamější energetické společnosti EDF, v níž stát vlastní 84 procent. Vláda však plánuje co nejrychlejší převzetí společnosti pod plnou státní kontrolu, vykoupit zbylý podíl plánuje ještě do konce roku a investoři k tomu dostanou velmi výhodnou prémii</a:t>
            </a:r>
            <a:endParaRPr b="0" lang="cs-CZ" sz="1600" spc="-1" strike="noStrike">
              <a:latin typeface="Arial"/>
            </a:endParaRPr>
          </a:p>
          <a:p>
            <a:pPr marL="285840" indent="-285480">
              <a:lnSpc>
                <a:spcPct val="100000"/>
              </a:lnSpc>
              <a:buClr>
                <a:srgbClr val="002b59"/>
              </a:buClr>
              <a:buFont typeface="StarSymbol"/>
              <a:buChar char="-"/>
            </a:pPr>
            <a:r>
              <a:rPr b="0" lang="cs-CZ" sz="1600" spc="-1" strike="noStrike">
                <a:solidFill>
                  <a:srgbClr val="002b59"/>
                </a:solidFill>
                <a:latin typeface="Verdana"/>
                <a:ea typeface="Verdana"/>
              </a:rPr>
              <a:t>program „Tarifní štít“</a:t>
            </a:r>
            <a:endParaRPr b="0" lang="cs-CZ" sz="1600" spc="-1" strike="noStrike">
              <a:latin typeface="Arial"/>
            </a:endParaRPr>
          </a:p>
          <a:p>
            <a:pPr marL="285840" indent="-285480">
              <a:lnSpc>
                <a:spcPct val="100000"/>
              </a:lnSpc>
              <a:buClr>
                <a:srgbClr val="002b59"/>
              </a:buClr>
              <a:buFont typeface="StarSymbol"/>
              <a:buChar char="-"/>
            </a:pPr>
            <a:r>
              <a:rPr b="0" lang="cs-CZ" sz="1600" spc="-1" strike="noStrike">
                <a:solidFill>
                  <a:srgbClr val="002b59"/>
                </a:solidFill>
                <a:latin typeface="Verdana"/>
                <a:ea typeface="Verdana"/>
              </a:rPr>
              <a:t>nárůst cen nesmí překročit 4% meziročně</a:t>
            </a:r>
            <a:endParaRPr b="0" lang="cs-CZ" sz="1600" spc="-1" strike="noStrike">
              <a:latin typeface="Arial"/>
            </a:endParaRPr>
          </a:p>
          <a:p>
            <a:pPr marL="285840" indent="-285480">
              <a:lnSpc>
                <a:spcPct val="100000"/>
              </a:lnSpc>
              <a:buClr>
                <a:srgbClr val="002b59"/>
              </a:buClr>
              <a:buFont typeface="StarSymbol"/>
              <a:buChar char="-"/>
            </a:pPr>
            <a:r>
              <a:rPr b="0" lang="cs-CZ" sz="1600" spc="-1" strike="noStrike">
                <a:solidFill>
                  <a:srgbClr val="002b59"/>
                </a:solidFill>
                <a:latin typeface="Verdana"/>
                <a:ea typeface="Verdana"/>
              </a:rPr>
              <a:t>od října 2021, platí do konce roku 2022</a:t>
            </a:r>
            <a:endParaRPr b="0" lang="cs-CZ" sz="1600" spc="-1" strike="noStrike">
              <a:latin typeface="Arial"/>
            </a:endParaRPr>
          </a:p>
          <a:p>
            <a:pPr marL="285840" indent="-285480">
              <a:lnSpc>
                <a:spcPct val="100000"/>
              </a:lnSpc>
              <a:buClr>
                <a:srgbClr val="002b59"/>
              </a:buClr>
              <a:buFont typeface="StarSymbol"/>
              <a:buChar char="-"/>
            </a:pPr>
            <a:r>
              <a:rPr b="0" lang="cs-CZ" sz="1600" spc="-1" strike="noStrike">
                <a:solidFill>
                  <a:srgbClr val="002b59"/>
                </a:solidFill>
                <a:latin typeface="Verdana"/>
                <a:ea typeface="Verdana"/>
              </a:rPr>
              <a:t>zatím zastropování elektřiny a plynu je stálo pře 20 mld. EUR</a:t>
            </a:r>
            <a:endParaRPr b="0" lang="cs-CZ" sz="1600" spc="-1" strike="noStrike">
              <a:latin typeface="Arial"/>
            </a:endParaRPr>
          </a:p>
          <a:p>
            <a:pPr>
              <a:lnSpc>
                <a:spcPct val="100000"/>
              </a:lnSpc>
            </a:pPr>
            <a:endParaRPr b="0" lang="cs-CZ" sz="1600" spc="-1" strike="noStrike">
              <a:latin typeface="Arial"/>
            </a:endParaRPr>
          </a:p>
          <a:p>
            <a:pPr>
              <a:lnSpc>
                <a:spcPct val="100000"/>
              </a:lnSpc>
            </a:pPr>
            <a:r>
              <a:rPr b="1" lang="cs-CZ" sz="1600" spc="-1" strike="noStrike">
                <a:solidFill>
                  <a:srgbClr val="002b59"/>
                </a:solidFill>
                <a:latin typeface="Verdana"/>
                <a:ea typeface="Verdana"/>
              </a:rPr>
              <a:t>Slovensko</a:t>
            </a:r>
            <a:endParaRPr b="0" lang="cs-CZ" sz="1600" spc="-1" strike="noStrike">
              <a:latin typeface="Arial"/>
            </a:endParaRPr>
          </a:p>
          <a:p>
            <a:pPr marL="285840" indent="-285480">
              <a:lnSpc>
                <a:spcPct val="100000"/>
              </a:lnSpc>
              <a:buClr>
                <a:srgbClr val="002b59"/>
              </a:buClr>
              <a:buFont typeface="StarSymbol"/>
              <a:buChar char="-"/>
            </a:pPr>
            <a:r>
              <a:rPr b="0" lang="cs-CZ" sz="1600" spc="-1" strike="noStrike">
                <a:solidFill>
                  <a:srgbClr val="002b59"/>
                </a:solidFill>
                <a:latin typeface="Verdana"/>
                <a:ea typeface="Verdana"/>
              </a:rPr>
              <a:t>zastropování cen</a:t>
            </a:r>
            <a:endParaRPr b="0" lang="cs-CZ" sz="1600" spc="-1" strike="noStrike">
              <a:latin typeface="Arial"/>
            </a:endParaRPr>
          </a:p>
          <a:p>
            <a:pPr marL="285840" indent="-285480">
              <a:lnSpc>
                <a:spcPct val="100000"/>
              </a:lnSpc>
              <a:buClr>
                <a:srgbClr val="002b59"/>
              </a:buClr>
              <a:buFont typeface="StarSymbol"/>
              <a:buChar char="-"/>
            </a:pPr>
            <a:r>
              <a:rPr b="0" lang="cs-CZ" sz="1600" spc="-1" strike="noStrike">
                <a:solidFill>
                  <a:srgbClr val="002b59"/>
                </a:solidFill>
                <a:latin typeface="Verdana"/>
                <a:ea typeface="Verdana"/>
              </a:rPr>
              <a:t>vláda vlastní ve Slovenských elektrárnách pouze 34% podíl. Akcionářům vyhrožovala už dříve uvalením speciální daně. Ti nakonec přistoupili raději na to, že se bude elektřina po dobu dvou let fixovat na 61 eurech za MWh, protože to pro ně bylo výhodnější než zdanění. Ve Slovenských elektrárnách jsou však pouze dva akcionáři, Enel (IT) a EPH Daniela Křetínského.</a:t>
            </a:r>
            <a:endParaRPr b="0" lang="cs-CZ" sz="1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8" name="Zástupný symbol pro obsah 1"/>
          <p:cNvSpPr txBox="1"/>
          <p:nvPr/>
        </p:nvSpPr>
        <p:spPr>
          <a:xfrm>
            <a:off x="496800" y="1145520"/>
            <a:ext cx="8156160" cy="4450680"/>
          </a:xfrm>
          <a:prstGeom prst="rect">
            <a:avLst/>
          </a:prstGeom>
          <a:noFill/>
          <a:ln w="0">
            <a:noFill/>
          </a:ln>
        </p:spPr>
        <p:txBody>
          <a:bodyPr>
            <a:noAutofit/>
          </a:bodyPr>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a:p>
            <a:pPr>
              <a:lnSpc>
                <a:spcPct val="90000"/>
              </a:lnSpc>
              <a:spcBef>
                <a:spcPts val="751"/>
              </a:spcBef>
            </a:pPr>
            <a:endParaRPr b="0" lang="cs-CZ" sz="2100" spc="-1" strike="noStrike">
              <a:solidFill>
                <a:srgbClr val="000000"/>
              </a:solidFill>
              <a:latin typeface="Calibri"/>
            </a:endParaRPr>
          </a:p>
        </p:txBody>
      </p:sp>
      <p:sp>
        <p:nvSpPr>
          <p:cNvPr id="299" name="Nadpis 3"/>
          <p:cNvSpPr txBox="1"/>
          <p:nvPr/>
        </p:nvSpPr>
        <p:spPr>
          <a:xfrm>
            <a:off x="496800" y="264240"/>
            <a:ext cx="8156160" cy="800280"/>
          </a:xfrm>
          <a:prstGeom prst="rect">
            <a:avLst/>
          </a:prstGeom>
          <a:noFill/>
          <a:ln w="0">
            <a:noFill/>
          </a:ln>
        </p:spPr>
        <p:txBody>
          <a:bodyPr anchor="ctr">
            <a:normAutofit/>
          </a:bodyPr>
          <a:p>
            <a:pPr>
              <a:lnSpc>
                <a:spcPct val="90000"/>
              </a:lnSpc>
            </a:pPr>
            <a:r>
              <a:rPr b="1" lang="cs-CZ" sz="2000" spc="-1" strike="noStrike">
                <a:solidFill>
                  <a:srgbClr val="002b59"/>
                </a:solidFill>
                <a:latin typeface="Verdana"/>
                <a:ea typeface="Verdana"/>
              </a:rPr>
              <a:t>Řešení elektřiny v zahraničí</a:t>
            </a:r>
            <a:endParaRPr b="0" lang="cs-CZ" sz="2000" spc="-1" strike="noStrike">
              <a:solidFill>
                <a:srgbClr val="000000"/>
              </a:solidFill>
              <a:latin typeface="Calibri"/>
            </a:endParaRPr>
          </a:p>
        </p:txBody>
      </p:sp>
      <p:sp>
        <p:nvSpPr>
          <p:cNvPr id="300" name="Obdélník 7"/>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301" name="Zástupný symbol pro číslo snímku 6"/>
          <p:cNvSpPr txBox="1"/>
          <p:nvPr/>
        </p:nvSpPr>
        <p:spPr>
          <a:xfrm>
            <a:off x="6458040" y="6356520"/>
            <a:ext cx="2057040" cy="364680"/>
          </a:xfrm>
          <a:prstGeom prst="rect">
            <a:avLst/>
          </a:prstGeom>
          <a:noFill/>
          <a:ln w="0">
            <a:noFill/>
          </a:ln>
        </p:spPr>
        <p:txBody>
          <a:bodyPr anchor="ctr">
            <a:noAutofit/>
          </a:bodyPr>
          <a:p>
            <a:pPr algn="r">
              <a:lnSpc>
                <a:spcPct val="100000"/>
              </a:lnSpc>
            </a:pPr>
            <a:fld id="{621BE2E0-82FB-4D32-BDB2-C98ADDB48626}" type="slidenum">
              <a:rPr b="0" lang="cs-CZ" sz="900" spc="-1" strike="noStrike">
                <a:solidFill>
                  <a:srgbClr val="8b8e9a"/>
                </a:solidFill>
                <a:latin typeface="Verdana"/>
              </a:rPr>
              <a:t>&lt;číslo&gt;</a:t>
            </a:fld>
            <a:endParaRPr b="0" lang="cs-CZ" sz="900" spc="-1" strike="noStrike">
              <a:latin typeface="Times New Roman"/>
            </a:endParaRPr>
          </a:p>
        </p:txBody>
      </p:sp>
      <p:sp>
        <p:nvSpPr>
          <p:cNvPr id="302" name="Obdélník 2"/>
          <p:cNvSpPr/>
          <p:nvPr/>
        </p:nvSpPr>
        <p:spPr>
          <a:xfrm>
            <a:off x="496800" y="1101960"/>
            <a:ext cx="8338320" cy="4501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cs-CZ" sz="1600" spc="-1" strike="noStrike">
                <a:solidFill>
                  <a:srgbClr val="002b59"/>
                </a:solidFill>
                <a:latin typeface="Verdana"/>
                <a:ea typeface="Verdana"/>
              </a:rPr>
              <a:t>Velká Británie</a:t>
            </a:r>
            <a:endParaRPr b="0" lang="cs-CZ" sz="1600" spc="-1" strike="noStrike">
              <a:latin typeface="Arial"/>
            </a:endParaRPr>
          </a:p>
          <a:p>
            <a:pPr>
              <a:lnSpc>
                <a:spcPct val="100000"/>
              </a:lnSpc>
            </a:pPr>
            <a:r>
              <a:rPr b="0" lang="cs-CZ" sz="1600" spc="-1" strike="noStrike">
                <a:solidFill>
                  <a:srgbClr val="002b59"/>
                </a:solidFill>
                <a:latin typeface="Verdana"/>
                <a:ea typeface="Verdana"/>
              </a:rPr>
              <a:t>- mimořádná daň 25 %</a:t>
            </a:r>
            <a:endParaRPr b="0" lang="cs-CZ" sz="1600" spc="-1" strike="noStrike">
              <a:latin typeface="Arial"/>
            </a:endParaRPr>
          </a:p>
          <a:p>
            <a:pPr>
              <a:lnSpc>
                <a:spcPct val="100000"/>
              </a:lnSpc>
            </a:pPr>
            <a:endParaRPr b="0" lang="cs-CZ" sz="1600" spc="-1" strike="noStrike">
              <a:latin typeface="Arial"/>
            </a:endParaRPr>
          </a:p>
          <a:p>
            <a:pPr>
              <a:lnSpc>
                <a:spcPct val="100000"/>
              </a:lnSpc>
            </a:pPr>
            <a:r>
              <a:rPr b="1" lang="cs-CZ" sz="1600" spc="-1" strike="noStrike">
                <a:solidFill>
                  <a:srgbClr val="002b59"/>
                </a:solidFill>
                <a:latin typeface="Verdana"/>
                <a:ea typeface="Verdana"/>
              </a:rPr>
              <a:t>Maďarsko</a:t>
            </a:r>
            <a:endParaRPr b="0" lang="cs-CZ" sz="1600" spc="-1" strike="noStrike">
              <a:latin typeface="Arial"/>
            </a:endParaRPr>
          </a:p>
          <a:p>
            <a:pPr>
              <a:lnSpc>
                <a:spcPct val="100000"/>
              </a:lnSpc>
            </a:pPr>
            <a:r>
              <a:rPr b="0" lang="cs-CZ" sz="1600" spc="-1" strike="noStrike">
                <a:solidFill>
                  <a:srgbClr val="002b59"/>
                </a:solidFill>
                <a:latin typeface="Verdana"/>
                <a:ea typeface="Verdana"/>
              </a:rPr>
              <a:t>- ceny energií pevné (dáno legislativou)</a:t>
            </a:r>
            <a:endParaRPr b="0" lang="cs-CZ" sz="1600" spc="-1" strike="noStrike">
              <a:latin typeface="Arial"/>
            </a:endParaRPr>
          </a:p>
          <a:p>
            <a:pPr>
              <a:lnSpc>
                <a:spcPct val="100000"/>
              </a:lnSpc>
            </a:pPr>
            <a:endParaRPr b="0" lang="cs-CZ" sz="1600" spc="-1" strike="noStrike">
              <a:latin typeface="Arial"/>
            </a:endParaRPr>
          </a:p>
          <a:p>
            <a:pPr>
              <a:lnSpc>
                <a:spcPct val="100000"/>
              </a:lnSpc>
            </a:pPr>
            <a:r>
              <a:rPr b="0" lang="cs-CZ" sz="1600" spc="-1" strike="noStrike">
                <a:solidFill>
                  <a:srgbClr val="002b59"/>
                </a:solidFill>
                <a:latin typeface="Verdana"/>
                <a:ea typeface="Verdana"/>
              </a:rPr>
              <a:t>+ všude po Evropě „podpůrné“ balíčky </a:t>
            </a:r>
            <a:endParaRPr b="0" lang="cs-CZ" sz="1600" spc="-1" strike="noStrike">
              <a:latin typeface="Arial"/>
            </a:endParaRPr>
          </a:p>
          <a:p>
            <a:pPr>
              <a:lnSpc>
                <a:spcPct val="100000"/>
              </a:lnSpc>
            </a:pPr>
            <a:endParaRPr b="0" lang="cs-CZ" sz="1600" spc="-1" strike="noStrike">
              <a:latin typeface="Arial"/>
            </a:endParaRPr>
          </a:p>
          <a:p>
            <a:pPr>
              <a:lnSpc>
                <a:spcPct val="100000"/>
              </a:lnSpc>
            </a:pPr>
            <a:endParaRPr b="0" lang="cs-CZ" sz="1600" spc="-1" strike="noStrike">
              <a:latin typeface="Arial"/>
            </a:endParaRPr>
          </a:p>
          <a:p>
            <a:pPr>
              <a:lnSpc>
                <a:spcPct val="100000"/>
              </a:lnSpc>
            </a:pPr>
            <a:r>
              <a:rPr b="1" lang="cs-CZ" sz="1600" spc="-1" strike="noStrike">
                <a:solidFill>
                  <a:srgbClr val="002b59"/>
                </a:solidFill>
                <a:latin typeface="Verdana"/>
                <a:ea typeface="Verdana"/>
              </a:rPr>
              <a:t>ETS – emisní povolenky</a:t>
            </a:r>
            <a:endParaRPr b="0" lang="cs-CZ" sz="1600" spc="-1" strike="noStrike">
              <a:latin typeface="Arial"/>
            </a:endParaRPr>
          </a:p>
          <a:p>
            <a:pPr marL="285840" indent="-285480">
              <a:lnSpc>
                <a:spcPct val="100000"/>
              </a:lnSpc>
              <a:buClr>
                <a:srgbClr val="002b59"/>
              </a:buClr>
              <a:buFont typeface="StarSymbol"/>
              <a:buChar char="-"/>
            </a:pPr>
            <a:r>
              <a:rPr b="0" lang="cs-CZ" sz="1600" spc="-1" strike="noStrike">
                <a:solidFill>
                  <a:srgbClr val="002b59"/>
                </a:solidFill>
                <a:latin typeface="Verdana"/>
                <a:ea typeface="Verdana"/>
              </a:rPr>
              <a:t>v polovině srpna se cena za 1 tunu emisí v ETS vyšplhala k rekordním 100 €</a:t>
            </a:r>
            <a:endParaRPr b="0" lang="cs-CZ" sz="1600" spc="-1" strike="noStrike">
              <a:latin typeface="Arial"/>
            </a:endParaRPr>
          </a:p>
          <a:p>
            <a:pPr marL="285840" indent="-285480">
              <a:lnSpc>
                <a:spcPct val="100000"/>
              </a:lnSpc>
              <a:buClr>
                <a:srgbClr val="002b59"/>
              </a:buClr>
              <a:buFont typeface="StarSymbol"/>
              <a:buChar char="-"/>
            </a:pPr>
            <a:r>
              <a:rPr b="0" lang="cs-CZ" sz="1600" spc="-1" strike="noStrike">
                <a:solidFill>
                  <a:srgbClr val="002b59"/>
                </a:solidFill>
                <a:latin typeface="Verdana"/>
                <a:ea typeface="Verdana"/>
              </a:rPr>
              <a:t>před 10 lety v létě stála 7 €</a:t>
            </a:r>
            <a:endParaRPr b="0" lang="cs-CZ" sz="1600" spc="-1" strike="noStrike">
              <a:latin typeface="Arial"/>
            </a:endParaRPr>
          </a:p>
          <a:p>
            <a:pPr marL="285840" indent="-285480">
              <a:lnSpc>
                <a:spcPct val="100000"/>
              </a:lnSpc>
              <a:buClr>
                <a:srgbClr val="002b59"/>
              </a:buClr>
              <a:buFont typeface="StarSymbol"/>
              <a:buChar char="-"/>
            </a:pPr>
            <a:r>
              <a:rPr b="0" lang="cs-CZ" sz="1600" spc="-1" strike="noStrike">
                <a:solidFill>
                  <a:srgbClr val="002b59"/>
                </a:solidFill>
                <a:latin typeface="Verdana"/>
                <a:ea typeface="Verdana"/>
              </a:rPr>
              <a:t>z velkoobchodní ceny elektřiny dnes povolenka ETS činí 20 až 25%. Tuto cenu určuje tzv. závěrná, v danou chvíli nejdražší elektrárna, což jsou elektrárny plynové. Pokud ne přímo systém zrušit, alespoň změnit navázání ceny povolenky na jiný zdroj, přechodně asi uhelný.</a:t>
            </a:r>
            <a:endParaRPr b="0" lang="cs-CZ" sz="1600" spc="-1" strike="noStrike">
              <a:latin typeface="Arial"/>
            </a:endParaRPr>
          </a:p>
          <a:p>
            <a:pPr>
              <a:lnSpc>
                <a:spcPct val="100000"/>
              </a:lnSpc>
            </a:pPr>
            <a:endParaRPr b="0" lang="cs-CZ" sz="1600" spc="-1" strike="noStrike">
              <a:latin typeface="Arial"/>
            </a:endParaRPr>
          </a:p>
          <a:p>
            <a:pPr>
              <a:lnSpc>
                <a:spcPct val="100000"/>
              </a:lnSpc>
            </a:pPr>
            <a:endParaRPr b="0" lang="cs-CZ" sz="1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3" name="Zástupný symbol pro obsah 1"/>
          <p:cNvSpPr txBox="1"/>
          <p:nvPr/>
        </p:nvSpPr>
        <p:spPr>
          <a:xfrm>
            <a:off x="496800" y="893160"/>
            <a:ext cx="8156160" cy="5254560"/>
          </a:xfrm>
          <a:prstGeom prst="rect">
            <a:avLst/>
          </a:prstGeom>
          <a:noFill/>
          <a:ln w="0">
            <a:noFill/>
          </a:ln>
        </p:spPr>
        <p:txBody>
          <a:bodyPr>
            <a:noAutofit/>
          </a:bodyPr>
          <a:p>
            <a:pPr>
              <a:lnSpc>
                <a:spcPct val="90000"/>
              </a:lnSpc>
              <a:spcBef>
                <a:spcPts val="751"/>
              </a:spcBef>
              <a:tabLst>
                <a:tab algn="l" pos="0"/>
              </a:tabLst>
            </a:pPr>
            <a:endParaRPr b="0" lang="cs-CZ" sz="2100" spc="-1" strike="noStrike">
              <a:solidFill>
                <a:srgbClr val="000000"/>
              </a:solidFill>
              <a:latin typeface="Calibri"/>
            </a:endParaRPr>
          </a:p>
          <a:p>
            <a:pPr lvl="1" marL="285840" indent="-285480">
              <a:lnSpc>
                <a:spcPct val="90000"/>
              </a:lnSpc>
              <a:spcBef>
                <a:spcPts val="374"/>
              </a:spcBef>
              <a:buClr>
                <a:srgbClr val="ff5200"/>
              </a:buClr>
              <a:buFont typeface="Wingdings" charset="2"/>
              <a:buChar char=""/>
              <a:tabLst>
                <a:tab algn="l" pos="0"/>
              </a:tabLst>
            </a:pPr>
            <a:r>
              <a:rPr b="0" lang="cs-CZ" sz="1600" spc="-1" strike="noStrike">
                <a:solidFill>
                  <a:srgbClr val="002b59"/>
                </a:solidFill>
                <a:latin typeface="Verdana"/>
                <a:ea typeface="Verdana"/>
              </a:rPr>
              <a:t>Navýšení ceny za trakční elektřinu o 400-500%</a:t>
            </a:r>
            <a:endParaRPr b="0" lang="cs-CZ" sz="1600" spc="-1" strike="noStrike">
              <a:solidFill>
                <a:srgbClr val="000000"/>
              </a:solidFill>
              <a:latin typeface="Calibri"/>
            </a:endParaRPr>
          </a:p>
          <a:p>
            <a:pPr>
              <a:lnSpc>
                <a:spcPct val="90000"/>
              </a:lnSpc>
              <a:spcBef>
                <a:spcPts val="374"/>
              </a:spcBef>
              <a:tabLst>
                <a:tab algn="l" pos="0"/>
              </a:tabLst>
            </a:pPr>
            <a:r>
              <a:rPr b="0" lang="cs-CZ" sz="1600" spc="-1" strike="noStrike">
                <a:solidFill>
                  <a:srgbClr val="002b59"/>
                </a:solidFill>
                <a:latin typeface="Verdana"/>
                <a:ea typeface="Verdana"/>
              </a:rPr>
              <a:t>    </a:t>
            </a:r>
            <a:r>
              <a:rPr b="0" lang="cs-CZ" sz="1600" spc="-1" strike="noStrike">
                <a:solidFill>
                  <a:srgbClr val="002b59"/>
                </a:solidFill>
                <a:latin typeface="Verdana"/>
                <a:ea typeface="Verdana"/>
              </a:rPr>
              <a:t>tzn. </a:t>
            </a:r>
            <a:r>
              <a:rPr b="0" lang="cs-CZ" sz="1600" spc="-1" strike="noStrike">
                <a:solidFill>
                  <a:srgbClr val="ff0000"/>
                </a:solidFill>
                <a:latin typeface="Verdana"/>
                <a:ea typeface="Verdana"/>
              </a:rPr>
              <a:t>převyšující 20 000 – 22 000 Kč/MWh</a:t>
            </a:r>
            <a:endParaRPr b="0" lang="cs-CZ" sz="1600" spc="-1" strike="noStrike">
              <a:solidFill>
                <a:srgbClr val="000000"/>
              </a:solidFill>
              <a:latin typeface="Calibri"/>
            </a:endParaRPr>
          </a:p>
          <a:p>
            <a:pPr marL="361800">
              <a:lnSpc>
                <a:spcPct val="90000"/>
              </a:lnSpc>
              <a:spcBef>
                <a:spcPts val="374"/>
              </a:spcBef>
              <a:tabLst>
                <a:tab algn="l" pos="0"/>
              </a:tabLst>
            </a:pPr>
            <a:r>
              <a:rPr b="0" i="1" lang="cs-CZ" sz="1600" spc="-1" strike="noStrike">
                <a:solidFill>
                  <a:srgbClr val="002b59"/>
                </a:solidFill>
                <a:latin typeface="Verdana"/>
                <a:ea typeface="Verdana"/>
              </a:rPr>
              <a:t>Pozn.: jedná se o cenu s distribuční částí vč. POZE (cca 1 000 Kč/MWh)</a:t>
            </a:r>
            <a:endParaRPr b="0" lang="cs-CZ" sz="1600" spc="-1" strike="noStrike">
              <a:solidFill>
                <a:srgbClr val="000000"/>
              </a:solidFill>
              <a:latin typeface="Calibri"/>
            </a:endParaRPr>
          </a:p>
          <a:p>
            <a:pPr>
              <a:lnSpc>
                <a:spcPct val="90000"/>
              </a:lnSpc>
              <a:spcBef>
                <a:spcPts val="374"/>
              </a:spcBef>
              <a:tabLst>
                <a:tab algn="l" pos="0"/>
              </a:tabLst>
            </a:pPr>
            <a:endParaRPr b="0" lang="cs-CZ" sz="1600" spc="-1" strike="noStrike">
              <a:solidFill>
                <a:srgbClr val="000000"/>
              </a:solidFill>
              <a:latin typeface="Calibri"/>
            </a:endParaRPr>
          </a:p>
          <a:p>
            <a:pPr lvl="1" marL="285840" indent="-285480">
              <a:lnSpc>
                <a:spcPct val="90000"/>
              </a:lnSpc>
              <a:spcBef>
                <a:spcPts val="374"/>
              </a:spcBef>
              <a:buClr>
                <a:srgbClr val="ff5200"/>
              </a:buClr>
              <a:buFont typeface="Wingdings" charset="2"/>
              <a:buChar char=""/>
              <a:tabLst>
                <a:tab algn="l" pos="0"/>
              </a:tabLst>
            </a:pPr>
            <a:r>
              <a:rPr b="0" lang="cs-CZ" sz="1600" spc="-1" strike="noStrike">
                <a:solidFill>
                  <a:srgbClr val="002b59"/>
                </a:solidFill>
                <a:latin typeface="Verdana"/>
                <a:ea typeface="Verdana"/>
              </a:rPr>
              <a:t>V ceně zohledněna predikovaná obchodní marže dodavatele, cca 150 EUR/MWh</a:t>
            </a:r>
            <a:endParaRPr b="0" lang="cs-CZ" sz="1600" spc="-1" strike="noStrike">
              <a:solidFill>
                <a:srgbClr val="000000"/>
              </a:solidFill>
              <a:latin typeface="Calibri"/>
            </a:endParaRPr>
          </a:p>
          <a:p>
            <a:pPr>
              <a:lnSpc>
                <a:spcPct val="90000"/>
              </a:lnSpc>
              <a:spcBef>
                <a:spcPts val="374"/>
              </a:spcBef>
              <a:tabLst>
                <a:tab algn="l" pos="0"/>
              </a:tabLst>
            </a:pPr>
            <a:endParaRPr b="0" lang="cs-CZ" sz="1600" spc="-1" strike="noStrike">
              <a:solidFill>
                <a:srgbClr val="000000"/>
              </a:solidFill>
              <a:latin typeface="Calibri"/>
            </a:endParaRPr>
          </a:p>
          <a:p>
            <a:pPr lvl="1" marL="285840" indent="-285480">
              <a:lnSpc>
                <a:spcPct val="90000"/>
              </a:lnSpc>
              <a:spcBef>
                <a:spcPts val="374"/>
              </a:spcBef>
              <a:buClr>
                <a:srgbClr val="ff5200"/>
              </a:buClr>
              <a:buFont typeface="Wingdings" charset="2"/>
              <a:buChar char=""/>
              <a:tabLst>
                <a:tab algn="l" pos="0"/>
              </a:tabLst>
            </a:pPr>
            <a:r>
              <a:rPr b="0" lang="cs-CZ" sz="1600" spc="-1" strike="noStrike">
                <a:solidFill>
                  <a:srgbClr val="002b59"/>
                </a:solidFill>
                <a:latin typeface="Verdana"/>
                <a:ea typeface="Verdana"/>
              </a:rPr>
              <a:t>Cena za „distribuci“ stanovena po vydání ceníků ERÚ (listopad 2022)</a:t>
            </a:r>
            <a:endParaRPr b="0" lang="cs-CZ" sz="1600" spc="-1" strike="noStrike">
              <a:solidFill>
                <a:srgbClr val="000000"/>
              </a:solidFill>
              <a:latin typeface="Calibri"/>
            </a:endParaRPr>
          </a:p>
          <a:p>
            <a:endParaRPr b="0" lang="cs-CZ" sz="1600" spc="-1" strike="noStrike">
              <a:solidFill>
                <a:srgbClr val="000000"/>
              </a:solidFill>
              <a:latin typeface="Calibri"/>
            </a:endParaRPr>
          </a:p>
          <a:p>
            <a:pPr lvl="1" marL="285840" indent="-285480">
              <a:lnSpc>
                <a:spcPct val="90000"/>
              </a:lnSpc>
              <a:spcBef>
                <a:spcPts val="374"/>
              </a:spcBef>
              <a:buClr>
                <a:srgbClr val="ff5200"/>
              </a:buClr>
              <a:buFont typeface="Wingdings" charset="2"/>
              <a:buChar char=""/>
              <a:tabLst>
                <a:tab algn="l" pos="0"/>
              </a:tabLst>
            </a:pPr>
            <a:r>
              <a:rPr b="0" lang="cs-CZ" sz="1600" spc="-1" strike="noStrike">
                <a:solidFill>
                  <a:srgbClr val="ff0000"/>
                </a:solidFill>
                <a:latin typeface="Verdana"/>
                <a:ea typeface="Verdana"/>
              </a:rPr>
              <a:t>Rizika:</a:t>
            </a:r>
            <a:endParaRPr b="0" lang="cs-CZ" sz="1600" spc="-1" strike="noStrike">
              <a:solidFill>
                <a:srgbClr val="000000"/>
              </a:solidFill>
              <a:latin typeface="Calibri"/>
            </a:endParaRPr>
          </a:p>
          <a:p>
            <a:pPr lvl="1" marL="514440" indent="-171000">
              <a:lnSpc>
                <a:spcPct val="90000"/>
              </a:lnSpc>
              <a:spcBef>
                <a:spcPts val="601"/>
              </a:spcBef>
              <a:buClr>
                <a:srgbClr val="002b59"/>
              </a:buClr>
              <a:buFont typeface="Arial"/>
              <a:buChar char="•"/>
              <a:tabLst>
                <a:tab algn="l" pos="0"/>
              </a:tabLst>
            </a:pPr>
            <a:r>
              <a:rPr b="0" lang="cs-CZ" sz="1600" spc="-1" strike="noStrike">
                <a:solidFill>
                  <a:srgbClr val="002b59"/>
                </a:solidFill>
                <a:latin typeface="Verdana"/>
                <a:ea typeface="Verdana"/>
              </a:rPr>
              <a:t>Ohrožení konkurenceschopnosti železniční dopravy - přesun části dopravních výkonů na silnice a její environmentální dopad – elektrická trakce (nejekologičtější způsob) skončí a nastane přesun dopravy na silnice a do „dieselové“ trakce</a:t>
            </a:r>
            <a:endParaRPr b="0" lang="cs-CZ" sz="1600" spc="-1" strike="noStrike">
              <a:solidFill>
                <a:srgbClr val="000000"/>
              </a:solidFill>
              <a:latin typeface="Calibri"/>
            </a:endParaRPr>
          </a:p>
          <a:p>
            <a:endParaRPr b="0" lang="cs-CZ" sz="1600" spc="-1" strike="noStrike">
              <a:solidFill>
                <a:srgbClr val="000000"/>
              </a:solidFill>
              <a:latin typeface="Calibri"/>
            </a:endParaRPr>
          </a:p>
          <a:p>
            <a:pPr lvl="1" marL="514440" indent="-171000">
              <a:lnSpc>
                <a:spcPct val="90000"/>
              </a:lnSpc>
              <a:spcBef>
                <a:spcPts val="601"/>
              </a:spcBef>
              <a:buClr>
                <a:srgbClr val="002b59"/>
              </a:buClr>
              <a:buFont typeface="Arial"/>
              <a:buChar char="•"/>
              <a:tabLst>
                <a:tab algn="l" pos="0"/>
              </a:tabLst>
            </a:pPr>
            <a:r>
              <a:rPr b="0" lang="cs-CZ" sz="1600" spc="-1" strike="noStrike">
                <a:solidFill>
                  <a:srgbClr val="002b59"/>
                </a:solidFill>
                <a:latin typeface="Verdana"/>
                <a:ea typeface="Verdana"/>
              </a:rPr>
              <a:t>Potencionální dopady do financování a rozsahu osobní železniční dopravy (stát, kraje, …)</a:t>
            </a:r>
            <a:endParaRPr b="0" lang="cs-CZ" sz="1600" spc="-1" strike="noStrike">
              <a:solidFill>
                <a:srgbClr val="000000"/>
              </a:solidFill>
              <a:latin typeface="Calibri"/>
            </a:endParaRPr>
          </a:p>
          <a:p>
            <a:endParaRPr b="0" lang="cs-CZ" sz="1600" spc="-1" strike="noStrike">
              <a:solidFill>
                <a:srgbClr val="000000"/>
              </a:solidFill>
              <a:latin typeface="Calibri"/>
            </a:endParaRPr>
          </a:p>
          <a:p>
            <a:endParaRPr b="0" lang="cs-CZ" sz="1600" spc="-1" strike="noStrike">
              <a:solidFill>
                <a:srgbClr val="000000"/>
              </a:solidFill>
              <a:latin typeface="Calibri"/>
            </a:endParaRPr>
          </a:p>
          <a:p>
            <a:endParaRPr b="0" lang="cs-CZ" sz="1600" spc="-1" strike="noStrike">
              <a:solidFill>
                <a:srgbClr val="000000"/>
              </a:solidFill>
              <a:latin typeface="Calibri"/>
            </a:endParaRPr>
          </a:p>
          <a:p>
            <a:endParaRPr b="0" lang="cs-CZ" sz="1600" spc="-1" strike="noStrike">
              <a:solidFill>
                <a:srgbClr val="000000"/>
              </a:solidFill>
              <a:latin typeface="Calibri"/>
            </a:endParaRPr>
          </a:p>
          <a:p>
            <a:pPr marL="360000">
              <a:lnSpc>
                <a:spcPct val="90000"/>
              </a:lnSpc>
              <a:spcBef>
                <a:spcPts val="374"/>
              </a:spcBef>
              <a:tabLst>
                <a:tab algn="l" pos="0"/>
              </a:tabLst>
            </a:pPr>
            <a:endParaRPr b="0" lang="cs-CZ" sz="1600" spc="-1" strike="noStrike">
              <a:solidFill>
                <a:srgbClr val="000000"/>
              </a:solidFill>
              <a:latin typeface="Calibri"/>
            </a:endParaRPr>
          </a:p>
          <a:p>
            <a:endParaRPr b="0" lang="cs-CZ" sz="1600" spc="-1" strike="noStrike">
              <a:solidFill>
                <a:srgbClr val="000000"/>
              </a:solidFill>
              <a:latin typeface="Calibri"/>
            </a:endParaRPr>
          </a:p>
        </p:txBody>
      </p:sp>
      <p:sp>
        <p:nvSpPr>
          <p:cNvPr id="304" name="Nadpis 3"/>
          <p:cNvSpPr txBox="1"/>
          <p:nvPr/>
        </p:nvSpPr>
        <p:spPr>
          <a:xfrm>
            <a:off x="496800" y="360000"/>
            <a:ext cx="8156160" cy="800280"/>
          </a:xfrm>
          <a:prstGeom prst="rect">
            <a:avLst/>
          </a:prstGeom>
          <a:noFill/>
          <a:ln w="0">
            <a:noFill/>
          </a:ln>
        </p:spPr>
        <p:txBody>
          <a:bodyPr anchor="ctr">
            <a:normAutofit/>
          </a:bodyPr>
          <a:p>
            <a:pPr>
              <a:lnSpc>
                <a:spcPct val="90000"/>
              </a:lnSpc>
            </a:pPr>
            <a:r>
              <a:rPr b="1" lang="cs-CZ" sz="2000" spc="-1" strike="noStrike">
                <a:solidFill>
                  <a:srgbClr val="002b59"/>
                </a:solidFill>
                <a:latin typeface="Verdana"/>
                <a:ea typeface="Verdana"/>
              </a:rPr>
              <a:t>Závěry bodově</a:t>
            </a:r>
            <a:endParaRPr b="0" lang="cs-CZ" sz="2000" spc="-1" strike="noStrike">
              <a:solidFill>
                <a:srgbClr val="000000"/>
              </a:solidFill>
              <a:latin typeface="Calibri"/>
            </a:endParaRPr>
          </a:p>
        </p:txBody>
      </p:sp>
      <p:sp>
        <p:nvSpPr>
          <p:cNvPr id="305" name="Obdélník 7"/>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306" name="Zástupný symbol pro číslo snímku 8"/>
          <p:cNvSpPr txBox="1"/>
          <p:nvPr/>
        </p:nvSpPr>
        <p:spPr>
          <a:xfrm>
            <a:off x="6458040" y="6356520"/>
            <a:ext cx="2057040" cy="364680"/>
          </a:xfrm>
          <a:prstGeom prst="rect">
            <a:avLst/>
          </a:prstGeom>
          <a:noFill/>
          <a:ln w="0">
            <a:noFill/>
          </a:ln>
        </p:spPr>
        <p:txBody>
          <a:bodyPr anchor="ctr">
            <a:noAutofit/>
          </a:bodyPr>
          <a:p>
            <a:pPr algn="r">
              <a:lnSpc>
                <a:spcPct val="100000"/>
              </a:lnSpc>
            </a:pPr>
            <a:fld id="{FCE7C30F-4A55-4F05-92E3-054B1703A5B7}" type="slidenum">
              <a:rPr b="0" lang="cs-CZ" sz="900" spc="-1" strike="noStrike">
                <a:solidFill>
                  <a:srgbClr val="8b8e9a"/>
                </a:solidFill>
                <a:latin typeface="Verdana"/>
              </a:rPr>
              <a:t>&lt;číslo&gt;</a:t>
            </a:fld>
            <a:endParaRPr b="0" lang="cs-CZ" sz="900" spc="-1" strike="noStrike">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7" name="Zástupný symbol pro obsah 1"/>
          <p:cNvSpPr txBox="1"/>
          <p:nvPr/>
        </p:nvSpPr>
        <p:spPr>
          <a:xfrm>
            <a:off x="496800" y="893160"/>
            <a:ext cx="8156160" cy="5254560"/>
          </a:xfrm>
          <a:prstGeom prst="rect">
            <a:avLst/>
          </a:prstGeom>
          <a:noFill/>
          <a:ln w="0">
            <a:noFill/>
          </a:ln>
        </p:spPr>
        <p:txBody>
          <a:bodyPr>
            <a:noAutofit/>
          </a:bodyPr>
          <a:p>
            <a:pPr>
              <a:lnSpc>
                <a:spcPct val="90000"/>
              </a:lnSpc>
              <a:spcBef>
                <a:spcPts val="751"/>
              </a:spcBef>
              <a:tabLst>
                <a:tab algn="l" pos="0"/>
              </a:tabLst>
            </a:pPr>
            <a:endParaRPr b="0" lang="cs-CZ" sz="2100" spc="-1" strike="noStrike">
              <a:solidFill>
                <a:srgbClr val="000000"/>
              </a:solidFill>
              <a:latin typeface="Calibri"/>
            </a:endParaRPr>
          </a:p>
          <a:p>
            <a:pPr marL="171360" indent="-171000">
              <a:lnSpc>
                <a:spcPct val="90000"/>
              </a:lnSpc>
              <a:spcBef>
                <a:spcPts val="751"/>
              </a:spcBef>
              <a:buClr>
                <a:srgbClr val="002b59"/>
              </a:buClr>
              <a:buFont typeface="Arial"/>
              <a:buChar char="•"/>
              <a:tabLst>
                <a:tab algn="l" pos="0"/>
              </a:tabLst>
            </a:pPr>
            <a:r>
              <a:rPr b="0" lang="cs-CZ" sz="1800" spc="-1" strike="noStrike">
                <a:solidFill>
                  <a:srgbClr val="002b59"/>
                </a:solidFill>
                <a:latin typeface="Calibri"/>
                <a:ea typeface="Calibri"/>
              </a:rPr>
              <a:t>Válečný stav a jeho hrozby (vyšší moc) společně s chybami evropské energetické politiky zcela zdevastovaly energetický trh, </a:t>
            </a:r>
            <a:r>
              <a:rPr b="1" lang="cs-CZ" sz="1800" spc="-1" strike="noStrike">
                <a:solidFill>
                  <a:srgbClr val="ff0000"/>
                </a:solidFill>
                <a:latin typeface="Calibri"/>
                <a:ea typeface="Calibri"/>
              </a:rPr>
              <a:t>který následně devastuje dopravní trh a průmyslový trh. </a:t>
            </a:r>
            <a:r>
              <a:rPr b="0" lang="cs-CZ" sz="1800" spc="-1" strike="noStrike">
                <a:solidFill>
                  <a:srgbClr val="002b59"/>
                </a:solidFill>
                <a:latin typeface="Calibri"/>
                <a:ea typeface="Calibri"/>
              </a:rPr>
              <a:t>To nemá již s volným trhem nic společného a tudíž jsou (netržní) státní zásahy naprosto nezbytné.</a:t>
            </a:r>
            <a:endParaRPr b="0" lang="cs-CZ" sz="1800" spc="-1" strike="noStrike">
              <a:solidFill>
                <a:srgbClr val="000000"/>
              </a:solidFill>
              <a:latin typeface="Calibri"/>
            </a:endParaRPr>
          </a:p>
          <a:p>
            <a:pPr marL="171360" indent="-171000">
              <a:lnSpc>
                <a:spcPct val="90000"/>
              </a:lnSpc>
              <a:spcBef>
                <a:spcPts val="751"/>
              </a:spcBef>
              <a:buClr>
                <a:srgbClr val="002b59"/>
              </a:buClr>
              <a:buFont typeface="Arial"/>
              <a:buChar char="•"/>
              <a:tabLst>
                <a:tab algn="l" pos="0"/>
              </a:tabLst>
            </a:pPr>
            <a:r>
              <a:rPr b="0" lang="cs-CZ" sz="1800" spc="-1" strike="noStrike">
                <a:solidFill>
                  <a:srgbClr val="002b59"/>
                </a:solidFill>
                <a:latin typeface="Calibri"/>
                <a:ea typeface="Calibri"/>
              </a:rPr>
              <a:t>Ceny energií pro dopravu se diametrálně liší již delší dobu (trakční nafta a trakční elektřina) a teď dojde k absolutnímu extrému. </a:t>
            </a:r>
            <a:r>
              <a:rPr b="1" lang="cs-CZ" sz="1800" spc="-1" strike="noStrike">
                <a:solidFill>
                  <a:srgbClr val="ff0000"/>
                </a:solidFill>
                <a:latin typeface="Calibri"/>
                <a:ea typeface="Calibri"/>
              </a:rPr>
              <a:t>To ale popírá i samotný důvod vzniku a podpory obnovitelných zdrojů.</a:t>
            </a:r>
            <a:endParaRPr b="0" lang="cs-CZ" sz="1800" spc="-1" strike="noStrike">
              <a:solidFill>
                <a:srgbClr val="000000"/>
              </a:solidFill>
              <a:latin typeface="Calibri"/>
            </a:endParaRPr>
          </a:p>
          <a:p>
            <a:pPr marL="171360" indent="-171000">
              <a:lnSpc>
                <a:spcPct val="90000"/>
              </a:lnSpc>
              <a:spcBef>
                <a:spcPts val="751"/>
              </a:spcBef>
              <a:buClr>
                <a:srgbClr val="ff0000"/>
              </a:buClr>
              <a:buFont typeface="Arial"/>
              <a:buChar char="•"/>
              <a:tabLst>
                <a:tab algn="l" pos="0"/>
              </a:tabLst>
            </a:pPr>
            <a:r>
              <a:rPr b="1" lang="cs-CZ" sz="1800" spc="-1" strike="noStrike">
                <a:solidFill>
                  <a:srgbClr val="ff0000"/>
                </a:solidFill>
                <a:latin typeface="Calibri"/>
                <a:ea typeface="Calibri"/>
              </a:rPr>
              <a:t>Důsledkem je upozadění elektrické železnice, která je ovšem 9x energeticky méně náročná než kamion s dieselem  a rozplyne se naprosto snaha spotřebovávat méně energie v dopravě, která půjde násobně nahoru. Proč? Protože tu máme mnohem momentálně  levnější  zdroj (nafta), který se ale právě násobně vyplatí, neboť neexistuje jiná regulace a tak platí tržní prostředí.</a:t>
            </a:r>
            <a:endParaRPr b="0" lang="cs-CZ" sz="1800" spc="-1" strike="noStrike">
              <a:solidFill>
                <a:srgbClr val="000000"/>
              </a:solidFill>
              <a:latin typeface="Calibri"/>
            </a:endParaRPr>
          </a:p>
          <a:p>
            <a:pPr marL="171360" indent="-171000">
              <a:lnSpc>
                <a:spcPct val="90000"/>
              </a:lnSpc>
              <a:spcBef>
                <a:spcPts val="751"/>
              </a:spcBef>
              <a:buClr>
                <a:srgbClr val="002b59"/>
              </a:buClr>
              <a:buFont typeface="Arial"/>
              <a:buChar char="•"/>
              <a:tabLst>
                <a:tab algn="l" pos="0"/>
              </a:tabLst>
            </a:pPr>
            <a:r>
              <a:rPr b="0" lang="cs-CZ" sz="1800" spc="-1" strike="noStrike">
                <a:solidFill>
                  <a:srgbClr val="002b59"/>
                </a:solidFill>
                <a:latin typeface="Calibri"/>
                <a:ea typeface="Calibri"/>
              </a:rPr>
              <a:t>Celospolečenský cil šetřit energie se rozplyne. </a:t>
            </a:r>
            <a:endParaRPr b="0" lang="cs-CZ" sz="1800" spc="-1" strike="noStrike">
              <a:solidFill>
                <a:srgbClr val="000000"/>
              </a:solidFill>
              <a:latin typeface="Calibri"/>
            </a:endParaRPr>
          </a:p>
          <a:p>
            <a:pPr marL="171360" indent="-171000">
              <a:lnSpc>
                <a:spcPct val="90000"/>
              </a:lnSpc>
              <a:spcBef>
                <a:spcPts val="751"/>
              </a:spcBef>
              <a:buClr>
                <a:srgbClr val="ff0000"/>
              </a:buClr>
              <a:buFont typeface="Arial"/>
              <a:buChar char="•"/>
              <a:tabLst>
                <a:tab algn="l" pos="0"/>
              </a:tabLst>
            </a:pPr>
            <a:r>
              <a:rPr b="1" lang="cs-CZ" sz="1800" spc="-1" strike="noStrike">
                <a:solidFill>
                  <a:srgbClr val="ff0000"/>
                </a:solidFill>
                <a:latin typeface="Calibri"/>
                <a:ea typeface="Calibri"/>
              </a:rPr>
              <a:t>Bez zásahu státu také nedává v tomto případě smysl vůbec železnici elektrifikovat, ačkoliv jsme všichni do elektrifikace železnice po léta investovali a současně upozorňujeme, že tím fakticky vzdáváme cíl snížení emisí z dopravy a neplnění závazků vůči EU.</a:t>
            </a:r>
            <a:endParaRPr b="0" lang="cs-CZ" sz="1800" spc="-1" strike="noStrike">
              <a:solidFill>
                <a:srgbClr val="000000"/>
              </a:solidFill>
              <a:latin typeface="Calibri"/>
            </a:endParaRPr>
          </a:p>
          <a:p>
            <a:endParaRPr b="0" lang="cs-CZ" sz="1800" spc="-1" strike="noStrike">
              <a:solidFill>
                <a:srgbClr val="000000"/>
              </a:solidFill>
              <a:latin typeface="Calibri"/>
            </a:endParaRPr>
          </a:p>
          <a:p>
            <a:endParaRPr b="0" lang="cs-CZ" sz="1800" spc="-1" strike="noStrike">
              <a:solidFill>
                <a:srgbClr val="000000"/>
              </a:solidFill>
              <a:latin typeface="Calibri"/>
            </a:endParaRPr>
          </a:p>
          <a:p>
            <a:endParaRPr b="0" lang="cs-CZ" sz="1800" spc="-1" strike="noStrike">
              <a:solidFill>
                <a:srgbClr val="000000"/>
              </a:solidFill>
              <a:latin typeface="Calibri"/>
            </a:endParaRPr>
          </a:p>
          <a:p>
            <a:endParaRPr b="0" lang="cs-CZ" sz="1800" spc="-1" strike="noStrike">
              <a:solidFill>
                <a:srgbClr val="000000"/>
              </a:solidFill>
              <a:latin typeface="Calibri"/>
            </a:endParaRPr>
          </a:p>
          <a:p>
            <a:pPr marL="360000">
              <a:lnSpc>
                <a:spcPct val="90000"/>
              </a:lnSpc>
              <a:spcBef>
                <a:spcPts val="374"/>
              </a:spcBef>
              <a:tabLst>
                <a:tab algn="l" pos="0"/>
              </a:tabLst>
            </a:pPr>
            <a:endParaRPr b="0" lang="cs-CZ" sz="1800" spc="-1" strike="noStrike">
              <a:solidFill>
                <a:srgbClr val="000000"/>
              </a:solidFill>
              <a:latin typeface="Calibri"/>
            </a:endParaRPr>
          </a:p>
          <a:p>
            <a:endParaRPr b="0" lang="cs-CZ" sz="1800" spc="-1" strike="noStrike">
              <a:solidFill>
                <a:srgbClr val="000000"/>
              </a:solidFill>
              <a:latin typeface="Calibri"/>
            </a:endParaRPr>
          </a:p>
        </p:txBody>
      </p:sp>
      <p:sp>
        <p:nvSpPr>
          <p:cNvPr id="308" name="Nadpis 3"/>
          <p:cNvSpPr txBox="1"/>
          <p:nvPr/>
        </p:nvSpPr>
        <p:spPr>
          <a:xfrm>
            <a:off x="496800" y="360000"/>
            <a:ext cx="8156160" cy="800280"/>
          </a:xfrm>
          <a:prstGeom prst="rect">
            <a:avLst/>
          </a:prstGeom>
          <a:noFill/>
          <a:ln w="0">
            <a:noFill/>
          </a:ln>
        </p:spPr>
        <p:txBody>
          <a:bodyPr anchor="ctr">
            <a:normAutofit/>
          </a:bodyPr>
          <a:p>
            <a:pPr>
              <a:lnSpc>
                <a:spcPct val="90000"/>
              </a:lnSpc>
            </a:pPr>
            <a:r>
              <a:rPr b="1" lang="cs-CZ" sz="2000" spc="-1" strike="noStrike">
                <a:solidFill>
                  <a:srgbClr val="002b59"/>
                </a:solidFill>
                <a:latin typeface="Verdana"/>
                <a:ea typeface="Verdana"/>
              </a:rPr>
              <a:t>Závěry obecné</a:t>
            </a:r>
            <a:endParaRPr b="0" lang="cs-CZ" sz="2000" spc="-1" strike="noStrike">
              <a:solidFill>
                <a:srgbClr val="000000"/>
              </a:solidFill>
              <a:latin typeface="Calibri"/>
            </a:endParaRPr>
          </a:p>
        </p:txBody>
      </p:sp>
      <p:sp>
        <p:nvSpPr>
          <p:cNvPr id="309" name="Obdélník 7"/>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310" name="Zástupný symbol pro číslo snímku 8"/>
          <p:cNvSpPr txBox="1"/>
          <p:nvPr/>
        </p:nvSpPr>
        <p:spPr>
          <a:xfrm>
            <a:off x="6458040" y="6356520"/>
            <a:ext cx="2057040" cy="364680"/>
          </a:xfrm>
          <a:prstGeom prst="rect">
            <a:avLst/>
          </a:prstGeom>
          <a:noFill/>
          <a:ln w="0">
            <a:noFill/>
          </a:ln>
        </p:spPr>
        <p:txBody>
          <a:bodyPr anchor="ctr">
            <a:noAutofit/>
          </a:bodyPr>
          <a:p>
            <a:pPr algn="r">
              <a:lnSpc>
                <a:spcPct val="100000"/>
              </a:lnSpc>
            </a:pPr>
            <a:fld id="{82FAAF3D-C7D0-42C9-9F16-3B2A46E019D1}" type="slidenum">
              <a:rPr b="0" lang="cs-CZ" sz="900" spc="-1" strike="noStrike">
                <a:solidFill>
                  <a:srgbClr val="8b8e9a"/>
                </a:solidFill>
                <a:latin typeface="Verdana"/>
              </a:rPr>
              <a:t>&lt;číslo&gt;</a:t>
            </a:fld>
            <a:endParaRPr b="0" lang="cs-CZ" sz="900" spc="-1" strike="noStrike">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9" name="Zástupný symbol pro obsah 1"/>
          <p:cNvSpPr txBox="1"/>
          <p:nvPr/>
        </p:nvSpPr>
        <p:spPr>
          <a:xfrm>
            <a:off x="496800" y="986040"/>
            <a:ext cx="8156160" cy="4988520"/>
          </a:xfrm>
          <a:prstGeom prst="rect">
            <a:avLst/>
          </a:prstGeom>
          <a:noFill/>
          <a:ln w="0">
            <a:noFill/>
          </a:ln>
        </p:spPr>
        <p:txBody>
          <a:bodyPr>
            <a:noAutofit/>
          </a:bodyPr>
          <a:p>
            <a:pPr>
              <a:lnSpc>
                <a:spcPct val="90000"/>
              </a:lnSpc>
              <a:spcBef>
                <a:spcPts val="751"/>
              </a:spcBef>
              <a:tabLst>
                <a:tab algn="l" pos="0"/>
              </a:tabLst>
            </a:pPr>
            <a:endParaRPr b="0" lang="cs-CZ" sz="2100" spc="-1" strike="noStrike">
              <a:solidFill>
                <a:srgbClr val="000000"/>
              </a:solidFill>
              <a:latin typeface="Calibri"/>
            </a:endParaRPr>
          </a:p>
          <a:p>
            <a:pPr>
              <a:lnSpc>
                <a:spcPct val="90000"/>
              </a:lnSpc>
              <a:spcBef>
                <a:spcPts val="751"/>
              </a:spcBef>
              <a:tabLst>
                <a:tab algn="l" pos="0"/>
              </a:tabLst>
            </a:pPr>
            <a:endParaRPr b="0" lang="cs-CZ" sz="2100" spc="-1" strike="noStrike">
              <a:solidFill>
                <a:srgbClr val="000000"/>
              </a:solidFill>
              <a:latin typeface="Calibri"/>
            </a:endParaRPr>
          </a:p>
          <a:p>
            <a:pPr>
              <a:lnSpc>
                <a:spcPct val="90000"/>
              </a:lnSpc>
              <a:spcBef>
                <a:spcPts val="751"/>
              </a:spcBef>
              <a:tabLst>
                <a:tab algn="l" pos="0"/>
              </a:tabLst>
            </a:pPr>
            <a:endParaRPr b="0" lang="cs-CZ" sz="2100" spc="-1" strike="noStrike">
              <a:solidFill>
                <a:srgbClr val="000000"/>
              </a:solidFill>
              <a:latin typeface="Calibri"/>
            </a:endParaRPr>
          </a:p>
          <a:p>
            <a:pPr algn="ctr">
              <a:lnSpc>
                <a:spcPct val="90000"/>
              </a:lnSpc>
              <a:spcBef>
                <a:spcPts val="751"/>
              </a:spcBef>
              <a:tabLst>
                <a:tab algn="l" pos="0"/>
              </a:tabLst>
            </a:pPr>
            <a:endParaRPr b="0" lang="cs-CZ" sz="2100" spc="-1" strike="noStrike">
              <a:solidFill>
                <a:srgbClr val="000000"/>
              </a:solidFill>
              <a:latin typeface="Calibri"/>
            </a:endParaRPr>
          </a:p>
          <a:p>
            <a:pPr algn="ctr">
              <a:lnSpc>
                <a:spcPct val="90000"/>
              </a:lnSpc>
              <a:spcBef>
                <a:spcPts val="751"/>
              </a:spcBef>
              <a:tabLst>
                <a:tab algn="l" pos="0"/>
              </a:tabLst>
            </a:pPr>
            <a:r>
              <a:rPr b="1" lang="cs-CZ" sz="3600" spc="-1" strike="noStrike">
                <a:solidFill>
                  <a:srgbClr val="44546a"/>
                </a:solidFill>
                <a:latin typeface="Verdana"/>
                <a:ea typeface="Verdana"/>
              </a:rPr>
              <a:t>INFRASTRUKTURA</a:t>
            </a:r>
            <a:endParaRPr b="0" lang="cs-CZ" sz="3600" spc="-1" strike="noStrike">
              <a:solidFill>
                <a:srgbClr val="000000"/>
              </a:solidFill>
              <a:latin typeface="Calibri"/>
            </a:endParaRPr>
          </a:p>
          <a:p>
            <a:pPr>
              <a:lnSpc>
                <a:spcPct val="90000"/>
              </a:lnSpc>
              <a:spcBef>
                <a:spcPts val="751"/>
              </a:spcBef>
              <a:tabLst>
                <a:tab algn="l" pos="0"/>
              </a:tabLst>
            </a:pPr>
            <a:endParaRPr b="0" lang="cs-CZ" sz="3600" spc="-1" strike="noStrike">
              <a:solidFill>
                <a:srgbClr val="000000"/>
              </a:solidFill>
              <a:latin typeface="Calibri"/>
            </a:endParaRPr>
          </a:p>
          <a:p>
            <a:pPr>
              <a:lnSpc>
                <a:spcPct val="90000"/>
              </a:lnSpc>
              <a:spcBef>
                <a:spcPts val="751"/>
              </a:spcBef>
              <a:tabLst>
                <a:tab algn="l" pos="0"/>
              </a:tabLst>
            </a:pPr>
            <a:endParaRPr b="0" lang="cs-CZ" sz="3600" spc="-1" strike="noStrike">
              <a:solidFill>
                <a:srgbClr val="000000"/>
              </a:solidFill>
              <a:latin typeface="Calibri"/>
            </a:endParaRPr>
          </a:p>
        </p:txBody>
      </p:sp>
      <p:sp>
        <p:nvSpPr>
          <p:cNvPr id="140" name="Obdélník 6"/>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141" name="Zástupný symbol pro číslo snímku 7"/>
          <p:cNvSpPr txBox="1"/>
          <p:nvPr/>
        </p:nvSpPr>
        <p:spPr>
          <a:xfrm>
            <a:off x="6458040" y="6356520"/>
            <a:ext cx="2057040" cy="364680"/>
          </a:xfrm>
          <a:prstGeom prst="rect">
            <a:avLst/>
          </a:prstGeom>
          <a:noFill/>
          <a:ln w="0">
            <a:noFill/>
          </a:ln>
        </p:spPr>
        <p:txBody>
          <a:bodyPr anchor="ctr">
            <a:noAutofit/>
          </a:bodyPr>
          <a:p>
            <a:pPr algn="r">
              <a:lnSpc>
                <a:spcPct val="100000"/>
              </a:lnSpc>
            </a:pPr>
            <a:fld id="{F23C43A2-7CAE-4133-92B2-931776F87106}" type="slidenum">
              <a:rPr b="0" lang="cs-CZ" sz="900" spc="-1" strike="noStrike">
                <a:solidFill>
                  <a:srgbClr val="8b8b8b"/>
                </a:solidFill>
                <a:latin typeface="Calibri"/>
              </a:rPr>
              <a:t>1</a:t>
            </a:fld>
            <a:endParaRPr b="0" lang="cs-CZ" sz="9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Nadpis 1"/>
          <p:cNvSpPr txBox="1"/>
          <p:nvPr/>
        </p:nvSpPr>
        <p:spPr>
          <a:xfrm>
            <a:off x="622440" y="568440"/>
            <a:ext cx="7970400" cy="541800"/>
          </a:xfrm>
          <a:prstGeom prst="rect">
            <a:avLst/>
          </a:prstGeom>
          <a:noFill/>
          <a:ln w="0">
            <a:noFill/>
          </a:ln>
        </p:spPr>
        <p:txBody>
          <a:bodyPr>
            <a:noAutofit/>
          </a:bodyPr>
          <a:p>
            <a:pPr>
              <a:lnSpc>
                <a:spcPct val="90000"/>
              </a:lnSpc>
            </a:pPr>
            <a:r>
              <a:rPr b="1" lang="pl-PL" sz="1900" spc="-1" strike="noStrike">
                <a:solidFill>
                  <a:srgbClr val="ff0000"/>
                </a:solidFill>
                <a:latin typeface="Verdana"/>
                <a:ea typeface="Verdana"/>
              </a:rPr>
              <a:t>Převod přepravy ze silnice v souladu s mezinárodními závazky ČR</a:t>
            </a:r>
            <a:br/>
            <a:endParaRPr b="0" lang="cs-CZ" sz="1900" spc="-1" strike="noStrike">
              <a:solidFill>
                <a:srgbClr val="000000"/>
              </a:solidFill>
              <a:latin typeface="Calibri"/>
            </a:endParaRPr>
          </a:p>
        </p:txBody>
      </p:sp>
      <p:pic>
        <p:nvPicPr>
          <p:cNvPr id="143" name="Obrázek 12" descr=""/>
          <p:cNvPicPr/>
          <p:nvPr/>
        </p:nvPicPr>
        <p:blipFill>
          <a:blip r:embed="rId1"/>
          <a:stretch/>
        </p:blipFill>
        <p:spPr>
          <a:xfrm>
            <a:off x="7088400" y="5715360"/>
            <a:ext cx="1513080" cy="310680"/>
          </a:xfrm>
          <a:prstGeom prst="rect">
            <a:avLst/>
          </a:prstGeom>
          <a:ln w="0">
            <a:noFill/>
          </a:ln>
        </p:spPr>
      </p:pic>
      <p:sp>
        <p:nvSpPr>
          <p:cNvPr id="144" name="TextovéPole 4"/>
          <p:cNvSpPr/>
          <p:nvPr/>
        </p:nvSpPr>
        <p:spPr>
          <a:xfrm>
            <a:off x="628560" y="1434960"/>
            <a:ext cx="4138200" cy="1733040"/>
          </a:xfrm>
          <a:prstGeom prst="rect">
            <a:avLst/>
          </a:prstGeom>
          <a:noFill/>
          <a:ln w="0">
            <a:noFill/>
          </a:ln>
        </p:spPr>
        <p:style>
          <a:lnRef idx="0"/>
          <a:fillRef idx="0"/>
          <a:effectRef idx="0"/>
          <a:fontRef idx="minor"/>
        </p:style>
        <p:txBody>
          <a:bodyPr lIns="90000" rIns="90000" tIns="45000" bIns="45000">
            <a:spAutoFit/>
          </a:bodyPr>
          <a:p>
            <a:pPr>
              <a:lnSpc>
                <a:spcPct val="100000"/>
              </a:lnSpc>
            </a:pPr>
            <a:endParaRPr b="0" lang="cs-CZ" sz="1800" spc="-1" strike="noStrike">
              <a:latin typeface="Arial"/>
            </a:endParaRPr>
          </a:p>
          <a:p>
            <a:pPr>
              <a:lnSpc>
                <a:spcPct val="100000"/>
              </a:lnSpc>
            </a:pPr>
            <a:endParaRPr b="0" lang="cs-CZ" sz="1800" spc="-1" strike="noStrike">
              <a:latin typeface="Arial"/>
            </a:endParaRPr>
          </a:p>
          <a:p>
            <a:pPr>
              <a:lnSpc>
                <a:spcPct val="100000"/>
              </a:lnSpc>
            </a:pPr>
            <a:endParaRPr b="0" lang="cs-CZ" sz="1800" spc="-1" strike="noStrike">
              <a:latin typeface="Arial"/>
            </a:endParaRPr>
          </a:p>
          <a:p>
            <a:pPr>
              <a:lnSpc>
                <a:spcPct val="100000"/>
              </a:lnSpc>
            </a:pPr>
            <a:endParaRPr b="0" lang="cs-CZ" sz="1800" spc="-1" strike="noStrike">
              <a:latin typeface="Arial"/>
            </a:endParaRPr>
          </a:p>
          <a:p>
            <a:pPr>
              <a:lnSpc>
                <a:spcPct val="100000"/>
              </a:lnSpc>
            </a:pPr>
            <a:endParaRPr b="0" lang="cs-CZ" sz="1800" spc="-1" strike="noStrike">
              <a:latin typeface="Arial"/>
            </a:endParaRPr>
          </a:p>
          <a:p>
            <a:pPr>
              <a:lnSpc>
                <a:spcPct val="100000"/>
              </a:lnSpc>
            </a:pPr>
            <a:endParaRPr b="0" lang="cs-CZ" sz="1800" spc="-1" strike="noStrike">
              <a:latin typeface="Arial"/>
            </a:endParaRPr>
          </a:p>
          <a:p>
            <a:pPr>
              <a:lnSpc>
                <a:spcPct val="100000"/>
              </a:lnSpc>
            </a:pPr>
            <a:endParaRPr b="0" lang="cs-CZ" sz="1800" spc="-1" strike="noStrike">
              <a:latin typeface="Arial"/>
            </a:endParaRPr>
          </a:p>
          <a:p>
            <a:pPr>
              <a:lnSpc>
                <a:spcPct val="100000"/>
              </a:lnSpc>
            </a:pPr>
            <a:endParaRPr b="0" lang="cs-CZ" sz="1800" spc="-1" strike="noStrike">
              <a:latin typeface="Arial"/>
            </a:endParaRPr>
          </a:p>
          <a:p>
            <a:pPr>
              <a:lnSpc>
                <a:spcPct val="100000"/>
              </a:lnSpc>
            </a:pPr>
            <a:endParaRPr b="0" lang="cs-CZ" sz="1800" spc="-1" strike="noStrike">
              <a:latin typeface="Arial"/>
            </a:endParaRPr>
          </a:p>
        </p:txBody>
      </p:sp>
      <p:graphicFrame>
        <p:nvGraphicFramePr>
          <p:cNvPr id="145" name="Graf 14"/>
          <p:cNvGraphicFramePr/>
          <p:nvPr/>
        </p:nvGraphicFramePr>
        <p:xfrm>
          <a:off x="681120" y="2951280"/>
          <a:ext cx="3235680" cy="2057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6" name="Graf 15"/>
          <p:cNvGraphicFramePr/>
          <p:nvPr/>
        </p:nvGraphicFramePr>
        <p:xfrm>
          <a:off x="4807080" y="3017160"/>
          <a:ext cx="3550320" cy="2057040"/>
        </p:xfrm>
        <a:graphic>
          <a:graphicData uri="http://schemas.openxmlformats.org/drawingml/2006/chart">
            <c:chart xmlns:c="http://schemas.openxmlformats.org/drawingml/2006/chart" xmlns:r="http://schemas.openxmlformats.org/officeDocument/2006/relationships" r:id="rId3"/>
          </a:graphicData>
        </a:graphic>
      </p:graphicFrame>
      <p:sp>
        <p:nvSpPr>
          <p:cNvPr id="147" name="TextovéPole 10"/>
          <p:cNvSpPr/>
          <p:nvPr/>
        </p:nvSpPr>
        <p:spPr>
          <a:xfrm>
            <a:off x="707400" y="4949280"/>
            <a:ext cx="7564320" cy="100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cs-CZ" sz="1500" spc="-1" strike="noStrike">
                <a:solidFill>
                  <a:srgbClr val="ff0000"/>
                </a:solidFill>
                <a:latin typeface="Verdana"/>
                <a:ea typeface="Verdana"/>
              </a:rPr>
              <a:t>Příčinou poklesu železniční nákladní přepravy od roku 2019 je:</a:t>
            </a:r>
            <a:endParaRPr b="0" lang="cs-CZ" sz="1500" spc="-1" strike="noStrike">
              <a:latin typeface="Arial"/>
            </a:endParaRPr>
          </a:p>
          <a:p>
            <a:pPr marL="214200" indent="-213840">
              <a:lnSpc>
                <a:spcPct val="100000"/>
              </a:lnSpc>
              <a:buClr>
                <a:srgbClr val="ff0000"/>
              </a:buClr>
              <a:buFont typeface="StarSymbol"/>
              <a:buChar char="-"/>
            </a:pPr>
            <a:r>
              <a:rPr b="0" lang="cs-CZ" sz="1500" spc="-1" strike="noStrike">
                <a:solidFill>
                  <a:srgbClr val="ff0000"/>
                </a:solidFill>
                <a:latin typeface="Verdana"/>
                <a:ea typeface="Verdana"/>
              </a:rPr>
              <a:t>Omezená kapacita hlavních tratí a zvyšující se rozsah prioritní osobní dopravy</a:t>
            </a:r>
            <a:endParaRPr b="0" lang="cs-CZ" sz="1500" spc="-1" strike="noStrike">
              <a:latin typeface="Arial"/>
            </a:endParaRPr>
          </a:p>
          <a:p>
            <a:pPr marL="214200" indent="-213840">
              <a:lnSpc>
                <a:spcPct val="100000"/>
              </a:lnSpc>
              <a:buClr>
                <a:srgbClr val="ff0000"/>
              </a:buClr>
              <a:buFont typeface="StarSymbol"/>
              <a:buChar char="-"/>
            </a:pPr>
            <a:r>
              <a:rPr b="0" lang="cs-CZ" sz="1500" spc="-1" strike="noStrike">
                <a:solidFill>
                  <a:srgbClr val="ff0000"/>
                </a:solidFill>
                <a:latin typeface="Verdana"/>
                <a:ea typeface="Verdana"/>
              </a:rPr>
              <a:t>Rostoucí cena trakční energie (emisní povolenky + POZE) </a:t>
            </a:r>
            <a:endParaRPr b="0" lang="cs-CZ" sz="1500" spc="-1" strike="noStrike">
              <a:latin typeface="Arial"/>
            </a:endParaRPr>
          </a:p>
        </p:txBody>
      </p:sp>
      <p:graphicFrame>
        <p:nvGraphicFramePr>
          <p:cNvPr id="148" name="Graf 3"/>
          <p:cNvGraphicFramePr/>
          <p:nvPr/>
        </p:nvGraphicFramePr>
        <p:xfrm>
          <a:off x="3379320" y="1532880"/>
          <a:ext cx="2716920" cy="1624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9" name="Graf 8"/>
          <p:cNvGraphicFramePr/>
          <p:nvPr/>
        </p:nvGraphicFramePr>
        <p:xfrm>
          <a:off x="5819040" y="1367640"/>
          <a:ext cx="2538720" cy="1750320"/>
        </p:xfrm>
        <a:graphic>
          <a:graphicData uri="http://schemas.openxmlformats.org/drawingml/2006/chart">
            <c:chart xmlns:c="http://schemas.openxmlformats.org/drawingml/2006/chart" xmlns:r="http://schemas.openxmlformats.org/officeDocument/2006/relationships" r:id="rId5"/>
          </a:graphicData>
        </a:graphic>
      </p:graphicFrame>
      <p:sp>
        <p:nvSpPr>
          <p:cNvPr id="150" name="TextovéPole 13"/>
          <p:cNvSpPr/>
          <p:nvPr/>
        </p:nvSpPr>
        <p:spPr>
          <a:xfrm>
            <a:off x="622440" y="1353600"/>
            <a:ext cx="2880720" cy="1338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cs-CZ" sz="1400" spc="-1" strike="noStrike">
                <a:solidFill>
                  <a:srgbClr val="000000"/>
                </a:solidFill>
                <a:latin typeface="Verdana"/>
                <a:ea typeface="Verdana"/>
              </a:rPr>
              <a:t>Dokument MD ČR: </a:t>
            </a:r>
            <a:endParaRPr b="0" lang="cs-CZ" sz="1400" spc="-1" strike="noStrike">
              <a:latin typeface="Arial"/>
            </a:endParaRPr>
          </a:p>
          <a:p>
            <a:pPr>
              <a:lnSpc>
                <a:spcPct val="100000"/>
              </a:lnSpc>
            </a:pPr>
            <a:r>
              <a:rPr b="0" lang="cs-CZ" sz="1400" spc="-1" strike="noStrike">
                <a:solidFill>
                  <a:srgbClr val="000000"/>
                </a:solidFill>
                <a:latin typeface="Verdana"/>
                <a:ea typeface="Verdana"/>
              </a:rPr>
              <a:t>KONCEPCE NÁKLADNÍ DOPRAVY PRO OBDOBÍ 2017 – 2023 S VÝHLEDEM DO ROKU 2030</a:t>
            </a:r>
            <a:endParaRPr b="0" lang="cs-CZ" sz="1400" spc="-1" strike="noStrike">
              <a:latin typeface="Arial"/>
            </a:endParaRPr>
          </a:p>
          <a:p>
            <a:pPr>
              <a:lnSpc>
                <a:spcPct val="100000"/>
              </a:lnSpc>
            </a:pPr>
            <a:endParaRPr b="0" lang="cs-CZ" sz="1400" spc="-1" strike="noStrike">
              <a:latin typeface="Arial"/>
            </a:endParaRPr>
          </a:p>
        </p:txBody>
      </p:sp>
      <p:sp>
        <p:nvSpPr>
          <p:cNvPr id="151" name="Přímá spojnice se šipkou 16"/>
          <p:cNvSpPr/>
          <p:nvPr/>
        </p:nvSpPr>
        <p:spPr>
          <a:xfrm>
            <a:off x="1357920" y="2852640"/>
            <a:ext cx="1922040" cy="360"/>
          </a:xfrm>
          <a:custGeom>
            <a:avLst/>
            <a:gdLst/>
            <a:ahLst/>
            <a:rect l="l" t="t" r="r" b="b"/>
            <a:pathLst>
              <a:path w="21600" h="21600">
                <a:moveTo>
                  <a:pt x="0" y="0"/>
                </a:moveTo>
                <a:lnTo>
                  <a:pt x="21600" y="21600"/>
                </a:lnTo>
              </a:path>
            </a:pathLst>
          </a:custGeom>
          <a:noFill/>
          <a:ln w="34925">
            <a:solidFill>
              <a:srgbClr val="00b050"/>
            </a:solidFill>
            <a:tailEnd len="lg" type="stealth" w="lg"/>
          </a:ln>
        </p:spPr>
        <p:style>
          <a:lnRef idx="1">
            <a:schemeClr val="accent1"/>
          </a:lnRef>
          <a:fillRef idx="0">
            <a:schemeClr val="accent1"/>
          </a:fillRef>
          <a:effectRef idx="0">
            <a:schemeClr val="accent1"/>
          </a:effectRef>
          <a:fontRef idx="minor"/>
        </p:style>
      </p:sp>
      <p:sp>
        <p:nvSpPr>
          <p:cNvPr id="152" name="Obdélník 1"/>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153" name="Zástupný symbol pro číslo snímku 11"/>
          <p:cNvSpPr txBox="1"/>
          <p:nvPr/>
        </p:nvSpPr>
        <p:spPr>
          <a:xfrm>
            <a:off x="6458040" y="6356520"/>
            <a:ext cx="2057040" cy="364680"/>
          </a:xfrm>
          <a:prstGeom prst="rect">
            <a:avLst/>
          </a:prstGeom>
          <a:noFill/>
          <a:ln w="0">
            <a:noFill/>
          </a:ln>
        </p:spPr>
        <p:txBody>
          <a:bodyPr anchor="ctr">
            <a:noAutofit/>
          </a:bodyPr>
          <a:p>
            <a:pPr algn="r">
              <a:lnSpc>
                <a:spcPct val="100000"/>
              </a:lnSpc>
            </a:pPr>
            <a:fld id="{675C7EA3-1E1A-467D-84E4-B9B082BC7941}" type="slidenum">
              <a:rPr b="0" lang="cs-CZ" sz="900" spc="-1" strike="noStrike">
                <a:solidFill>
                  <a:srgbClr val="8b8b8b"/>
                </a:solidFill>
                <a:latin typeface="Calibri"/>
              </a:rPr>
              <a:t>1</a:t>
            </a:fld>
            <a:endParaRPr b="0" lang="cs-CZ" sz="9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Nadpis 1"/>
          <p:cNvSpPr txBox="1"/>
          <p:nvPr/>
        </p:nvSpPr>
        <p:spPr>
          <a:xfrm>
            <a:off x="668880" y="561960"/>
            <a:ext cx="7749360" cy="541800"/>
          </a:xfrm>
          <a:prstGeom prst="rect">
            <a:avLst/>
          </a:prstGeom>
          <a:noFill/>
          <a:ln w="0">
            <a:noFill/>
          </a:ln>
        </p:spPr>
        <p:txBody>
          <a:bodyPr>
            <a:noAutofit/>
          </a:bodyPr>
          <a:p>
            <a:pPr>
              <a:lnSpc>
                <a:spcPct val="90000"/>
              </a:lnSpc>
            </a:pPr>
            <a:r>
              <a:rPr b="1" lang="pl-PL" sz="1900" spc="-1" strike="noStrike">
                <a:solidFill>
                  <a:srgbClr val="ff0000"/>
                </a:solidFill>
                <a:latin typeface="Verdana"/>
                <a:ea typeface="Verdana"/>
              </a:rPr>
              <a:t>Návrat k plnění Usnesení vlády ČR 978/2015</a:t>
            </a:r>
            <a:endParaRPr b="0" lang="cs-CZ" sz="1900" spc="-1" strike="noStrike">
              <a:solidFill>
                <a:srgbClr val="000000"/>
              </a:solidFill>
              <a:latin typeface="Calibri"/>
            </a:endParaRPr>
          </a:p>
        </p:txBody>
      </p:sp>
      <p:graphicFrame>
        <p:nvGraphicFramePr>
          <p:cNvPr id="155" name="Graf 8"/>
          <p:cNvGraphicFramePr/>
          <p:nvPr/>
        </p:nvGraphicFramePr>
        <p:xfrm>
          <a:off x="1317960" y="2827800"/>
          <a:ext cx="6390360" cy="3089520"/>
        </p:xfrm>
        <a:graphic>
          <a:graphicData uri="http://schemas.openxmlformats.org/drawingml/2006/chart">
            <c:chart xmlns:c="http://schemas.openxmlformats.org/drawingml/2006/chart" xmlns:r="http://schemas.openxmlformats.org/officeDocument/2006/relationships" r:id="rId1"/>
          </a:graphicData>
        </a:graphic>
      </p:graphicFrame>
      <p:sp>
        <p:nvSpPr>
          <p:cNvPr id="156" name="TextovéPole 1"/>
          <p:cNvSpPr/>
          <p:nvPr/>
        </p:nvSpPr>
        <p:spPr>
          <a:xfrm>
            <a:off x="668880" y="1104480"/>
            <a:ext cx="7666200" cy="1269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600" spc="-1" strike="noStrike">
                <a:solidFill>
                  <a:srgbClr val="000000"/>
                </a:solidFill>
                <a:latin typeface="Verdana"/>
                <a:ea typeface="Verdana"/>
              </a:rPr>
              <a:t>Zvýšení kapacity železniční dopravní cesty + zvýšení atraktivity dalšími elektrizovanými tratěmi umožní zvrátit nepříznivý trend železniční nákladní přepravy k výrazně vyššímu růstu.</a:t>
            </a:r>
            <a:endParaRPr b="0" lang="cs-CZ" sz="1600" spc="-1" strike="noStrike">
              <a:latin typeface="Arial"/>
            </a:endParaRPr>
          </a:p>
          <a:p>
            <a:pPr>
              <a:lnSpc>
                <a:spcPct val="100000"/>
              </a:lnSpc>
            </a:pPr>
            <a:endParaRPr b="0" lang="cs-CZ" sz="1600" spc="-1" strike="noStrike">
              <a:latin typeface="Arial"/>
            </a:endParaRPr>
          </a:p>
          <a:p>
            <a:pPr>
              <a:lnSpc>
                <a:spcPct val="100000"/>
              </a:lnSpc>
            </a:pPr>
            <a:endParaRPr b="0" lang="cs-CZ" sz="1600" spc="-1" strike="noStrike">
              <a:latin typeface="Arial"/>
            </a:endParaRPr>
          </a:p>
        </p:txBody>
      </p:sp>
      <p:sp>
        <p:nvSpPr>
          <p:cNvPr id="157" name="Šipka: doprava 3"/>
          <p:cNvSpPr/>
          <p:nvPr/>
        </p:nvSpPr>
        <p:spPr>
          <a:xfrm rot="21240000">
            <a:off x="4425840" y="3839760"/>
            <a:ext cx="2238120" cy="416160"/>
          </a:xfrm>
          <a:prstGeom prst="rightArrow">
            <a:avLst>
              <a:gd name="adj1" fmla="val 50000"/>
              <a:gd name="adj2" fmla="val 50000"/>
            </a:avLst>
          </a:prstGeom>
          <a:solidFill>
            <a:srgbClr val="00b050">
              <a:alpha val="24000"/>
            </a:srgbClr>
          </a:solidFill>
          <a:ln>
            <a:solidFill>
              <a:srgbClr val="ffffff">
                <a:alpha val="53000"/>
              </a:srgbClr>
            </a:solidFill>
          </a:ln>
        </p:spPr>
        <p:style>
          <a:lnRef idx="2">
            <a:schemeClr val="accent1">
              <a:shade val="50000"/>
            </a:schemeClr>
          </a:lnRef>
          <a:fillRef idx="1">
            <a:schemeClr val="accent1"/>
          </a:fillRef>
          <a:effectRef idx="0">
            <a:schemeClr val="accent1"/>
          </a:effectRef>
          <a:fontRef idx="minor"/>
        </p:style>
      </p:sp>
      <p:sp>
        <p:nvSpPr>
          <p:cNvPr id="158" name="Obdélník 10"/>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159" name="Zástupný symbol pro číslo snímku 5"/>
          <p:cNvSpPr txBox="1"/>
          <p:nvPr/>
        </p:nvSpPr>
        <p:spPr>
          <a:xfrm>
            <a:off x="6458040" y="6356520"/>
            <a:ext cx="2057040" cy="364680"/>
          </a:xfrm>
          <a:prstGeom prst="rect">
            <a:avLst/>
          </a:prstGeom>
          <a:noFill/>
          <a:ln w="0">
            <a:noFill/>
          </a:ln>
        </p:spPr>
        <p:txBody>
          <a:bodyPr anchor="ctr">
            <a:noAutofit/>
          </a:bodyPr>
          <a:p>
            <a:pPr algn="r">
              <a:lnSpc>
                <a:spcPct val="100000"/>
              </a:lnSpc>
            </a:pPr>
            <a:fld id="{164DE44C-DBFD-4F85-984F-7962E0637F5D}" type="slidenum">
              <a:rPr b="0" lang="cs-CZ" sz="900" spc="-1" strike="noStrike">
                <a:solidFill>
                  <a:srgbClr val="8b8b8b"/>
                </a:solidFill>
                <a:latin typeface="Calibri"/>
              </a:rPr>
              <a:t>1</a:t>
            </a:fld>
            <a:endParaRPr b="0" lang="cs-CZ" sz="900" spc="-1" strike="noStrike">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Nadpis 1"/>
          <p:cNvSpPr txBox="1"/>
          <p:nvPr/>
        </p:nvSpPr>
        <p:spPr>
          <a:xfrm>
            <a:off x="636480" y="518400"/>
            <a:ext cx="8009280" cy="599760"/>
          </a:xfrm>
          <a:prstGeom prst="rect">
            <a:avLst/>
          </a:prstGeom>
          <a:noFill/>
          <a:ln w="0">
            <a:noFill/>
          </a:ln>
        </p:spPr>
        <p:txBody>
          <a:bodyPr>
            <a:normAutofit fontScale="68000"/>
          </a:bodyPr>
          <a:p>
            <a:pPr>
              <a:lnSpc>
                <a:spcPct val="100000"/>
              </a:lnSpc>
            </a:pPr>
            <a:r>
              <a:rPr b="1" lang="cs-CZ" sz="2100" spc="-1" strike="noStrike">
                <a:solidFill>
                  <a:srgbClr val="ff0000"/>
                </a:solidFill>
                <a:latin typeface="Verdana"/>
                <a:ea typeface="Verdana"/>
              </a:rPr>
              <a:t>Požadavky ŽESNAD.CZ na elektrizaci a zkapacitnění tratí do roku 2030</a:t>
            </a:r>
            <a:endParaRPr b="0" lang="cs-CZ" sz="2100" spc="-1" strike="noStrike">
              <a:solidFill>
                <a:srgbClr val="000000"/>
              </a:solidFill>
              <a:latin typeface="Calibri"/>
            </a:endParaRPr>
          </a:p>
        </p:txBody>
      </p:sp>
      <p:sp>
        <p:nvSpPr>
          <p:cNvPr id="161" name="TextovéPole 1"/>
          <p:cNvSpPr/>
          <p:nvPr/>
        </p:nvSpPr>
        <p:spPr>
          <a:xfrm>
            <a:off x="4788000" y="1712520"/>
            <a:ext cx="184320" cy="299880"/>
          </a:xfrm>
          <a:prstGeom prst="rect">
            <a:avLst/>
          </a:prstGeom>
          <a:noFill/>
          <a:ln w="0">
            <a:noFill/>
          </a:ln>
        </p:spPr>
        <p:style>
          <a:lnRef idx="0"/>
          <a:fillRef idx="0"/>
          <a:effectRef idx="0"/>
          <a:fontRef idx="minor"/>
        </p:style>
      </p:sp>
      <p:pic>
        <p:nvPicPr>
          <p:cNvPr id="162" name="Obrázek 10" descr="Obsah obrázku text, mapa&#10;&#10;Popis byl vytvořen automaticky"/>
          <p:cNvPicPr/>
          <p:nvPr/>
        </p:nvPicPr>
        <p:blipFill>
          <a:blip r:embed="rId1"/>
          <a:stretch/>
        </p:blipFill>
        <p:spPr>
          <a:xfrm>
            <a:off x="592200" y="1506240"/>
            <a:ext cx="7188120" cy="4116240"/>
          </a:xfrm>
          <a:prstGeom prst="rect">
            <a:avLst/>
          </a:prstGeom>
          <a:ln w="0">
            <a:noFill/>
          </a:ln>
        </p:spPr>
      </p:pic>
      <p:pic>
        <p:nvPicPr>
          <p:cNvPr id="163" name="Obrázek 17" descr=""/>
          <p:cNvPicPr/>
          <p:nvPr/>
        </p:nvPicPr>
        <p:blipFill>
          <a:blip r:embed="rId2"/>
          <a:stretch/>
        </p:blipFill>
        <p:spPr>
          <a:xfrm>
            <a:off x="7072920" y="5344920"/>
            <a:ext cx="1513080" cy="310680"/>
          </a:xfrm>
          <a:prstGeom prst="rect">
            <a:avLst/>
          </a:prstGeom>
          <a:ln w="0">
            <a:noFill/>
          </a:ln>
        </p:spPr>
      </p:pic>
      <p:sp>
        <p:nvSpPr>
          <p:cNvPr id="164" name="Přímá spojnice 20"/>
          <p:cNvSpPr/>
          <p:nvPr/>
        </p:nvSpPr>
        <p:spPr>
          <a:xfrm flipV="1">
            <a:off x="2674440" y="3159360"/>
            <a:ext cx="402120" cy="132840"/>
          </a:xfrm>
          <a:prstGeom prst="line">
            <a:avLst/>
          </a:prstGeom>
          <a:ln w="38100">
            <a:solidFill>
              <a:srgbClr val="8621af"/>
            </a:solidFill>
          </a:ln>
        </p:spPr>
        <p:style>
          <a:lnRef idx="1">
            <a:schemeClr val="accent1"/>
          </a:lnRef>
          <a:fillRef idx="0">
            <a:schemeClr val="accent1"/>
          </a:fillRef>
          <a:effectRef idx="0">
            <a:schemeClr val="accent1"/>
          </a:effectRef>
          <a:fontRef idx="minor"/>
        </p:style>
      </p:sp>
      <p:sp>
        <p:nvSpPr>
          <p:cNvPr id="165" name="Přímá spojnice 24"/>
          <p:cNvSpPr/>
          <p:nvPr/>
        </p:nvSpPr>
        <p:spPr>
          <a:xfrm>
            <a:off x="2380320" y="1756080"/>
            <a:ext cx="197640" cy="372960"/>
          </a:xfrm>
          <a:prstGeom prst="line">
            <a:avLst/>
          </a:prstGeom>
          <a:ln w="31750">
            <a:solidFill>
              <a:srgbClr val="8621af"/>
            </a:solidFill>
          </a:ln>
        </p:spPr>
        <p:style>
          <a:lnRef idx="1">
            <a:schemeClr val="accent1"/>
          </a:lnRef>
          <a:fillRef idx="0">
            <a:schemeClr val="accent1"/>
          </a:fillRef>
          <a:effectRef idx="0">
            <a:schemeClr val="accent1"/>
          </a:effectRef>
          <a:fontRef idx="minor"/>
        </p:style>
      </p:sp>
      <p:sp>
        <p:nvSpPr>
          <p:cNvPr id="166" name="Volný tvar: obrazec 27"/>
          <p:cNvSpPr/>
          <p:nvPr/>
        </p:nvSpPr>
        <p:spPr>
          <a:xfrm>
            <a:off x="3576240" y="2547360"/>
            <a:ext cx="142920" cy="376200"/>
          </a:xfrm>
          <a:custGeom>
            <a:avLst/>
            <a:gdLst/>
            <a:ahLst/>
            <a:rect l="l" t="t" r="r" b="b"/>
            <a:pathLst>
              <a:path w="191040" h="502209">
                <a:moveTo>
                  <a:pt x="15740" y="0"/>
                </a:moveTo>
                <a:cubicBezTo>
                  <a:pt x="24426" y="26848"/>
                  <a:pt x="-7158" y="44219"/>
                  <a:pt x="1528" y="71067"/>
                </a:cubicBezTo>
                <a:cubicBezTo>
                  <a:pt x="29955" y="134238"/>
                  <a:pt x="29953" y="168983"/>
                  <a:pt x="34692" y="272425"/>
                </a:cubicBezTo>
                <a:cubicBezTo>
                  <a:pt x="84439" y="360864"/>
                  <a:pt x="138924" y="425614"/>
                  <a:pt x="191040" y="502209"/>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167" name="Volný tvar: obrazec 28"/>
          <p:cNvSpPr/>
          <p:nvPr/>
        </p:nvSpPr>
        <p:spPr>
          <a:xfrm>
            <a:off x="3469320" y="2787480"/>
            <a:ext cx="142920" cy="136440"/>
          </a:xfrm>
          <a:custGeom>
            <a:avLst/>
            <a:gdLst/>
            <a:ahLst/>
            <a:rect l="l" t="t" r="r" b="b"/>
            <a:pathLst>
              <a:path w="161086" h="165824">
                <a:moveTo>
                  <a:pt x="0" y="165824"/>
                </a:moveTo>
                <a:lnTo>
                  <a:pt x="161086"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168" name="Volný tvar: obrazec 29"/>
          <p:cNvSpPr/>
          <p:nvPr/>
        </p:nvSpPr>
        <p:spPr>
          <a:xfrm>
            <a:off x="3865680" y="2899080"/>
            <a:ext cx="1042560" cy="345960"/>
          </a:xfrm>
          <a:custGeom>
            <a:avLst/>
            <a:gdLst/>
            <a:ahLst/>
            <a:rect l="l" t="t" r="r" b="b"/>
            <a:pathLst>
              <a:path w="1390650" h="461706">
                <a:moveTo>
                  <a:pt x="0" y="224921"/>
                </a:moveTo>
                <a:cubicBezTo>
                  <a:pt x="125015" y="176502"/>
                  <a:pt x="246042" y="146170"/>
                  <a:pt x="346993" y="132151"/>
                </a:cubicBezTo>
                <a:cubicBezTo>
                  <a:pt x="447944" y="118132"/>
                  <a:pt x="523647" y="158080"/>
                  <a:pt x="605705" y="140808"/>
                </a:cubicBezTo>
                <a:cubicBezTo>
                  <a:pt x="687763" y="123536"/>
                  <a:pt x="758088" y="71676"/>
                  <a:pt x="839340" y="28517"/>
                </a:cubicBezTo>
                <a:cubicBezTo>
                  <a:pt x="920592" y="-14642"/>
                  <a:pt x="960652" y="1062"/>
                  <a:pt x="1017166" y="12220"/>
                </a:cubicBezTo>
                <a:cubicBezTo>
                  <a:pt x="1073680" y="23378"/>
                  <a:pt x="1146751" y="54796"/>
                  <a:pt x="1178422" y="95467"/>
                </a:cubicBezTo>
                <a:cubicBezTo>
                  <a:pt x="1210093" y="136138"/>
                  <a:pt x="1185272" y="218116"/>
                  <a:pt x="1207195" y="256249"/>
                </a:cubicBezTo>
                <a:cubicBezTo>
                  <a:pt x="1229118" y="294382"/>
                  <a:pt x="1280592" y="290927"/>
                  <a:pt x="1309961" y="324264"/>
                </a:cubicBezTo>
                <a:cubicBezTo>
                  <a:pt x="1339330" y="357602"/>
                  <a:pt x="1363514" y="401604"/>
                  <a:pt x="1390650" y="461706"/>
                </a:cubicBezTo>
              </a:path>
            </a:pathLst>
          </a:custGeom>
          <a:noFill/>
          <a:ln w="31750">
            <a:solidFill>
              <a:srgbClr val="ff9900"/>
            </a:solidFill>
          </a:ln>
        </p:spPr>
        <p:style>
          <a:lnRef idx="2">
            <a:schemeClr val="accent1">
              <a:shade val="50000"/>
            </a:schemeClr>
          </a:lnRef>
          <a:fillRef idx="1">
            <a:schemeClr val="accent1"/>
          </a:fillRef>
          <a:effectRef idx="0">
            <a:schemeClr val="accent1"/>
          </a:effectRef>
          <a:fontRef idx="minor"/>
        </p:style>
      </p:sp>
      <p:sp>
        <p:nvSpPr>
          <p:cNvPr id="169" name="Přímá spojnice 31"/>
          <p:cNvSpPr/>
          <p:nvPr/>
        </p:nvSpPr>
        <p:spPr>
          <a:xfrm>
            <a:off x="4923360" y="3243240"/>
            <a:ext cx="159480" cy="16200"/>
          </a:xfrm>
          <a:prstGeom prst="line">
            <a:avLst/>
          </a:prstGeom>
          <a:ln w="38100">
            <a:solidFill>
              <a:srgbClr val="8621af"/>
            </a:solidFill>
          </a:ln>
        </p:spPr>
        <p:style>
          <a:lnRef idx="1">
            <a:schemeClr val="accent1"/>
          </a:lnRef>
          <a:fillRef idx="0">
            <a:schemeClr val="accent1"/>
          </a:fillRef>
          <a:effectRef idx="0">
            <a:schemeClr val="accent1"/>
          </a:effectRef>
          <a:fontRef idx="minor"/>
        </p:style>
      </p:sp>
      <p:sp>
        <p:nvSpPr>
          <p:cNvPr id="170" name="Volný tvar: obrazec 32"/>
          <p:cNvSpPr/>
          <p:nvPr/>
        </p:nvSpPr>
        <p:spPr>
          <a:xfrm>
            <a:off x="4771440" y="2921400"/>
            <a:ext cx="218880" cy="92520"/>
          </a:xfrm>
          <a:custGeom>
            <a:avLst/>
            <a:gdLst/>
            <a:ahLst/>
            <a:rect l="l" t="t" r="r" b="b"/>
            <a:pathLst>
              <a:path w="292520" h="135067">
                <a:moveTo>
                  <a:pt x="0" y="99494"/>
                </a:moveTo>
                <a:cubicBezTo>
                  <a:pt x="80543" y="124762"/>
                  <a:pt x="126697" y="135817"/>
                  <a:pt x="174075" y="135028"/>
                </a:cubicBezTo>
                <a:cubicBezTo>
                  <a:pt x="213557" y="126342"/>
                  <a:pt x="276727" y="117655"/>
                  <a:pt x="292520" y="87649"/>
                </a:cubicBezTo>
                <a:cubicBezTo>
                  <a:pt x="283045" y="46588"/>
                  <a:pt x="259355" y="29216"/>
                  <a:pt x="242773"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171" name="Volný tvar: obrazec 18"/>
          <p:cNvSpPr/>
          <p:nvPr/>
        </p:nvSpPr>
        <p:spPr>
          <a:xfrm>
            <a:off x="2932560" y="2783160"/>
            <a:ext cx="292680" cy="65520"/>
          </a:xfrm>
          <a:custGeom>
            <a:avLst/>
            <a:gdLst/>
            <a:ahLst/>
            <a:rect l="l" t="t" r="r" b="b"/>
            <a:pathLst>
              <a:path w="390747" h="87718">
                <a:moveTo>
                  <a:pt x="0" y="87718"/>
                </a:moveTo>
                <a:cubicBezTo>
                  <a:pt x="28796" y="85503"/>
                  <a:pt x="145312" y="31011"/>
                  <a:pt x="196703" y="26581"/>
                </a:cubicBezTo>
                <a:cubicBezTo>
                  <a:pt x="248094" y="22151"/>
                  <a:pt x="272016" y="73542"/>
                  <a:pt x="308344" y="61137"/>
                </a:cubicBezTo>
                <a:cubicBezTo>
                  <a:pt x="335812" y="40758"/>
                  <a:pt x="372583" y="5316"/>
                  <a:pt x="390747" y="0"/>
                </a:cubicBezTo>
              </a:path>
            </a:pathLst>
          </a:custGeom>
          <a:noFill/>
          <a:ln w="41275">
            <a:solidFill>
              <a:srgbClr val="00b050"/>
            </a:solidFill>
          </a:ln>
        </p:spPr>
        <p:style>
          <a:lnRef idx="2">
            <a:schemeClr val="accent1">
              <a:shade val="50000"/>
            </a:schemeClr>
          </a:lnRef>
          <a:fillRef idx="1">
            <a:schemeClr val="accent1"/>
          </a:fillRef>
          <a:effectRef idx="0">
            <a:schemeClr val="accent1"/>
          </a:effectRef>
          <a:fontRef idx="minor"/>
        </p:style>
      </p:sp>
      <p:sp>
        <p:nvSpPr>
          <p:cNvPr id="172" name="Volný tvar: obrazec 19"/>
          <p:cNvSpPr/>
          <p:nvPr/>
        </p:nvSpPr>
        <p:spPr>
          <a:xfrm>
            <a:off x="7151040" y="3524760"/>
            <a:ext cx="84600" cy="170640"/>
          </a:xfrm>
          <a:custGeom>
            <a:avLst/>
            <a:gdLst/>
            <a:ahLst/>
            <a:rect l="l" t="t" r="r" b="b"/>
            <a:pathLst>
              <a:path w="113095" h="228152">
                <a:moveTo>
                  <a:pt x="0" y="0"/>
                </a:moveTo>
                <a:cubicBezTo>
                  <a:pt x="13291" y="27024"/>
                  <a:pt x="46960" y="134680"/>
                  <a:pt x="63795" y="170122"/>
                </a:cubicBezTo>
                <a:cubicBezTo>
                  <a:pt x="80630" y="205564"/>
                  <a:pt x="93035" y="203792"/>
                  <a:pt x="101009" y="212652"/>
                </a:cubicBezTo>
                <a:cubicBezTo>
                  <a:pt x="108983" y="221512"/>
                  <a:pt x="116293" y="235689"/>
                  <a:pt x="111641" y="22328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173" name="Volný tvar: obrazec 33"/>
          <p:cNvSpPr/>
          <p:nvPr/>
        </p:nvSpPr>
        <p:spPr>
          <a:xfrm>
            <a:off x="6499080" y="3062160"/>
            <a:ext cx="225000" cy="226800"/>
          </a:xfrm>
          <a:custGeom>
            <a:avLst/>
            <a:gdLst/>
            <a:ahLst/>
            <a:rect l="l" t="t" r="r" b="b"/>
            <a:pathLst>
              <a:path w="300369" h="303029">
                <a:moveTo>
                  <a:pt x="300369" y="303029"/>
                </a:moveTo>
                <a:cubicBezTo>
                  <a:pt x="242776" y="247208"/>
                  <a:pt x="169235" y="199361"/>
                  <a:pt x="111642" y="143540"/>
                </a:cubicBezTo>
                <a:lnTo>
                  <a:pt x="0"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174" name="Volný tvar: obrazec 35"/>
          <p:cNvSpPr/>
          <p:nvPr/>
        </p:nvSpPr>
        <p:spPr>
          <a:xfrm>
            <a:off x="1335960" y="3629880"/>
            <a:ext cx="571680" cy="687600"/>
          </a:xfrm>
          <a:custGeom>
            <a:avLst/>
            <a:gdLst/>
            <a:ahLst/>
            <a:rect l="l" t="t" r="r" b="b"/>
            <a:pathLst>
              <a:path w="762886" h="917058">
                <a:moveTo>
                  <a:pt x="762886" y="0"/>
                </a:moveTo>
                <a:cubicBezTo>
                  <a:pt x="693918" y="28353"/>
                  <a:pt x="606344" y="8860"/>
                  <a:pt x="558641" y="69111"/>
                </a:cubicBezTo>
                <a:cubicBezTo>
                  <a:pt x="509980" y="100122"/>
                  <a:pt x="532946" y="98351"/>
                  <a:pt x="484213" y="220625"/>
                </a:cubicBezTo>
                <a:cubicBezTo>
                  <a:pt x="457189" y="266699"/>
                  <a:pt x="434595" y="249864"/>
                  <a:pt x="388520" y="311001"/>
                </a:cubicBezTo>
                <a:cubicBezTo>
                  <a:pt x="331813" y="435933"/>
                  <a:pt x="266688" y="527197"/>
                  <a:pt x="207766" y="587448"/>
                </a:cubicBezTo>
                <a:cubicBezTo>
                  <a:pt x="148844" y="647699"/>
                  <a:pt x="71830" y="640611"/>
                  <a:pt x="42962" y="707064"/>
                </a:cubicBezTo>
                <a:lnTo>
                  <a:pt x="0" y="917058"/>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175" name="Volný tvar: obrazec 36"/>
          <p:cNvSpPr/>
          <p:nvPr/>
        </p:nvSpPr>
        <p:spPr>
          <a:xfrm>
            <a:off x="3339000" y="4553280"/>
            <a:ext cx="236880" cy="673560"/>
          </a:xfrm>
          <a:custGeom>
            <a:avLst/>
            <a:gdLst/>
            <a:ahLst/>
            <a:rect l="l" t="t" r="r" b="b"/>
            <a:pathLst>
              <a:path w="316319" h="898451">
                <a:moveTo>
                  <a:pt x="0" y="0"/>
                </a:moveTo>
                <a:cubicBezTo>
                  <a:pt x="25751" y="69998"/>
                  <a:pt x="998" y="203790"/>
                  <a:pt x="26749" y="273788"/>
                </a:cubicBezTo>
                <a:cubicBezTo>
                  <a:pt x="86114" y="410239"/>
                  <a:pt x="201301" y="429733"/>
                  <a:pt x="247375" y="528970"/>
                </a:cubicBezTo>
                <a:lnTo>
                  <a:pt x="316319" y="898451"/>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176" name="Volný tvar: obrazec 40"/>
          <p:cNvSpPr/>
          <p:nvPr/>
        </p:nvSpPr>
        <p:spPr>
          <a:xfrm>
            <a:off x="1360080" y="3642840"/>
            <a:ext cx="571680" cy="687600"/>
          </a:xfrm>
          <a:custGeom>
            <a:avLst/>
            <a:gdLst/>
            <a:ahLst/>
            <a:rect l="l" t="t" r="r" b="b"/>
            <a:pathLst>
              <a:path w="762886" h="917058">
                <a:moveTo>
                  <a:pt x="762886" y="0"/>
                </a:moveTo>
                <a:cubicBezTo>
                  <a:pt x="693918" y="28353"/>
                  <a:pt x="606344" y="8860"/>
                  <a:pt x="558641" y="69111"/>
                </a:cubicBezTo>
                <a:cubicBezTo>
                  <a:pt x="509980" y="100122"/>
                  <a:pt x="532946" y="98351"/>
                  <a:pt x="484213" y="220625"/>
                </a:cubicBezTo>
                <a:cubicBezTo>
                  <a:pt x="457189" y="266699"/>
                  <a:pt x="434595" y="249864"/>
                  <a:pt x="388520" y="311001"/>
                </a:cubicBezTo>
                <a:cubicBezTo>
                  <a:pt x="331813" y="435933"/>
                  <a:pt x="266688" y="527197"/>
                  <a:pt x="207766" y="587448"/>
                </a:cubicBezTo>
                <a:cubicBezTo>
                  <a:pt x="148844" y="647699"/>
                  <a:pt x="71830" y="640611"/>
                  <a:pt x="42962" y="707064"/>
                </a:cubicBezTo>
                <a:lnTo>
                  <a:pt x="0" y="917058"/>
                </a:lnTo>
              </a:path>
            </a:pathLst>
          </a:custGeom>
          <a:noFill/>
          <a:ln w="31750">
            <a:solidFill>
              <a:srgbClr val="ff9900"/>
            </a:solidFill>
          </a:ln>
        </p:spPr>
        <p:style>
          <a:lnRef idx="2">
            <a:schemeClr val="accent1">
              <a:shade val="50000"/>
            </a:schemeClr>
          </a:lnRef>
          <a:fillRef idx="1">
            <a:schemeClr val="accent1"/>
          </a:fillRef>
          <a:effectRef idx="0">
            <a:schemeClr val="accent1"/>
          </a:effectRef>
          <a:fontRef idx="minor"/>
        </p:style>
      </p:sp>
      <p:sp>
        <p:nvSpPr>
          <p:cNvPr id="177" name="Volný tvar: obrazec 41"/>
          <p:cNvSpPr/>
          <p:nvPr/>
        </p:nvSpPr>
        <p:spPr>
          <a:xfrm>
            <a:off x="3560040" y="2546280"/>
            <a:ext cx="42480" cy="236520"/>
          </a:xfrm>
          <a:custGeom>
            <a:avLst/>
            <a:gdLst/>
            <a:ahLst/>
            <a:rect l="l" t="t" r="r" b="b"/>
            <a:pathLst>
              <a:path w="57049" h="315708">
                <a:moveTo>
                  <a:pt x="15740" y="0"/>
                </a:moveTo>
                <a:cubicBezTo>
                  <a:pt x="24426" y="26848"/>
                  <a:pt x="-7158" y="44219"/>
                  <a:pt x="1528" y="71067"/>
                </a:cubicBezTo>
                <a:cubicBezTo>
                  <a:pt x="29955" y="134238"/>
                  <a:pt x="29953" y="168983"/>
                  <a:pt x="34692" y="272425"/>
                </a:cubicBezTo>
                <a:cubicBezTo>
                  <a:pt x="84439" y="360864"/>
                  <a:pt x="4933" y="239113"/>
                  <a:pt x="57049" y="315708"/>
                </a:cubicBezTo>
              </a:path>
            </a:pathLst>
          </a:custGeom>
          <a:noFill/>
          <a:ln w="31750">
            <a:solidFill>
              <a:srgbClr val="ff9900"/>
            </a:solidFill>
          </a:ln>
        </p:spPr>
        <p:style>
          <a:lnRef idx="2">
            <a:schemeClr val="accent1">
              <a:shade val="50000"/>
            </a:schemeClr>
          </a:lnRef>
          <a:fillRef idx="1">
            <a:schemeClr val="accent1"/>
          </a:fillRef>
          <a:effectRef idx="0">
            <a:schemeClr val="accent1"/>
          </a:effectRef>
          <a:fontRef idx="minor"/>
        </p:style>
      </p:sp>
      <p:sp>
        <p:nvSpPr>
          <p:cNvPr id="178" name="Volný tvar: obrazec 42"/>
          <p:cNvSpPr/>
          <p:nvPr/>
        </p:nvSpPr>
        <p:spPr>
          <a:xfrm>
            <a:off x="3446280" y="2775600"/>
            <a:ext cx="142920" cy="136440"/>
          </a:xfrm>
          <a:custGeom>
            <a:avLst/>
            <a:gdLst/>
            <a:ahLst/>
            <a:rect l="l" t="t" r="r" b="b"/>
            <a:pathLst>
              <a:path w="161086" h="165824">
                <a:moveTo>
                  <a:pt x="0" y="165824"/>
                </a:moveTo>
                <a:lnTo>
                  <a:pt x="161086" y="0"/>
                </a:lnTo>
              </a:path>
            </a:pathLst>
          </a:custGeom>
          <a:noFill/>
          <a:ln w="25400">
            <a:solidFill>
              <a:srgbClr val="ff9900"/>
            </a:solidFill>
          </a:ln>
        </p:spPr>
        <p:style>
          <a:lnRef idx="2">
            <a:schemeClr val="accent1">
              <a:shade val="50000"/>
            </a:schemeClr>
          </a:lnRef>
          <a:fillRef idx="1">
            <a:schemeClr val="accent1"/>
          </a:fillRef>
          <a:effectRef idx="0">
            <a:schemeClr val="accent1"/>
          </a:effectRef>
          <a:fontRef idx="minor"/>
        </p:style>
      </p:sp>
      <p:sp>
        <p:nvSpPr>
          <p:cNvPr id="179" name="Volný tvar: obrazec 43"/>
          <p:cNvSpPr/>
          <p:nvPr/>
        </p:nvSpPr>
        <p:spPr>
          <a:xfrm>
            <a:off x="2931120" y="2765520"/>
            <a:ext cx="292680" cy="65520"/>
          </a:xfrm>
          <a:custGeom>
            <a:avLst/>
            <a:gdLst/>
            <a:ahLst/>
            <a:rect l="l" t="t" r="r" b="b"/>
            <a:pathLst>
              <a:path w="390747" h="87718">
                <a:moveTo>
                  <a:pt x="0" y="87718"/>
                </a:moveTo>
                <a:cubicBezTo>
                  <a:pt x="28796" y="85503"/>
                  <a:pt x="145312" y="31011"/>
                  <a:pt x="196703" y="26581"/>
                </a:cubicBezTo>
                <a:cubicBezTo>
                  <a:pt x="248094" y="22151"/>
                  <a:pt x="272016" y="73542"/>
                  <a:pt x="308344" y="61137"/>
                </a:cubicBezTo>
                <a:cubicBezTo>
                  <a:pt x="335812" y="40758"/>
                  <a:pt x="372583" y="5316"/>
                  <a:pt x="390747" y="0"/>
                </a:cubicBezTo>
              </a:path>
            </a:pathLst>
          </a:custGeom>
          <a:noFill/>
          <a:ln w="22225">
            <a:solidFill>
              <a:srgbClr val="ff9900"/>
            </a:solidFill>
          </a:ln>
        </p:spPr>
        <p:style>
          <a:lnRef idx="2">
            <a:schemeClr val="accent1">
              <a:shade val="50000"/>
            </a:schemeClr>
          </a:lnRef>
          <a:fillRef idx="1">
            <a:schemeClr val="accent1"/>
          </a:fillRef>
          <a:effectRef idx="0">
            <a:schemeClr val="accent1"/>
          </a:effectRef>
          <a:fontRef idx="minor"/>
        </p:style>
      </p:sp>
      <p:sp>
        <p:nvSpPr>
          <p:cNvPr id="180" name="Volný tvar: obrazec 44"/>
          <p:cNvSpPr/>
          <p:nvPr/>
        </p:nvSpPr>
        <p:spPr>
          <a:xfrm>
            <a:off x="6295680" y="3522960"/>
            <a:ext cx="749160" cy="472320"/>
          </a:xfrm>
          <a:custGeom>
            <a:avLst/>
            <a:gdLst/>
            <a:ahLst/>
            <a:rect l="l" t="t" r="r" b="b"/>
            <a:pathLst>
              <a:path w="1001314" h="640986">
                <a:moveTo>
                  <a:pt x="0" y="640986"/>
                </a:moveTo>
                <a:lnTo>
                  <a:pt x="1001314" y="0"/>
                </a:lnTo>
              </a:path>
            </a:pathLst>
          </a:custGeom>
          <a:noFill/>
          <a:ln w="38100">
            <a:solidFill>
              <a:srgbClr val="8621af"/>
            </a:solidFill>
          </a:ln>
        </p:spPr>
        <p:style>
          <a:lnRef idx="2">
            <a:schemeClr val="accent1">
              <a:shade val="50000"/>
            </a:schemeClr>
          </a:lnRef>
          <a:fillRef idx="1">
            <a:schemeClr val="accent1"/>
          </a:fillRef>
          <a:effectRef idx="0">
            <a:schemeClr val="accent1"/>
          </a:effectRef>
          <a:fontRef idx="minor"/>
        </p:style>
      </p:sp>
      <p:sp>
        <p:nvSpPr>
          <p:cNvPr id="181" name="Přímá spojnice 3"/>
          <p:cNvSpPr/>
          <p:nvPr/>
        </p:nvSpPr>
        <p:spPr>
          <a:xfrm>
            <a:off x="516600" y="5171760"/>
            <a:ext cx="190080" cy="0"/>
          </a:xfrm>
          <a:prstGeom prst="line">
            <a:avLst/>
          </a:prstGeom>
          <a:ln w="38100">
            <a:solidFill>
              <a:srgbClr val="009900"/>
            </a:solidFill>
          </a:ln>
        </p:spPr>
        <p:style>
          <a:lnRef idx="1">
            <a:schemeClr val="accent1"/>
          </a:lnRef>
          <a:fillRef idx="0">
            <a:schemeClr val="accent1"/>
          </a:fillRef>
          <a:effectRef idx="0">
            <a:schemeClr val="accent1"/>
          </a:effectRef>
          <a:fontRef idx="minor"/>
        </p:style>
      </p:sp>
      <p:sp>
        <p:nvSpPr>
          <p:cNvPr id="182" name="Přímá spojnice 30"/>
          <p:cNvSpPr/>
          <p:nvPr/>
        </p:nvSpPr>
        <p:spPr>
          <a:xfrm>
            <a:off x="516600" y="5311800"/>
            <a:ext cx="190080" cy="0"/>
          </a:xfrm>
          <a:prstGeom prst="line">
            <a:avLst/>
          </a:prstGeom>
          <a:ln w="38100">
            <a:solidFill>
              <a:srgbClr val="ff9900"/>
            </a:solidFill>
          </a:ln>
        </p:spPr>
        <p:style>
          <a:lnRef idx="1">
            <a:schemeClr val="accent1"/>
          </a:lnRef>
          <a:fillRef idx="0">
            <a:schemeClr val="accent1"/>
          </a:fillRef>
          <a:effectRef idx="0">
            <a:schemeClr val="accent1"/>
          </a:effectRef>
          <a:fontRef idx="minor"/>
        </p:style>
      </p:sp>
      <p:sp>
        <p:nvSpPr>
          <p:cNvPr id="183" name="Přímá spojnice 34"/>
          <p:cNvSpPr/>
          <p:nvPr/>
        </p:nvSpPr>
        <p:spPr>
          <a:xfrm>
            <a:off x="516600" y="5573520"/>
            <a:ext cx="188280" cy="0"/>
          </a:xfrm>
          <a:prstGeom prst="line">
            <a:avLst/>
          </a:prstGeom>
          <a:ln w="38100">
            <a:solidFill>
              <a:srgbClr val="8621af"/>
            </a:solidFill>
          </a:ln>
        </p:spPr>
        <p:style>
          <a:lnRef idx="1">
            <a:schemeClr val="accent1"/>
          </a:lnRef>
          <a:fillRef idx="0">
            <a:schemeClr val="accent1"/>
          </a:fillRef>
          <a:effectRef idx="0">
            <a:schemeClr val="accent1"/>
          </a:effectRef>
          <a:fontRef idx="minor"/>
        </p:style>
      </p:sp>
      <p:sp>
        <p:nvSpPr>
          <p:cNvPr id="184" name="TextovéPole 4"/>
          <p:cNvSpPr/>
          <p:nvPr/>
        </p:nvSpPr>
        <p:spPr>
          <a:xfrm>
            <a:off x="434520" y="4931280"/>
            <a:ext cx="3155040" cy="851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000" spc="-1" strike="noStrike" u="sng">
                <a:solidFill>
                  <a:srgbClr val="000000"/>
                </a:solidFill>
                <a:uFillTx/>
                <a:latin typeface="Verdana"/>
                <a:ea typeface="Verdana"/>
              </a:rPr>
              <a:t>Legenda:</a:t>
            </a:r>
            <a:endParaRPr b="0" lang="cs-CZ" sz="1000" spc="-1" strike="noStrike">
              <a:latin typeface="Arial"/>
            </a:endParaRPr>
          </a:p>
          <a:p>
            <a:pPr>
              <a:lnSpc>
                <a:spcPct val="100000"/>
              </a:lnSpc>
            </a:pPr>
            <a:r>
              <a:rPr b="0" lang="cs-CZ" sz="1000" spc="-1" strike="noStrike">
                <a:solidFill>
                  <a:srgbClr val="000000"/>
                </a:solidFill>
                <a:latin typeface="Verdana"/>
                <a:ea typeface="Verdana"/>
              </a:rPr>
              <a:t>         </a:t>
            </a:r>
            <a:r>
              <a:rPr b="0" lang="cs-CZ" sz="1000" spc="-1" strike="noStrike">
                <a:solidFill>
                  <a:srgbClr val="000000"/>
                </a:solidFill>
                <a:latin typeface="Verdana"/>
                <a:ea typeface="Verdana"/>
              </a:rPr>
              <a:t>Elektrizace trati (AC 25 kV 50 Hz)</a:t>
            </a:r>
            <a:endParaRPr b="0" lang="cs-CZ" sz="1000" spc="-1" strike="noStrike">
              <a:latin typeface="Arial"/>
            </a:endParaRPr>
          </a:p>
          <a:p>
            <a:pPr>
              <a:lnSpc>
                <a:spcPct val="100000"/>
              </a:lnSpc>
            </a:pPr>
            <a:r>
              <a:rPr b="0" lang="cs-CZ" sz="1000" spc="-1" strike="noStrike">
                <a:solidFill>
                  <a:srgbClr val="000000"/>
                </a:solidFill>
                <a:latin typeface="Verdana"/>
                <a:ea typeface="Verdana"/>
              </a:rPr>
              <a:t>         </a:t>
            </a:r>
            <a:r>
              <a:rPr b="0" lang="cs-CZ" sz="1000" spc="-1" strike="noStrike">
                <a:solidFill>
                  <a:srgbClr val="000000"/>
                </a:solidFill>
                <a:latin typeface="Verdana"/>
                <a:ea typeface="Verdana"/>
              </a:rPr>
              <a:t>Zkapacitnění trati</a:t>
            </a:r>
            <a:endParaRPr b="0" lang="cs-CZ" sz="1000" spc="-1" strike="noStrike">
              <a:latin typeface="Arial"/>
            </a:endParaRPr>
          </a:p>
          <a:p>
            <a:pPr>
              <a:lnSpc>
                <a:spcPct val="100000"/>
              </a:lnSpc>
            </a:pPr>
            <a:r>
              <a:rPr b="0" lang="cs-CZ" sz="1000" spc="-1" strike="noStrike">
                <a:solidFill>
                  <a:srgbClr val="000000"/>
                </a:solidFill>
                <a:latin typeface="Verdana"/>
                <a:ea typeface="Verdana"/>
              </a:rPr>
              <a:t>         </a:t>
            </a:r>
            <a:r>
              <a:rPr b="0" lang="cs-CZ" sz="1000" spc="-1" strike="noStrike">
                <a:solidFill>
                  <a:srgbClr val="000000"/>
                </a:solidFill>
                <a:latin typeface="Verdana"/>
                <a:ea typeface="Verdana"/>
              </a:rPr>
              <a:t>Urgentní konverze na AC 25 kV 50 Hz</a:t>
            </a:r>
            <a:endParaRPr b="0" lang="cs-CZ" sz="1000" spc="-1" strike="noStrike">
              <a:latin typeface="Arial"/>
            </a:endParaRPr>
          </a:p>
          <a:p>
            <a:pPr>
              <a:lnSpc>
                <a:spcPct val="100000"/>
              </a:lnSpc>
            </a:pPr>
            <a:r>
              <a:rPr b="0" lang="cs-CZ" sz="1000" spc="-1" strike="noStrike">
                <a:solidFill>
                  <a:srgbClr val="000000"/>
                </a:solidFill>
                <a:latin typeface="Verdana"/>
                <a:ea typeface="Verdana"/>
              </a:rPr>
              <a:t>         </a:t>
            </a:r>
            <a:r>
              <a:rPr b="0" lang="cs-CZ" sz="1000" spc="-1" strike="noStrike">
                <a:solidFill>
                  <a:srgbClr val="000000"/>
                </a:solidFill>
                <a:latin typeface="Verdana"/>
                <a:ea typeface="Verdana"/>
              </a:rPr>
              <a:t>Novostavba trati včetně elektrizace</a:t>
            </a:r>
            <a:endParaRPr b="0" lang="cs-CZ" sz="1000" spc="-1" strike="noStrike">
              <a:latin typeface="Arial"/>
            </a:endParaRPr>
          </a:p>
        </p:txBody>
      </p:sp>
      <p:sp>
        <p:nvSpPr>
          <p:cNvPr id="185" name="Volný tvar: obrazec 2"/>
          <p:cNvSpPr/>
          <p:nvPr/>
        </p:nvSpPr>
        <p:spPr>
          <a:xfrm>
            <a:off x="4784400" y="5099760"/>
            <a:ext cx="905400" cy="160920"/>
          </a:xfrm>
          <a:custGeom>
            <a:avLst/>
            <a:gdLst/>
            <a:ahLst/>
            <a:rect l="l" t="t" r="r" b="b"/>
            <a:pathLst>
              <a:path w="1207917" h="215218">
                <a:moveTo>
                  <a:pt x="0" y="0"/>
                </a:moveTo>
                <a:lnTo>
                  <a:pt x="270531" y="46550"/>
                </a:lnTo>
                <a:cubicBezTo>
                  <a:pt x="346101" y="61664"/>
                  <a:pt x="383143" y="69116"/>
                  <a:pt x="459771" y="71635"/>
                </a:cubicBezTo>
                <a:cubicBezTo>
                  <a:pt x="536399" y="74154"/>
                  <a:pt x="605611" y="37734"/>
                  <a:pt x="730302" y="61664"/>
                </a:cubicBezTo>
                <a:cubicBezTo>
                  <a:pt x="926785" y="122120"/>
                  <a:pt x="1044181" y="178693"/>
                  <a:pt x="1207917" y="215218"/>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p:style>
      </p:sp>
      <p:sp>
        <p:nvSpPr>
          <p:cNvPr id="186" name="Volný tvar: obrazec 5"/>
          <p:cNvSpPr/>
          <p:nvPr/>
        </p:nvSpPr>
        <p:spPr>
          <a:xfrm>
            <a:off x="4273560" y="3702600"/>
            <a:ext cx="226440" cy="203760"/>
          </a:xfrm>
          <a:custGeom>
            <a:avLst/>
            <a:gdLst/>
            <a:ahLst/>
            <a:rect l="l" t="t" r="r" b="b"/>
            <a:pathLst>
              <a:path w="302281" h="272053">
                <a:moveTo>
                  <a:pt x="0" y="272053"/>
                </a:moveTo>
                <a:cubicBezTo>
                  <a:pt x="30228" y="186407"/>
                  <a:pt x="30228" y="153659"/>
                  <a:pt x="90684" y="15114"/>
                </a:cubicBezTo>
                <a:cubicBezTo>
                  <a:pt x="183887" y="-15115"/>
                  <a:pt x="193964" y="15114"/>
                  <a:pt x="302281"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187" name="Volný tvar: obrazec 6"/>
          <p:cNvSpPr/>
          <p:nvPr/>
        </p:nvSpPr>
        <p:spPr>
          <a:xfrm>
            <a:off x="2728440" y="2863800"/>
            <a:ext cx="195840" cy="322560"/>
          </a:xfrm>
          <a:custGeom>
            <a:avLst/>
            <a:gdLst/>
            <a:ahLst/>
            <a:rect l="l" t="t" r="r" b="b"/>
            <a:pathLst>
              <a:path w="261498" h="430750">
                <a:moveTo>
                  <a:pt x="261498" y="0"/>
                </a:moveTo>
                <a:cubicBezTo>
                  <a:pt x="241346" y="52899"/>
                  <a:pt x="235174" y="37029"/>
                  <a:pt x="123582" y="89928"/>
                </a:cubicBezTo>
                <a:cubicBezTo>
                  <a:pt x="79751" y="108191"/>
                  <a:pt x="23200" y="115748"/>
                  <a:pt x="403" y="179479"/>
                </a:cubicBezTo>
                <a:cubicBezTo>
                  <a:pt x="-4635" y="198372"/>
                  <a:pt x="38818" y="259080"/>
                  <a:pt x="66527" y="283011"/>
                </a:cubicBezTo>
                <a:cubicBezTo>
                  <a:pt x="127487" y="302785"/>
                  <a:pt x="138697" y="299006"/>
                  <a:pt x="170814" y="302281"/>
                </a:cubicBezTo>
                <a:cubicBezTo>
                  <a:pt x="172703" y="351779"/>
                  <a:pt x="185802" y="401908"/>
                  <a:pt x="140585" y="43075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188" name="Volný tvar: obrazec 45"/>
          <p:cNvSpPr/>
          <p:nvPr/>
        </p:nvSpPr>
        <p:spPr>
          <a:xfrm rot="18678000">
            <a:off x="6437520" y="4370040"/>
            <a:ext cx="219960" cy="221400"/>
          </a:xfrm>
          <a:custGeom>
            <a:avLst/>
            <a:gdLst/>
            <a:ahLst/>
            <a:rect l="l" t="t" r="r" b="b"/>
            <a:pathLst>
              <a:path w="293737" h="295480">
                <a:moveTo>
                  <a:pt x="293737" y="295480"/>
                </a:moveTo>
                <a:cubicBezTo>
                  <a:pt x="236144" y="239659"/>
                  <a:pt x="179181" y="210685"/>
                  <a:pt x="121588" y="154864"/>
                </a:cubicBezTo>
                <a:cubicBezTo>
                  <a:pt x="84374" y="107017"/>
                  <a:pt x="37214" y="47847"/>
                  <a:pt x="0"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189" name="Volný tvar: obrazec 46"/>
          <p:cNvSpPr/>
          <p:nvPr/>
        </p:nvSpPr>
        <p:spPr>
          <a:xfrm rot="8836800">
            <a:off x="4507920" y="2351520"/>
            <a:ext cx="267120" cy="292680"/>
          </a:xfrm>
          <a:custGeom>
            <a:avLst/>
            <a:gdLst/>
            <a:ahLst/>
            <a:rect l="l" t="t" r="r" b="b"/>
            <a:pathLst>
              <a:path w="356572" h="390888">
                <a:moveTo>
                  <a:pt x="40435" y="390888"/>
                </a:moveTo>
                <a:cubicBezTo>
                  <a:pt x="-13851" y="334551"/>
                  <a:pt x="-14805" y="163849"/>
                  <a:pt x="45651" y="25304"/>
                </a:cubicBezTo>
                <a:cubicBezTo>
                  <a:pt x="95088" y="-14813"/>
                  <a:pt x="77801" y="-2126"/>
                  <a:pt x="146837" y="27996"/>
                </a:cubicBezTo>
                <a:cubicBezTo>
                  <a:pt x="251174" y="3165"/>
                  <a:pt x="320861" y="28022"/>
                  <a:pt x="356572" y="32193"/>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190" name="Volný tvar: obrazec 8"/>
          <p:cNvSpPr/>
          <p:nvPr/>
        </p:nvSpPr>
        <p:spPr>
          <a:xfrm>
            <a:off x="3076560" y="3085560"/>
            <a:ext cx="81000" cy="61920"/>
          </a:xfrm>
          <a:custGeom>
            <a:avLst/>
            <a:gdLst/>
            <a:ahLst/>
            <a:rect l="l" t="t" r="r" b="b"/>
            <a:pathLst>
              <a:path w="108264" h="83189">
                <a:moveTo>
                  <a:pt x="0" y="79700"/>
                </a:moveTo>
                <a:cubicBezTo>
                  <a:pt x="11413" y="72157"/>
                  <a:pt x="34333" y="99531"/>
                  <a:pt x="104258" y="66249"/>
                </a:cubicBezTo>
                <a:cubicBezTo>
                  <a:pt x="109719" y="27955"/>
                  <a:pt x="112100" y="59696"/>
                  <a:pt x="94599" y="0"/>
                </a:cubicBezTo>
              </a:path>
            </a:pathLst>
          </a:custGeom>
          <a:noFill/>
          <a:ln w="38100">
            <a:solidFill>
              <a:srgbClr val="ff9900"/>
            </a:solidFill>
          </a:ln>
        </p:spPr>
        <p:style>
          <a:lnRef idx="2">
            <a:schemeClr val="accent1">
              <a:shade val="50000"/>
            </a:schemeClr>
          </a:lnRef>
          <a:fillRef idx="1">
            <a:schemeClr val="accent1"/>
          </a:fillRef>
          <a:effectRef idx="0">
            <a:schemeClr val="accent1"/>
          </a:effectRef>
          <a:fontRef idx="minor"/>
        </p:style>
      </p:sp>
      <p:sp>
        <p:nvSpPr>
          <p:cNvPr id="191" name="Volný tvar: obrazec 11"/>
          <p:cNvSpPr/>
          <p:nvPr/>
        </p:nvSpPr>
        <p:spPr>
          <a:xfrm>
            <a:off x="2680200" y="1803960"/>
            <a:ext cx="757080" cy="1110240"/>
          </a:xfrm>
          <a:custGeom>
            <a:avLst/>
            <a:gdLst/>
            <a:ahLst/>
            <a:rect l="l" t="t" r="r" b="b"/>
            <a:pathLst>
              <a:path w="1009744" h="1480991">
                <a:moveTo>
                  <a:pt x="229979" y="0"/>
                </a:moveTo>
                <a:cubicBezTo>
                  <a:pt x="252418" y="122480"/>
                  <a:pt x="228111" y="134635"/>
                  <a:pt x="241200" y="263661"/>
                </a:cubicBezTo>
                <a:cubicBezTo>
                  <a:pt x="199126" y="280490"/>
                  <a:pt x="181361" y="318824"/>
                  <a:pt x="157052" y="448785"/>
                </a:cubicBezTo>
                <a:cubicBezTo>
                  <a:pt x="128068" y="499273"/>
                  <a:pt x="47660" y="456266"/>
                  <a:pt x="11197" y="510493"/>
                </a:cubicBezTo>
                <a:cubicBezTo>
                  <a:pt x="-8438" y="637649"/>
                  <a:pt x="-1893" y="641389"/>
                  <a:pt x="28026" y="723666"/>
                </a:cubicBezTo>
                <a:cubicBezTo>
                  <a:pt x="248678" y="789114"/>
                  <a:pt x="423518" y="825578"/>
                  <a:pt x="527299" y="976108"/>
                </a:cubicBezTo>
                <a:cubicBezTo>
                  <a:pt x="586202" y="1182736"/>
                  <a:pt x="663805" y="1242573"/>
                  <a:pt x="746082" y="1329525"/>
                </a:cubicBezTo>
                <a:cubicBezTo>
                  <a:pt x="891937" y="1475382"/>
                  <a:pt x="875108" y="1447331"/>
                  <a:pt x="1009744" y="1480991"/>
                </a:cubicBez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p:style>
      </p:sp>
      <p:sp>
        <p:nvSpPr>
          <p:cNvPr id="192" name="Volný tvar: obrazec 12"/>
          <p:cNvSpPr/>
          <p:nvPr/>
        </p:nvSpPr>
        <p:spPr>
          <a:xfrm>
            <a:off x="2709720" y="3209040"/>
            <a:ext cx="327960" cy="164880"/>
          </a:xfrm>
          <a:custGeom>
            <a:avLst/>
            <a:gdLst/>
            <a:ahLst/>
            <a:rect l="l" t="t" r="r" b="b"/>
            <a:pathLst>
              <a:path w="437566" h="220400">
                <a:moveTo>
                  <a:pt x="0" y="123416"/>
                </a:moveTo>
                <a:cubicBezTo>
                  <a:pt x="114066" y="218783"/>
                  <a:pt x="155207" y="252443"/>
                  <a:pt x="286102" y="185124"/>
                </a:cubicBezTo>
                <a:cubicBezTo>
                  <a:pt x="375858" y="82277"/>
                  <a:pt x="353418" y="136505"/>
                  <a:pt x="437566" y="0"/>
                </a:cubicBez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p:style>
      </p:sp>
      <p:sp>
        <p:nvSpPr>
          <p:cNvPr id="193" name="Volný tvar: obrazec 13"/>
          <p:cNvSpPr/>
          <p:nvPr/>
        </p:nvSpPr>
        <p:spPr>
          <a:xfrm>
            <a:off x="2801160" y="1935720"/>
            <a:ext cx="50040" cy="100440"/>
          </a:xfrm>
          <a:custGeom>
            <a:avLst/>
            <a:gdLst/>
            <a:ahLst/>
            <a:rect l="l" t="t" r="r" b="b"/>
            <a:pathLst>
              <a:path w="67318" h="134636">
                <a:moveTo>
                  <a:pt x="67318" y="0"/>
                </a:moveTo>
                <a:lnTo>
                  <a:pt x="0" y="134636"/>
                </a:ln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p:style>
      </p:sp>
      <p:sp>
        <p:nvSpPr>
          <p:cNvPr id="194" name="Volný tvar: obrazec 14"/>
          <p:cNvSpPr/>
          <p:nvPr/>
        </p:nvSpPr>
        <p:spPr>
          <a:xfrm>
            <a:off x="6867000" y="4366080"/>
            <a:ext cx="158760" cy="155160"/>
          </a:xfrm>
          <a:custGeom>
            <a:avLst/>
            <a:gdLst/>
            <a:ahLst/>
            <a:rect l="l" t="t" r="r" b="b"/>
            <a:pathLst>
              <a:path w="212213" h="207563">
                <a:moveTo>
                  <a:pt x="212213" y="207563"/>
                </a:moveTo>
                <a:cubicBezTo>
                  <a:pt x="129935" y="205694"/>
                  <a:pt x="98147" y="215042"/>
                  <a:pt x="32699" y="123415"/>
                </a:cubicBezTo>
                <a:cubicBezTo>
                  <a:pt x="14000" y="48617"/>
                  <a:pt x="-10310" y="74798"/>
                  <a:pt x="4649" y="0"/>
                </a:cubicBez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p:style>
      </p:sp>
      <p:sp>
        <p:nvSpPr>
          <p:cNvPr id="195" name="Volný tvar: obrazec 37"/>
          <p:cNvSpPr/>
          <p:nvPr/>
        </p:nvSpPr>
        <p:spPr>
          <a:xfrm>
            <a:off x="3874680" y="2915640"/>
            <a:ext cx="1021680" cy="340560"/>
          </a:xfrm>
          <a:custGeom>
            <a:avLst/>
            <a:gdLst/>
            <a:ahLst/>
            <a:rect l="l" t="t" r="r" b="b"/>
            <a:pathLst>
              <a:path w="1362601" h="454784">
                <a:moveTo>
                  <a:pt x="0" y="223609"/>
                </a:moveTo>
                <a:cubicBezTo>
                  <a:pt x="125015" y="175190"/>
                  <a:pt x="210513" y="149532"/>
                  <a:pt x="307724" y="136448"/>
                </a:cubicBezTo>
                <a:cubicBezTo>
                  <a:pt x="404935" y="123364"/>
                  <a:pt x="497468" y="161443"/>
                  <a:pt x="583266" y="145106"/>
                </a:cubicBezTo>
                <a:cubicBezTo>
                  <a:pt x="669064" y="128769"/>
                  <a:pt x="754868" y="84165"/>
                  <a:pt x="822510" y="38425"/>
                </a:cubicBezTo>
                <a:cubicBezTo>
                  <a:pt x="890152" y="-7315"/>
                  <a:pt x="934473" y="-3055"/>
                  <a:pt x="989117" y="5298"/>
                </a:cubicBezTo>
                <a:cubicBezTo>
                  <a:pt x="1043761" y="13651"/>
                  <a:pt x="1118702" y="47874"/>
                  <a:pt x="1150373" y="88545"/>
                </a:cubicBezTo>
                <a:cubicBezTo>
                  <a:pt x="1182044" y="129216"/>
                  <a:pt x="1157223" y="211194"/>
                  <a:pt x="1179146" y="249327"/>
                </a:cubicBezTo>
                <a:cubicBezTo>
                  <a:pt x="1201069" y="287460"/>
                  <a:pt x="1252543" y="284005"/>
                  <a:pt x="1281912" y="317342"/>
                </a:cubicBezTo>
                <a:cubicBezTo>
                  <a:pt x="1311281" y="350680"/>
                  <a:pt x="1335465" y="394682"/>
                  <a:pt x="1362601" y="454784"/>
                </a:cubicBez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p:style>
      </p:sp>
      <p:sp>
        <p:nvSpPr>
          <p:cNvPr id="196" name="Přímá spojnice 38"/>
          <p:cNvSpPr/>
          <p:nvPr/>
        </p:nvSpPr>
        <p:spPr>
          <a:xfrm>
            <a:off x="516600" y="5455440"/>
            <a:ext cx="188280" cy="0"/>
          </a:xfrm>
          <a:prstGeom prst="line">
            <a:avLst/>
          </a:prstGeom>
          <a:ln w="22225">
            <a:solidFill>
              <a:srgbClr val="ff0000"/>
            </a:solidFill>
          </a:ln>
        </p:spPr>
        <p:style>
          <a:lnRef idx="1">
            <a:schemeClr val="accent1"/>
          </a:lnRef>
          <a:fillRef idx="0">
            <a:schemeClr val="accent1"/>
          </a:fillRef>
          <a:effectRef idx="0">
            <a:schemeClr val="accent1"/>
          </a:effectRef>
          <a:fontRef idx="minor"/>
        </p:style>
      </p:sp>
      <p:pic>
        <p:nvPicPr>
          <p:cNvPr id="197" name="Obrázek 16" descr="Obsah obrázku mapa&#10;&#10;Popis byl vytvořen automaticky"/>
          <p:cNvPicPr/>
          <p:nvPr/>
        </p:nvPicPr>
        <p:blipFill>
          <a:blip r:embed="rId3"/>
          <a:stretch/>
        </p:blipFill>
        <p:spPr>
          <a:xfrm>
            <a:off x="6692400" y="1628640"/>
            <a:ext cx="1918440" cy="1271880"/>
          </a:xfrm>
          <a:prstGeom prst="rect">
            <a:avLst/>
          </a:prstGeom>
          <a:ln w="0">
            <a:noFill/>
          </a:ln>
        </p:spPr>
      </p:pic>
      <p:sp>
        <p:nvSpPr>
          <p:cNvPr id="198" name="Volný tvar: obrazec 21"/>
          <p:cNvSpPr/>
          <p:nvPr/>
        </p:nvSpPr>
        <p:spPr>
          <a:xfrm>
            <a:off x="6840000" y="2327400"/>
            <a:ext cx="846720" cy="425520"/>
          </a:xfrm>
          <a:custGeom>
            <a:avLst/>
            <a:gdLst/>
            <a:ahLst/>
            <a:rect l="l" t="t" r="r" b="b"/>
            <a:pathLst>
              <a:path w="1129553" h="567766">
                <a:moveTo>
                  <a:pt x="0" y="567766"/>
                </a:moveTo>
                <a:cubicBezTo>
                  <a:pt x="53788" y="537884"/>
                  <a:pt x="125506" y="561788"/>
                  <a:pt x="179294" y="531906"/>
                </a:cubicBezTo>
                <a:cubicBezTo>
                  <a:pt x="299819" y="455208"/>
                  <a:pt x="295837" y="477121"/>
                  <a:pt x="513977" y="478118"/>
                </a:cubicBezTo>
                <a:cubicBezTo>
                  <a:pt x="622550" y="432299"/>
                  <a:pt x="626534" y="469154"/>
                  <a:pt x="729130" y="388471"/>
                </a:cubicBezTo>
                <a:cubicBezTo>
                  <a:pt x="761004" y="314761"/>
                  <a:pt x="757019" y="292848"/>
                  <a:pt x="824753" y="256989"/>
                </a:cubicBezTo>
                <a:cubicBezTo>
                  <a:pt x="940299" y="185272"/>
                  <a:pt x="933326" y="138455"/>
                  <a:pt x="932329" y="53789"/>
                </a:cubicBezTo>
                <a:cubicBezTo>
                  <a:pt x="1005043" y="6973"/>
                  <a:pt x="1098674" y="31875"/>
                  <a:pt x="1129553" y="0"/>
                </a:cubicBezTo>
              </a:path>
            </a:pathLst>
          </a:custGeom>
          <a:noFill/>
          <a:ln w="31750">
            <a:solidFill>
              <a:srgbClr val="ff9933"/>
            </a:solidFill>
          </a:ln>
        </p:spPr>
        <p:style>
          <a:lnRef idx="2">
            <a:schemeClr val="accent1">
              <a:shade val="50000"/>
            </a:schemeClr>
          </a:lnRef>
          <a:fillRef idx="1">
            <a:schemeClr val="accent1"/>
          </a:fillRef>
          <a:effectRef idx="0">
            <a:schemeClr val="accent1"/>
          </a:effectRef>
          <a:fontRef idx="minor"/>
        </p:style>
      </p:sp>
      <p:sp>
        <p:nvSpPr>
          <p:cNvPr id="199" name="Volný tvar: obrazec 22"/>
          <p:cNvSpPr/>
          <p:nvPr/>
        </p:nvSpPr>
        <p:spPr>
          <a:xfrm>
            <a:off x="7797240" y="1982160"/>
            <a:ext cx="136080" cy="129600"/>
          </a:xfrm>
          <a:custGeom>
            <a:avLst/>
            <a:gdLst/>
            <a:ahLst/>
            <a:rect l="l" t="t" r="r" b="b"/>
            <a:pathLst>
              <a:path w="182024" h="173318">
                <a:moveTo>
                  <a:pt x="2731" y="173318"/>
                </a:moveTo>
                <a:cubicBezTo>
                  <a:pt x="-19184" y="-2989"/>
                  <a:pt x="95365" y="9961"/>
                  <a:pt x="182024" y="0"/>
                </a:cubicBezTo>
              </a:path>
            </a:pathLst>
          </a:custGeom>
          <a:noFill/>
          <a:ln w="31750">
            <a:solidFill>
              <a:srgbClr val="ff9900"/>
            </a:solidFill>
          </a:ln>
        </p:spPr>
        <p:style>
          <a:lnRef idx="2">
            <a:schemeClr val="accent1">
              <a:shade val="50000"/>
            </a:schemeClr>
          </a:lnRef>
          <a:fillRef idx="1">
            <a:schemeClr val="accent1"/>
          </a:fillRef>
          <a:effectRef idx="0">
            <a:schemeClr val="accent1"/>
          </a:effectRef>
          <a:fontRef idx="minor"/>
        </p:style>
      </p:sp>
      <p:sp>
        <p:nvSpPr>
          <p:cNvPr id="200" name="Volný tvar: obrazec 23"/>
          <p:cNvSpPr/>
          <p:nvPr/>
        </p:nvSpPr>
        <p:spPr>
          <a:xfrm>
            <a:off x="7642440" y="1816560"/>
            <a:ext cx="326880" cy="559800"/>
          </a:xfrm>
          <a:custGeom>
            <a:avLst/>
            <a:gdLst/>
            <a:ahLst/>
            <a:rect l="l" t="t" r="r" b="b"/>
            <a:pathLst>
              <a:path w="436283" h="747059">
                <a:moveTo>
                  <a:pt x="0" y="0"/>
                </a:moveTo>
                <a:cubicBezTo>
                  <a:pt x="25898" y="39843"/>
                  <a:pt x="278902" y="7968"/>
                  <a:pt x="304800" y="47811"/>
                </a:cubicBezTo>
                <a:cubicBezTo>
                  <a:pt x="361576" y="102595"/>
                  <a:pt x="288862" y="259976"/>
                  <a:pt x="227106" y="394446"/>
                </a:cubicBezTo>
                <a:cubicBezTo>
                  <a:pt x="230094" y="478117"/>
                  <a:pt x="220134" y="553820"/>
                  <a:pt x="268942" y="615577"/>
                </a:cubicBezTo>
                <a:cubicBezTo>
                  <a:pt x="305797" y="677334"/>
                  <a:pt x="375523" y="726141"/>
                  <a:pt x="436283" y="747059"/>
                </a:cubicBezTo>
              </a:path>
            </a:pathLst>
          </a:custGeom>
          <a:noFill/>
          <a:ln w="31750">
            <a:solidFill>
              <a:srgbClr val="ff9933"/>
            </a:solidFill>
          </a:ln>
        </p:spPr>
        <p:style>
          <a:lnRef idx="2">
            <a:schemeClr val="accent1">
              <a:shade val="50000"/>
            </a:schemeClr>
          </a:lnRef>
          <a:fillRef idx="1">
            <a:schemeClr val="accent1"/>
          </a:fillRef>
          <a:effectRef idx="0">
            <a:schemeClr val="accent1"/>
          </a:effectRef>
          <a:fontRef idx="minor"/>
        </p:style>
      </p:sp>
      <p:sp>
        <p:nvSpPr>
          <p:cNvPr id="201" name="Obdélník 47"/>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202" name="Zástupný symbol pro číslo snímku 26"/>
          <p:cNvSpPr txBox="1"/>
          <p:nvPr/>
        </p:nvSpPr>
        <p:spPr>
          <a:xfrm>
            <a:off x="6458040" y="6356520"/>
            <a:ext cx="2057040" cy="364680"/>
          </a:xfrm>
          <a:prstGeom prst="rect">
            <a:avLst/>
          </a:prstGeom>
          <a:noFill/>
          <a:ln w="0">
            <a:noFill/>
          </a:ln>
        </p:spPr>
        <p:txBody>
          <a:bodyPr anchor="ctr">
            <a:noAutofit/>
          </a:bodyPr>
          <a:p>
            <a:pPr algn="r">
              <a:lnSpc>
                <a:spcPct val="100000"/>
              </a:lnSpc>
            </a:pPr>
            <a:fld id="{20C7951B-6ECF-429C-B01B-EE12B5CA73B2}" type="slidenum">
              <a:rPr b="0" lang="cs-CZ" sz="900" spc="-1" strike="noStrike">
                <a:solidFill>
                  <a:srgbClr val="8b8b8b"/>
                </a:solidFill>
                <a:latin typeface="Calibri"/>
              </a:rPr>
              <a:t>5</a:t>
            </a:fld>
            <a:endParaRPr b="0" lang="cs-CZ" sz="90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Nadpis 1"/>
          <p:cNvSpPr txBox="1"/>
          <p:nvPr/>
        </p:nvSpPr>
        <p:spPr>
          <a:xfrm>
            <a:off x="610920" y="429840"/>
            <a:ext cx="8468280" cy="662760"/>
          </a:xfrm>
          <a:prstGeom prst="rect">
            <a:avLst/>
          </a:prstGeom>
          <a:noFill/>
          <a:ln w="0">
            <a:noFill/>
          </a:ln>
        </p:spPr>
        <p:txBody>
          <a:bodyPr>
            <a:noAutofit/>
          </a:bodyPr>
          <a:p>
            <a:pPr>
              <a:lnSpc>
                <a:spcPct val="100000"/>
              </a:lnSpc>
            </a:pPr>
            <a:r>
              <a:rPr b="1" lang="cs-CZ" sz="1900" spc="-1" strike="noStrike">
                <a:solidFill>
                  <a:srgbClr val="ff0000"/>
                </a:solidFill>
                <a:latin typeface="Verdana"/>
                <a:ea typeface="Verdana"/>
              </a:rPr>
              <a:t>Požadavky SVOD Bohemia na elektrizaci a zkapacitnění tratí do roku 2030</a:t>
            </a:r>
            <a:endParaRPr b="0" lang="cs-CZ" sz="1900" spc="-1" strike="noStrike">
              <a:solidFill>
                <a:srgbClr val="000000"/>
              </a:solidFill>
              <a:latin typeface="Calibri"/>
            </a:endParaRPr>
          </a:p>
        </p:txBody>
      </p:sp>
      <p:sp>
        <p:nvSpPr>
          <p:cNvPr id="204" name="TextovéPole 1"/>
          <p:cNvSpPr/>
          <p:nvPr/>
        </p:nvSpPr>
        <p:spPr>
          <a:xfrm>
            <a:off x="4788000" y="1712520"/>
            <a:ext cx="184320" cy="299880"/>
          </a:xfrm>
          <a:prstGeom prst="rect">
            <a:avLst/>
          </a:prstGeom>
          <a:noFill/>
          <a:ln w="0">
            <a:noFill/>
          </a:ln>
        </p:spPr>
        <p:style>
          <a:lnRef idx="0"/>
          <a:fillRef idx="0"/>
          <a:effectRef idx="0"/>
          <a:fontRef idx="minor"/>
        </p:style>
      </p:sp>
      <p:pic>
        <p:nvPicPr>
          <p:cNvPr id="205" name="Obrázek 10" descr="Obsah obrázku text, mapa&#10;&#10;Popis byl vytvořen automaticky"/>
          <p:cNvPicPr/>
          <p:nvPr/>
        </p:nvPicPr>
        <p:blipFill>
          <a:blip r:embed="rId1"/>
          <a:stretch/>
        </p:blipFill>
        <p:spPr>
          <a:xfrm>
            <a:off x="592200" y="1506240"/>
            <a:ext cx="7188120" cy="4116240"/>
          </a:xfrm>
          <a:prstGeom prst="rect">
            <a:avLst/>
          </a:prstGeom>
          <a:ln w="0">
            <a:noFill/>
          </a:ln>
        </p:spPr>
      </p:pic>
      <p:sp>
        <p:nvSpPr>
          <p:cNvPr id="206" name="Přímá spojnice 20"/>
          <p:cNvSpPr/>
          <p:nvPr/>
        </p:nvSpPr>
        <p:spPr>
          <a:xfrm flipV="1">
            <a:off x="2674440" y="3159360"/>
            <a:ext cx="402120" cy="132840"/>
          </a:xfrm>
          <a:prstGeom prst="line">
            <a:avLst/>
          </a:prstGeom>
          <a:ln w="38100">
            <a:solidFill>
              <a:srgbClr val="8621af"/>
            </a:solidFill>
          </a:ln>
        </p:spPr>
        <p:style>
          <a:lnRef idx="1">
            <a:schemeClr val="accent1"/>
          </a:lnRef>
          <a:fillRef idx="0">
            <a:schemeClr val="accent1"/>
          </a:fillRef>
          <a:effectRef idx="0">
            <a:schemeClr val="accent1"/>
          </a:effectRef>
          <a:fontRef idx="minor"/>
        </p:style>
      </p:sp>
      <p:sp>
        <p:nvSpPr>
          <p:cNvPr id="207" name="Přímá spojnice 24"/>
          <p:cNvSpPr/>
          <p:nvPr/>
        </p:nvSpPr>
        <p:spPr>
          <a:xfrm>
            <a:off x="2380320" y="1756080"/>
            <a:ext cx="197640" cy="372960"/>
          </a:xfrm>
          <a:prstGeom prst="line">
            <a:avLst/>
          </a:prstGeom>
          <a:ln w="31750">
            <a:solidFill>
              <a:srgbClr val="8621af"/>
            </a:solidFill>
          </a:ln>
        </p:spPr>
        <p:style>
          <a:lnRef idx="1">
            <a:schemeClr val="accent1"/>
          </a:lnRef>
          <a:fillRef idx="0">
            <a:schemeClr val="accent1"/>
          </a:fillRef>
          <a:effectRef idx="0">
            <a:schemeClr val="accent1"/>
          </a:effectRef>
          <a:fontRef idx="minor"/>
        </p:style>
      </p:sp>
      <p:sp>
        <p:nvSpPr>
          <p:cNvPr id="208" name="Volný tvar: obrazec 27"/>
          <p:cNvSpPr/>
          <p:nvPr/>
        </p:nvSpPr>
        <p:spPr>
          <a:xfrm>
            <a:off x="3576240" y="2547360"/>
            <a:ext cx="142920" cy="376200"/>
          </a:xfrm>
          <a:custGeom>
            <a:avLst/>
            <a:gdLst/>
            <a:ahLst/>
            <a:rect l="l" t="t" r="r" b="b"/>
            <a:pathLst>
              <a:path w="191040" h="502209">
                <a:moveTo>
                  <a:pt x="15740" y="0"/>
                </a:moveTo>
                <a:cubicBezTo>
                  <a:pt x="24426" y="26848"/>
                  <a:pt x="-7158" y="44219"/>
                  <a:pt x="1528" y="71067"/>
                </a:cubicBezTo>
                <a:cubicBezTo>
                  <a:pt x="29955" y="134238"/>
                  <a:pt x="29953" y="168983"/>
                  <a:pt x="34692" y="272425"/>
                </a:cubicBezTo>
                <a:cubicBezTo>
                  <a:pt x="84439" y="360864"/>
                  <a:pt x="138924" y="425614"/>
                  <a:pt x="191040" y="502209"/>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209" name="Volný tvar: obrazec 28"/>
          <p:cNvSpPr/>
          <p:nvPr/>
        </p:nvSpPr>
        <p:spPr>
          <a:xfrm>
            <a:off x="3469320" y="2787480"/>
            <a:ext cx="142920" cy="136440"/>
          </a:xfrm>
          <a:custGeom>
            <a:avLst/>
            <a:gdLst/>
            <a:ahLst/>
            <a:rect l="l" t="t" r="r" b="b"/>
            <a:pathLst>
              <a:path w="161086" h="165824">
                <a:moveTo>
                  <a:pt x="0" y="165824"/>
                </a:moveTo>
                <a:lnTo>
                  <a:pt x="161086"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210" name="Volný tvar: obrazec 29"/>
          <p:cNvSpPr/>
          <p:nvPr/>
        </p:nvSpPr>
        <p:spPr>
          <a:xfrm>
            <a:off x="3865680" y="2899080"/>
            <a:ext cx="1042560" cy="345960"/>
          </a:xfrm>
          <a:custGeom>
            <a:avLst/>
            <a:gdLst/>
            <a:ahLst/>
            <a:rect l="l" t="t" r="r" b="b"/>
            <a:pathLst>
              <a:path w="1390650" h="461706">
                <a:moveTo>
                  <a:pt x="0" y="224921"/>
                </a:moveTo>
                <a:cubicBezTo>
                  <a:pt x="125015" y="176502"/>
                  <a:pt x="246042" y="146170"/>
                  <a:pt x="346993" y="132151"/>
                </a:cubicBezTo>
                <a:cubicBezTo>
                  <a:pt x="447944" y="118132"/>
                  <a:pt x="523647" y="158080"/>
                  <a:pt x="605705" y="140808"/>
                </a:cubicBezTo>
                <a:cubicBezTo>
                  <a:pt x="687763" y="123536"/>
                  <a:pt x="758088" y="71676"/>
                  <a:pt x="839340" y="28517"/>
                </a:cubicBezTo>
                <a:cubicBezTo>
                  <a:pt x="920592" y="-14642"/>
                  <a:pt x="960652" y="1062"/>
                  <a:pt x="1017166" y="12220"/>
                </a:cubicBezTo>
                <a:cubicBezTo>
                  <a:pt x="1073680" y="23378"/>
                  <a:pt x="1146751" y="54796"/>
                  <a:pt x="1178422" y="95467"/>
                </a:cubicBezTo>
                <a:cubicBezTo>
                  <a:pt x="1210093" y="136138"/>
                  <a:pt x="1185272" y="218116"/>
                  <a:pt x="1207195" y="256249"/>
                </a:cubicBezTo>
                <a:cubicBezTo>
                  <a:pt x="1229118" y="294382"/>
                  <a:pt x="1280592" y="290927"/>
                  <a:pt x="1309961" y="324264"/>
                </a:cubicBezTo>
                <a:cubicBezTo>
                  <a:pt x="1339330" y="357602"/>
                  <a:pt x="1363514" y="401604"/>
                  <a:pt x="1390650" y="461706"/>
                </a:cubicBezTo>
              </a:path>
            </a:pathLst>
          </a:custGeom>
          <a:noFill/>
          <a:ln w="31750">
            <a:solidFill>
              <a:srgbClr val="ff9900"/>
            </a:solidFill>
          </a:ln>
        </p:spPr>
        <p:style>
          <a:lnRef idx="2">
            <a:schemeClr val="accent1">
              <a:shade val="50000"/>
            </a:schemeClr>
          </a:lnRef>
          <a:fillRef idx="1">
            <a:schemeClr val="accent1"/>
          </a:fillRef>
          <a:effectRef idx="0">
            <a:schemeClr val="accent1"/>
          </a:effectRef>
          <a:fontRef idx="minor"/>
        </p:style>
      </p:sp>
      <p:sp>
        <p:nvSpPr>
          <p:cNvPr id="211" name="Přímá spojnice 31"/>
          <p:cNvSpPr/>
          <p:nvPr/>
        </p:nvSpPr>
        <p:spPr>
          <a:xfrm>
            <a:off x="4923360" y="3243240"/>
            <a:ext cx="159480" cy="16200"/>
          </a:xfrm>
          <a:prstGeom prst="line">
            <a:avLst/>
          </a:prstGeom>
          <a:ln w="38100">
            <a:solidFill>
              <a:srgbClr val="8621af"/>
            </a:solidFill>
          </a:ln>
        </p:spPr>
        <p:style>
          <a:lnRef idx="1">
            <a:schemeClr val="accent1"/>
          </a:lnRef>
          <a:fillRef idx="0">
            <a:schemeClr val="accent1"/>
          </a:fillRef>
          <a:effectRef idx="0">
            <a:schemeClr val="accent1"/>
          </a:effectRef>
          <a:fontRef idx="minor"/>
        </p:style>
      </p:sp>
      <p:sp>
        <p:nvSpPr>
          <p:cNvPr id="212" name="Volný tvar: obrazec 32"/>
          <p:cNvSpPr/>
          <p:nvPr/>
        </p:nvSpPr>
        <p:spPr>
          <a:xfrm>
            <a:off x="4771440" y="2921400"/>
            <a:ext cx="218880" cy="92520"/>
          </a:xfrm>
          <a:custGeom>
            <a:avLst/>
            <a:gdLst/>
            <a:ahLst/>
            <a:rect l="l" t="t" r="r" b="b"/>
            <a:pathLst>
              <a:path w="292520" h="135067">
                <a:moveTo>
                  <a:pt x="0" y="99494"/>
                </a:moveTo>
                <a:cubicBezTo>
                  <a:pt x="80543" y="124762"/>
                  <a:pt x="126697" y="135817"/>
                  <a:pt x="174075" y="135028"/>
                </a:cubicBezTo>
                <a:cubicBezTo>
                  <a:pt x="213557" y="126342"/>
                  <a:pt x="276727" y="117655"/>
                  <a:pt x="292520" y="87649"/>
                </a:cubicBezTo>
                <a:cubicBezTo>
                  <a:pt x="283045" y="46588"/>
                  <a:pt x="259355" y="29216"/>
                  <a:pt x="242773"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213" name="Volný tvar: obrazec 18"/>
          <p:cNvSpPr/>
          <p:nvPr/>
        </p:nvSpPr>
        <p:spPr>
          <a:xfrm>
            <a:off x="2932560" y="2783160"/>
            <a:ext cx="292680" cy="65520"/>
          </a:xfrm>
          <a:custGeom>
            <a:avLst/>
            <a:gdLst/>
            <a:ahLst/>
            <a:rect l="l" t="t" r="r" b="b"/>
            <a:pathLst>
              <a:path w="390747" h="87718">
                <a:moveTo>
                  <a:pt x="0" y="87718"/>
                </a:moveTo>
                <a:cubicBezTo>
                  <a:pt x="28796" y="85503"/>
                  <a:pt x="145312" y="31011"/>
                  <a:pt x="196703" y="26581"/>
                </a:cubicBezTo>
                <a:cubicBezTo>
                  <a:pt x="248094" y="22151"/>
                  <a:pt x="272016" y="73542"/>
                  <a:pt x="308344" y="61137"/>
                </a:cubicBezTo>
                <a:cubicBezTo>
                  <a:pt x="335812" y="40758"/>
                  <a:pt x="372583" y="5316"/>
                  <a:pt x="390747" y="0"/>
                </a:cubicBezTo>
              </a:path>
            </a:pathLst>
          </a:custGeom>
          <a:noFill/>
          <a:ln w="41275">
            <a:solidFill>
              <a:srgbClr val="00b050"/>
            </a:solidFill>
          </a:ln>
        </p:spPr>
        <p:style>
          <a:lnRef idx="2">
            <a:schemeClr val="accent1">
              <a:shade val="50000"/>
            </a:schemeClr>
          </a:lnRef>
          <a:fillRef idx="1">
            <a:schemeClr val="accent1"/>
          </a:fillRef>
          <a:effectRef idx="0">
            <a:schemeClr val="accent1"/>
          </a:effectRef>
          <a:fontRef idx="minor"/>
        </p:style>
      </p:sp>
      <p:sp>
        <p:nvSpPr>
          <p:cNvPr id="214" name="Volný tvar: obrazec 19"/>
          <p:cNvSpPr/>
          <p:nvPr/>
        </p:nvSpPr>
        <p:spPr>
          <a:xfrm>
            <a:off x="7151040" y="3524760"/>
            <a:ext cx="84600" cy="170640"/>
          </a:xfrm>
          <a:custGeom>
            <a:avLst/>
            <a:gdLst/>
            <a:ahLst/>
            <a:rect l="l" t="t" r="r" b="b"/>
            <a:pathLst>
              <a:path w="113095" h="228152">
                <a:moveTo>
                  <a:pt x="0" y="0"/>
                </a:moveTo>
                <a:cubicBezTo>
                  <a:pt x="13291" y="27024"/>
                  <a:pt x="46960" y="134680"/>
                  <a:pt x="63795" y="170122"/>
                </a:cubicBezTo>
                <a:cubicBezTo>
                  <a:pt x="80630" y="205564"/>
                  <a:pt x="93035" y="203792"/>
                  <a:pt x="101009" y="212652"/>
                </a:cubicBezTo>
                <a:cubicBezTo>
                  <a:pt x="108983" y="221512"/>
                  <a:pt x="116293" y="235689"/>
                  <a:pt x="111641" y="22328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215" name="Volný tvar: obrazec 33"/>
          <p:cNvSpPr/>
          <p:nvPr/>
        </p:nvSpPr>
        <p:spPr>
          <a:xfrm>
            <a:off x="6499080" y="3062160"/>
            <a:ext cx="225000" cy="226800"/>
          </a:xfrm>
          <a:custGeom>
            <a:avLst/>
            <a:gdLst/>
            <a:ahLst/>
            <a:rect l="l" t="t" r="r" b="b"/>
            <a:pathLst>
              <a:path w="300369" h="303029">
                <a:moveTo>
                  <a:pt x="300369" y="303029"/>
                </a:moveTo>
                <a:cubicBezTo>
                  <a:pt x="242776" y="247208"/>
                  <a:pt x="169235" y="199361"/>
                  <a:pt x="111642" y="143540"/>
                </a:cubicBezTo>
                <a:lnTo>
                  <a:pt x="0"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216" name="Volný tvar: obrazec 35"/>
          <p:cNvSpPr/>
          <p:nvPr/>
        </p:nvSpPr>
        <p:spPr>
          <a:xfrm>
            <a:off x="1335960" y="3629880"/>
            <a:ext cx="571680" cy="687600"/>
          </a:xfrm>
          <a:custGeom>
            <a:avLst/>
            <a:gdLst/>
            <a:ahLst/>
            <a:rect l="l" t="t" r="r" b="b"/>
            <a:pathLst>
              <a:path w="762886" h="917058">
                <a:moveTo>
                  <a:pt x="762886" y="0"/>
                </a:moveTo>
                <a:cubicBezTo>
                  <a:pt x="693918" y="28353"/>
                  <a:pt x="606344" y="8860"/>
                  <a:pt x="558641" y="69111"/>
                </a:cubicBezTo>
                <a:cubicBezTo>
                  <a:pt x="509980" y="100122"/>
                  <a:pt x="532946" y="98351"/>
                  <a:pt x="484213" y="220625"/>
                </a:cubicBezTo>
                <a:cubicBezTo>
                  <a:pt x="457189" y="266699"/>
                  <a:pt x="434595" y="249864"/>
                  <a:pt x="388520" y="311001"/>
                </a:cubicBezTo>
                <a:cubicBezTo>
                  <a:pt x="331813" y="435933"/>
                  <a:pt x="266688" y="527197"/>
                  <a:pt x="207766" y="587448"/>
                </a:cubicBezTo>
                <a:cubicBezTo>
                  <a:pt x="148844" y="647699"/>
                  <a:pt x="71830" y="640611"/>
                  <a:pt x="42962" y="707064"/>
                </a:cubicBezTo>
                <a:lnTo>
                  <a:pt x="0" y="917058"/>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217" name="Volný tvar: obrazec 36"/>
          <p:cNvSpPr/>
          <p:nvPr/>
        </p:nvSpPr>
        <p:spPr>
          <a:xfrm>
            <a:off x="3339000" y="4553280"/>
            <a:ext cx="236880" cy="673560"/>
          </a:xfrm>
          <a:custGeom>
            <a:avLst/>
            <a:gdLst/>
            <a:ahLst/>
            <a:rect l="l" t="t" r="r" b="b"/>
            <a:pathLst>
              <a:path w="316319" h="898451">
                <a:moveTo>
                  <a:pt x="0" y="0"/>
                </a:moveTo>
                <a:cubicBezTo>
                  <a:pt x="25751" y="69998"/>
                  <a:pt x="998" y="203790"/>
                  <a:pt x="26749" y="273788"/>
                </a:cubicBezTo>
                <a:cubicBezTo>
                  <a:pt x="86114" y="410239"/>
                  <a:pt x="201301" y="429733"/>
                  <a:pt x="247375" y="528970"/>
                </a:cubicBezTo>
                <a:lnTo>
                  <a:pt x="316319" y="898451"/>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218" name="Volný tvar: obrazec 40"/>
          <p:cNvSpPr/>
          <p:nvPr/>
        </p:nvSpPr>
        <p:spPr>
          <a:xfrm>
            <a:off x="1360080" y="3642840"/>
            <a:ext cx="571680" cy="687600"/>
          </a:xfrm>
          <a:custGeom>
            <a:avLst/>
            <a:gdLst/>
            <a:ahLst/>
            <a:rect l="l" t="t" r="r" b="b"/>
            <a:pathLst>
              <a:path w="762886" h="917058">
                <a:moveTo>
                  <a:pt x="762886" y="0"/>
                </a:moveTo>
                <a:cubicBezTo>
                  <a:pt x="693918" y="28353"/>
                  <a:pt x="606344" y="8860"/>
                  <a:pt x="558641" y="69111"/>
                </a:cubicBezTo>
                <a:cubicBezTo>
                  <a:pt x="509980" y="100122"/>
                  <a:pt x="532946" y="98351"/>
                  <a:pt x="484213" y="220625"/>
                </a:cubicBezTo>
                <a:cubicBezTo>
                  <a:pt x="457189" y="266699"/>
                  <a:pt x="434595" y="249864"/>
                  <a:pt x="388520" y="311001"/>
                </a:cubicBezTo>
                <a:cubicBezTo>
                  <a:pt x="331813" y="435933"/>
                  <a:pt x="266688" y="527197"/>
                  <a:pt x="207766" y="587448"/>
                </a:cubicBezTo>
                <a:cubicBezTo>
                  <a:pt x="148844" y="647699"/>
                  <a:pt x="71830" y="640611"/>
                  <a:pt x="42962" y="707064"/>
                </a:cubicBezTo>
                <a:lnTo>
                  <a:pt x="0" y="917058"/>
                </a:lnTo>
              </a:path>
            </a:pathLst>
          </a:custGeom>
          <a:noFill/>
          <a:ln w="31750">
            <a:solidFill>
              <a:srgbClr val="ff9900"/>
            </a:solidFill>
          </a:ln>
        </p:spPr>
        <p:style>
          <a:lnRef idx="2">
            <a:schemeClr val="accent1">
              <a:shade val="50000"/>
            </a:schemeClr>
          </a:lnRef>
          <a:fillRef idx="1">
            <a:schemeClr val="accent1"/>
          </a:fillRef>
          <a:effectRef idx="0">
            <a:schemeClr val="accent1"/>
          </a:effectRef>
          <a:fontRef idx="minor"/>
        </p:style>
      </p:sp>
      <p:sp>
        <p:nvSpPr>
          <p:cNvPr id="219" name="Volný tvar: obrazec 41"/>
          <p:cNvSpPr/>
          <p:nvPr/>
        </p:nvSpPr>
        <p:spPr>
          <a:xfrm>
            <a:off x="3560040" y="2546280"/>
            <a:ext cx="42480" cy="236520"/>
          </a:xfrm>
          <a:custGeom>
            <a:avLst/>
            <a:gdLst/>
            <a:ahLst/>
            <a:rect l="l" t="t" r="r" b="b"/>
            <a:pathLst>
              <a:path w="57049" h="315708">
                <a:moveTo>
                  <a:pt x="15740" y="0"/>
                </a:moveTo>
                <a:cubicBezTo>
                  <a:pt x="24426" y="26848"/>
                  <a:pt x="-7158" y="44219"/>
                  <a:pt x="1528" y="71067"/>
                </a:cubicBezTo>
                <a:cubicBezTo>
                  <a:pt x="29955" y="134238"/>
                  <a:pt x="29953" y="168983"/>
                  <a:pt x="34692" y="272425"/>
                </a:cubicBezTo>
                <a:cubicBezTo>
                  <a:pt x="84439" y="360864"/>
                  <a:pt x="4933" y="239113"/>
                  <a:pt x="57049" y="315708"/>
                </a:cubicBezTo>
              </a:path>
            </a:pathLst>
          </a:custGeom>
          <a:noFill/>
          <a:ln w="31750">
            <a:solidFill>
              <a:srgbClr val="ff9900"/>
            </a:solidFill>
          </a:ln>
        </p:spPr>
        <p:style>
          <a:lnRef idx="2">
            <a:schemeClr val="accent1">
              <a:shade val="50000"/>
            </a:schemeClr>
          </a:lnRef>
          <a:fillRef idx="1">
            <a:schemeClr val="accent1"/>
          </a:fillRef>
          <a:effectRef idx="0">
            <a:schemeClr val="accent1"/>
          </a:effectRef>
          <a:fontRef idx="minor"/>
        </p:style>
      </p:sp>
      <p:sp>
        <p:nvSpPr>
          <p:cNvPr id="220" name="Volný tvar: obrazec 42"/>
          <p:cNvSpPr/>
          <p:nvPr/>
        </p:nvSpPr>
        <p:spPr>
          <a:xfrm>
            <a:off x="3446280" y="2775600"/>
            <a:ext cx="142920" cy="136440"/>
          </a:xfrm>
          <a:custGeom>
            <a:avLst/>
            <a:gdLst/>
            <a:ahLst/>
            <a:rect l="l" t="t" r="r" b="b"/>
            <a:pathLst>
              <a:path w="161086" h="165824">
                <a:moveTo>
                  <a:pt x="0" y="165824"/>
                </a:moveTo>
                <a:lnTo>
                  <a:pt x="161086" y="0"/>
                </a:lnTo>
              </a:path>
            </a:pathLst>
          </a:custGeom>
          <a:noFill/>
          <a:ln w="25400">
            <a:solidFill>
              <a:srgbClr val="ff9900"/>
            </a:solidFill>
          </a:ln>
        </p:spPr>
        <p:style>
          <a:lnRef idx="2">
            <a:schemeClr val="accent1">
              <a:shade val="50000"/>
            </a:schemeClr>
          </a:lnRef>
          <a:fillRef idx="1">
            <a:schemeClr val="accent1"/>
          </a:fillRef>
          <a:effectRef idx="0">
            <a:schemeClr val="accent1"/>
          </a:effectRef>
          <a:fontRef idx="minor"/>
        </p:style>
      </p:sp>
      <p:sp>
        <p:nvSpPr>
          <p:cNvPr id="221" name="Volný tvar: obrazec 43"/>
          <p:cNvSpPr/>
          <p:nvPr/>
        </p:nvSpPr>
        <p:spPr>
          <a:xfrm>
            <a:off x="2931120" y="2765520"/>
            <a:ext cx="292680" cy="65520"/>
          </a:xfrm>
          <a:custGeom>
            <a:avLst/>
            <a:gdLst/>
            <a:ahLst/>
            <a:rect l="l" t="t" r="r" b="b"/>
            <a:pathLst>
              <a:path w="390747" h="87718">
                <a:moveTo>
                  <a:pt x="0" y="87718"/>
                </a:moveTo>
                <a:cubicBezTo>
                  <a:pt x="28796" y="85503"/>
                  <a:pt x="145312" y="31011"/>
                  <a:pt x="196703" y="26581"/>
                </a:cubicBezTo>
                <a:cubicBezTo>
                  <a:pt x="248094" y="22151"/>
                  <a:pt x="272016" y="73542"/>
                  <a:pt x="308344" y="61137"/>
                </a:cubicBezTo>
                <a:cubicBezTo>
                  <a:pt x="335812" y="40758"/>
                  <a:pt x="372583" y="5316"/>
                  <a:pt x="390747" y="0"/>
                </a:cubicBezTo>
              </a:path>
            </a:pathLst>
          </a:custGeom>
          <a:noFill/>
          <a:ln w="22225">
            <a:solidFill>
              <a:srgbClr val="ff9900"/>
            </a:solidFill>
          </a:ln>
        </p:spPr>
        <p:style>
          <a:lnRef idx="2">
            <a:schemeClr val="accent1">
              <a:shade val="50000"/>
            </a:schemeClr>
          </a:lnRef>
          <a:fillRef idx="1">
            <a:schemeClr val="accent1"/>
          </a:fillRef>
          <a:effectRef idx="0">
            <a:schemeClr val="accent1"/>
          </a:effectRef>
          <a:fontRef idx="minor"/>
        </p:style>
      </p:sp>
      <p:sp>
        <p:nvSpPr>
          <p:cNvPr id="222" name="Volný tvar: obrazec 44"/>
          <p:cNvSpPr/>
          <p:nvPr/>
        </p:nvSpPr>
        <p:spPr>
          <a:xfrm>
            <a:off x="6295680" y="3522960"/>
            <a:ext cx="749160" cy="472320"/>
          </a:xfrm>
          <a:custGeom>
            <a:avLst/>
            <a:gdLst/>
            <a:ahLst/>
            <a:rect l="l" t="t" r="r" b="b"/>
            <a:pathLst>
              <a:path w="1001314" h="640986">
                <a:moveTo>
                  <a:pt x="0" y="640986"/>
                </a:moveTo>
                <a:lnTo>
                  <a:pt x="1001314" y="0"/>
                </a:lnTo>
              </a:path>
            </a:pathLst>
          </a:custGeom>
          <a:noFill/>
          <a:ln w="38100">
            <a:solidFill>
              <a:srgbClr val="8621af"/>
            </a:solidFill>
          </a:ln>
        </p:spPr>
        <p:style>
          <a:lnRef idx="2">
            <a:schemeClr val="accent1">
              <a:shade val="50000"/>
            </a:schemeClr>
          </a:lnRef>
          <a:fillRef idx="1">
            <a:schemeClr val="accent1"/>
          </a:fillRef>
          <a:effectRef idx="0">
            <a:schemeClr val="accent1"/>
          </a:effectRef>
          <a:fontRef idx="minor"/>
        </p:style>
      </p:sp>
      <p:sp>
        <p:nvSpPr>
          <p:cNvPr id="223" name="Přímá spojnice 3"/>
          <p:cNvSpPr/>
          <p:nvPr/>
        </p:nvSpPr>
        <p:spPr>
          <a:xfrm>
            <a:off x="516600" y="5171760"/>
            <a:ext cx="190080" cy="0"/>
          </a:xfrm>
          <a:prstGeom prst="line">
            <a:avLst/>
          </a:prstGeom>
          <a:ln w="38100">
            <a:solidFill>
              <a:srgbClr val="009900"/>
            </a:solidFill>
          </a:ln>
        </p:spPr>
        <p:style>
          <a:lnRef idx="1">
            <a:schemeClr val="accent1"/>
          </a:lnRef>
          <a:fillRef idx="0">
            <a:schemeClr val="accent1"/>
          </a:fillRef>
          <a:effectRef idx="0">
            <a:schemeClr val="accent1"/>
          </a:effectRef>
          <a:fontRef idx="minor"/>
        </p:style>
      </p:sp>
      <p:sp>
        <p:nvSpPr>
          <p:cNvPr id="224" name="Přímá spojnice 30"/>
          <p:cNvSpPr/>
          <p:nvPr/>
        </p:nvSpPr>
        <p:spPr>
          <a:xfrm>
            <a:off x="516600" y="5311800"/>
            <a:ext cx="190080" cy="0"/>
          </a:xfrm>
          <a:prstGeom prst="line">
            <a:avLst/>
          </a:prstGeom>
          <a:ln w="38100">
            <a:solidFill>
              <a:srgbClr val="ff9900"/>
            </a:solidFill>
          </a:ln>
        </p:spPr>
        <p:style>
          <a:lnRef idx="1">
            <a:schemeClr val="accent1"/>
          </a:lnRef>
          <a:fillRef idx="0">
            <a:schemeClr val="accent1"/>
          </a:fillRef>
          <a:effectRef idx="0">
            <a:schemeClr val="accent1"/>
          </a:effectRef>
          <a:fontRef idx="minor"/>
        </p:style>
      </p:sp>
      <p:sp>
        <p:nvSpPr>
          <p:cNvPr id="225" name="Přímá spojnice 34"/>
          <p:cNvSpPr/>
          <p:nvPr/>
        </p:nvSpPr>
        <p:spPr>
          <a:xfrm>
            <a:off x="516600" y="5573520"/>
            <a:ext cx="188280" cy="0"/>
          </a:xfrm>
          <a:prstGeom prst="line">
            <a:avLst/>
          </a:prstGeom>
          <a:ln w="38100">
            <a:solidFill>
              <a:srgbClr val="8621af"/>
            </a:solidFill>
          </a:ln>
        </p:spPr>
        <p:style>
          <a:lnRef idx="1">
            <a:schemeClr val="accent1"/>
          </a:lnRef>
          <a:fillRef idx="0">
            <a:schemeClr val="accent1"/>
          </a:fillRef>
          <a:effectRef idx="0">
            <a:schemeClr val="accent1"/>
          </a:effectRef>
          <a:fontRef idx="minor"/>
        </p:style>
      </p:sp>
      <p:sp>
        <p:nvSpPr>
          <p:cNvPr id="226" name="TextovéPole 4"/>
          <p:cNvSpPr/>
          <p:nvPr/>
        </p:nvSpPr>
        <p:spPr>
          <a:xfrm>
            <a:off x="346680" y="4905000"/>
            <a:ext cx="383868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900" spc="-1" strike="noStrike" u="sng">
                <a:solidFill>
                  <a:srgbClr val="000000"/>
                </a:solidFill>
                <a:uFillTx/>
                <a:latin typeface="Verdana"/>
                <a:ea typeface="Verdana"/>
              </a:rPr>
              <a:t>Legenda:</a:t>
            </a:r>
            <a:endParaRPr b="0" lang="cs-CZ" sz="900" spc="-1" strike="noStrike">
              <a:latin typeface="Arial"/>
            </a:endParaRPr>
          </a:p>
          <a:p>
            <a:pPr>
              <a:lnSpc>
                <a:spcPct val="100000"/>
              </a:lnSpc>
            </a:pPr>
            <a:r>
              <a:rPr b="0" lang="cs-CZ" sz="900" spc="-1" strike="noStrike">
                <a:solidFill>
                  <a:srgbClr val="000000"/>
                </a:solidFill>
                <a:latin typeface="Verdana"/>
                <a:ea typeface="Verdana"/>
              </a:rPr>
              <a:t>         </a:t>
            </a:r>
            <a:r>
              <a:rPr b="0" lang="cs-CZ" sz="900" spc="-1" strike="noStrike">
                <a:solidFill>
                  <a:srgbClr val="000000"/>
                </a:solidFill>
                <a:latin typeface="Verdana"/>
                <a:ea typeface="Verdana"/>
              </a:rPr>
              <a:t>Elektrizace trati (AC 25 kV 50 Hz)</a:t>
            </a:r>
            <a:endParaRPr b="0" lang="cs-CZ" sz="900" spc="-1" strike="noStrike">
              <a:latin typeface="Arial"/>
            </a:endParaRPr>
          </a:p>
          <a:p>
            <a:pPr>
              <a:lnSpc>
                <a:spcPct val="100000"/>
              </a:lnSpc>
            </a:pPr>
            <a:r>
              <a:rPr b="0" lang="cs-CZ" sz="900" spc="-1" strike="noStrike">
                <a:solidFill>
                  <a:srgbClr val="000000"/>
                </a:solidFill>
                <a:latin typeface="Verdana"/>
                <a:ea typeface="Verdana"/>
              </a:rPr>
              <a:t>         </a:t>
            </a:r>
            <a:r>
              <a:rPr b="0" lang="cs-CZ" sz="900" spc="-1" strike="noStrike">
                <a:solidFill>
                  <a:srgbClr val="000000"/>
                </a:solidFill>
                <a:latin typeface="Verdana"/>
                <a:ea typeface="Verdana"/>
              </a:rPr>
              <a:t>Zkapacitnění trati</a:t>
            </a:r>
            <a:endParaRPr b="0" lang="cs-CZ" sz="900" spc="-1" strike="noStrike">
              <a:latin typeface="Arial"/>
            </a:endParaRPr>
          </a:p>
          <a:p>
            <a:pPr>
              <a:lnSpc>
                <a:spcPct val="100000"/>
              </a:lnSpc>
            </a:pPr>
            <a:r>
              <a:rPr b="0" lang="cs-CZ" sz="900" spc="-1" strike="noStrike">
                <a:solidFill>
                  <a:srgbClr val="000000"/>
                </a:solidFill>
                <a:latin typeface="Verdana"/>
                <a:ea typeface="Verdana"/>
              </a:rPr>
              <a:t>         </a:t>
            </a:r>
            <a:r>
              <a:rPr b="0" lang="cs-CZ" sz="900" spc="-1" strike="noStrike">
                <a:solidFill>
                  <a:srgbClr val="000000"/>
                </a:solidFill>
                <a:latin typeface="Verdana"/>
                <a:ea typeface="Verdana"/>
              </a:rPr>
              <a:t>Urgentní konverzi na AC 25 kV 50 Hz SVOD nepožaduje</a:t>
            </a:r>
            <a:endParaRPr b="0" lang="cs-CZ" sz="900" spc="-1" strike="noStrike">
              <a:latin typeface="Arial"/>
            </a:endParaRPr>
          </a:p>
          <a:p>
            <a:pPr>
              <a:lnSpc>
                <a:spcPct val="100000"/>
              </a:lnSpc>
            </a:pPr>
            <a:r>
              <a:rPr b="0" lang="cs-CZ" sz="900" spc="-1" strike="noStrike">
                <a:solidFill>
                  <a:srgbClr val="000000"/>
                </a:solidFill>
                <a:latin typeface="Verdana"/>
                <a:ea typeface="Verdana"/>
              </a:rPr>
              <a:t>         </a:t>
            </a:r>
            <a:r>
              <a:rPr b="0" lang="cs-CZ" sz="900" spc="-1" strike="noStrike">
                <a:solidFill>
                  <a:srgbClr val="000000"/>
                </a:solidFill>
                <a:latin typeface="Verdana"/>
                <a:ea typeface="Verdana"/>
              </a:rPr>
              <a:t>Novostavba trati včetně elektrizace</a:t>
            </a:r>
            <a:endParaRPr b="0" lang="cs-CZ" sz="900" spc="-1" strike="noStrike">
              <a:latin typeface="Arial"/>
            </a:endParaRPr>
          </a:p>
          <a:p>
            <a:pPr marL="233280" indent="-232920">
              <a:lnSpc>
                <a:spcPct val="100000"/>
              </a:lnSpc>
              <a:tabLst>
                <a:tab algn="l" pos="0"/>
              </a:tabLst>
            </a:pPr>
            <a:r>
              <a:rPr b="0" lang="cs-CZ" sz="900" spc="-1" strike="noStrike">
                <a:solidFill>
                  <a:srgbClr val="000000"/>
                </a:solidFill>
                <a:latin typeface="Calibri Light"/>
                <a:ea typeface="Verdana"/>
              </a:rPr>
              <a:t>	</a:t>
            </a:r>
            <a:endParaRPr b="0" lang="cs-CZ" sz="900" spc="-1" strike="noStrike">
              <a:latin typeface="Arial"/>
            </a:endParaRPr>
          </a:p>
        </p:txBody>
      </p:sp>
      <p:sp>
        <p:nvSpPr>
          <p:cNvPr id="227" name="Volný tvar: obrazec 2"/>
          <p:cNvSpPr/>
          <p:nvPr/>
        </p:nvSpPr>
        <p:spPr>
          <a:xfrm>
            <a:off x="4784400" y="5099760"/>
            <a:ext cx="905400" cy="160920"/>
          </a:xfrm>
          <a:custGeom>
            <a:avLst/>
            <a:gdLst/>
            <a:ahLst/>
            <a:rect l="l" t="t" r="r" b="b"/>
            <a:pathLst>
              <a:path w="1207917" h="215218">
                <a:moveTo>
                  <a:pt x="0" y="0"/>
                </a:moveTo>
                <a:lnTo>
                  <a:pt x="270531" y="46550"/>
                </a:lnTo>
                <a:cubicBezTo>
                  <a:pt x="346101" y="61664"/>
                  <a:pt x="383143" y="69116"/>
                  <a:pt x="459771" y="71635"/>
                </a:cubicBezTo>
                <a:cubicBezTo>
                  <a:pt x="536399" y="74154"/>
                  <a:pt x="605611" y="37734"/>
                  <a:pt x="730302" y="61664"/>
                </a:cubicBezTo>
                <a:cubicBezTo>
                  <a:pt x="926785" y="122120"/>
                  <a:pt x="1044181" y="178693"/>
                  <a:pt x="1207917" y="215218"/>
                </a:cubicBezTo>
              </a:path>
            </a:pathLst>
          </a:custGeom>
          <a:noFill/>
          <a:ln w="31750">
            <a:solidFill>
              <a:srgbClr val="00b050"/>
            </a:solidFill>
          </a:ln>
        </p:spPr>
        <p:style>
          <a:lnRef idx="2">
            <a:schemeClr val="accent1">
              <a:shade val="50000"/>
            </a:schemeClr>
          </a:lnRef>
          <a:fillRef idx="1">
            <a:schemeClr val="accent1"/>
          </a:fillRef>
          <a:effectRef idx="0">
            <a:schemeClr val="accent1"/>
          </a:effectRef>
          <a:fontRef idx="minor"/>
        </p:style>
      </p:sp>
      <p:sp>
        <p:nvSpPr>
          <p:cNvPr id="228" name="Volný tvar: obrazec 5"/>
          <p:cNvSpPr/>
          <p:nvPr/>
        </p:nvSpPr>
        <p:spPr>
          <a:xfrm>
            <a:off x="4273560" y="3702600"/>
            <a:ext cx="226440" cy="203760"/>
          </a:xfrm>
          <a:custGeom>
            <a:avLst/>
            <a:gdLst/>
            <a:ahLst/>
            <a:rect l="l" t="t" r="r" b="b"/>
            <a:pathLst>
              <a:path w="302281" h="272053">
                <a:moveTo>
                  <a:pt x="0" y="272053"/>
                </a:moveTo>
                <a:cubicBezTo>
                  <a:pt x="30228" y="186407"/>
                  <a:pt x="30228" y="153659"/>
                  <a:pt x="90684" y="15114"/>
                </a:cubicBezTo>
                <a:cubicBezTo>
                  <a:pt x="183887" y="-15115"/>
                  <a:pt x="193964" y="15114"/>
                  <a:pt x="302281"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229" name="Volný tvar: obrazec 6"/>
          <p:cNvSpPr/>
          <p:nvPr/>
        </p:nvSpPr>
        <p:spPr>
          <a:xfrm>
            <a:off x="2728440" y="2863800"/>
            <a:ext cx="195840" cy="322560"/>
          </a:xfrm>
          <a:custGeom>
            <a:avLst/>
            <a:gdLst/>
            <a:ahLst/>
            <a:rect l="l" t="t" r="r" b="b"/>
            <a:pathLst>
              <a:path w="261498" h="430750">
                <a:moveTo>
                  <a:pt x="261498" y="0"/>
                </a:moveTo>
                <a:cubicBezTo>
                  <a:pt x="241346" y="52899"/>
                  <a:pt x="235174" y="37029"/>
                  <a:pt x="123582" y="89928"/>
                </a:cubicBezTo>
                <a:cubicBezTo>
                  <a:pt x="79751" y="108191"/>
                  <a:pt x="23200" y="115748"/>
                  <a:pt x="403" y="179479"/>
                </a:cubicBezTo>
                <a:cubicBezTo>
                  <a:pt x="-4635" y="198372"/>
                  <a:pt x="38818" y="259080"/>
                  <a:pt x="66527" y="283011"/>
                </a:cubicBezTo>
                <a:cubicBezTo>
                  <a:pt x="127487" y="302785"/>
                  <a:pt x="138697" y="299006"/>
                  <a:pt x="170814" y="302281"/>
                </a:cubicBezTo>
                <a:cubicBezTo>
                  <a:pt x="172703" y="351779"/>
                  <a:pt x="185802" y="401908"/>
                  <a:pt x="140585" y="43075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230" name="Volný tvar: obrazec 45"/>
          <p:cNvSpPr/>
          <p:nvPr/>
        </p:nvSpPr>
        <p:spPr>
          <a:xfrm rot="18678000">
            <a:off x="6437520" y="4370040"/>
            <a:ext cx="219960" cy="221400"/>
          </a:xfrm>
          <a:custGeom>
            <a:avLst/>
            <a:gdLst/>
            <a:ahLst/>
            <a:rect l="l" t="t" r="r" b="b"/>
            <a:pathLst>
              <a:path w="293737" h="295480">
                <a:moveTo>
                  <a:pt x="293737" y="295480"/>
                </a:moveTo>
                <a:cubicBezTo>
                  <a:pt x="236144" y="239659"/>
                  <a:pt x="179181" y="210685"/>
                  <a:pt x="121588" y="154864"/>
                </a:cubicBezTo>
                <a:cubicBezTo>
                  <a:pt x="84374" y="107017"/>
                  <a:pt x="37214" y="47847"/>
                  <a:pt x="0"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231" name="Volný tvar: obrazec 46"/>
          <p:cNvSpPr/>
          <p:nvPr/>
        </p:nvSpPr>
        <p:spPr>
          <a:xfrm rot="8836800">
            <a:off x="4507920" y="2351520"/>
            <a:ext cx="267120" cy="292680"/>
          </a:xfrm>
          <a:custGeom>
            <a:avLst/>
            <a:gdLst/>
            <a:ahLst/>
            <a:rect l="l" t="t" r="r" b="b"/>
            <a:pathLst>
              <a:path w="356572" h="390888">
                <a:moveTo>
                  <a:pt x="40435" y="390888"/>
                </a:moveTo>
                <a:cubicBezTo>
                  <a:pt x="-13851" y="334551"/>
                  <a:pt x="-14805" y="163849"/>
                  <a:pt x="45651" y="25304"/>
                </a:cubicBezTo>
                <a:cubicBezTo>
                  <a:pt x="95088" y="-14813"/>
                  <a:pt x="77801" y="-2126"/>
                  <a:pt x="146837" y="27996"/>
                </a:cubicBezTo>
                <a:cubicBezTo>
                  <a:pt x="251174" y="3165"/>
                  <a:pt x="320861" y="28022"/>
                  <a:pt x="356572" y="32193"/>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sp>
      <p:sp>
        <p:nvSpPr>
          <p:cNvPr id="232" name="Volný tvar: obrazec 8"/>
          <p:cNvSpPr/>
          <p:nvPr/>
        </p:nvSpPr>
        <p:spPr>
          <a:xfrm>
            <a:off x="3076560" y="3085560"/>
            <a:ext cx="81000" cy="61920"/>
          </a:xfrm>
          <a:custGeom>
            <a:avLst/>
            <a:gdLst/>
            <a:ahLst/>
            <a:rect l="l" t="t" r="r" b="b"/>
            <a:pathLst>
              <a:path w="108264" h="83189">
                <a:moveTo>
                  <a:pt x="0" y="79700"/>
                </a:moveTo>
                <a:cubicBezTo>
                  <a:pt x="11413" y="72157"/>
                  <a:pt x="34333" y="99531"/>
                  <a:pt x="104258" y="66249"/>
                </a:cubicBezTo>
                <a:cubicBezTo>
                  <a:pt x="109719" y="27955"/>
                  <a:pt x="112100" y="59696"/>
                  <a:pt x="94599" y="0"/>
                </a:cubicBezTo>
              </a:path>
            </a:pathLst>
          </a:custGeom>
          <a:noFill/>
          <a:ln w="38100">
            <a:solidFill>
              <a:srgbClr val="ff9900"/>
            </a:solidFill>
          </a:ln>
        </p:spPr>
        <p:style>
          <a:lnRef idx="2">
            <a:schemeClr val="accent1">
              <a:shade val="50000"/>
            </a:schemeClr>
          </a:lnRef>
          <a:fillRef idx="1">
            <a:schemeClr val="accent1"/>
          </a:fillRef>
          <a:effectRef idx="0">
            <a:schemeClr val="accent1"/>
          </a:effectRef>
          <a:fontRef idx="minor"/>
        </p:style>
      </p:sp>
      <p:sp>
        <p:nvSpPr>
          <p:cNvPr id="233" name="Volný tvar: obrazec 14"/>
          <p:cNvSpPr/>
          <p:nvPr/>
        </p:nvSpPr>
        <p:spPr>
          <a:xfrm>
            <a:off x="6867000" y="4366080"/>
            <a:ext cx="158760" cy="155160"/>
          </a:xfrm>
          <a:custGeom>
            <a:avLst/>
            <a:gdLst/>
            <a:ahLst/>
            <a:rect l="l" t="t" r="r" b="b"/>
            <a:pathLst>
              <a:path w="212213" h="207563">
                <a:moveTo>
                  <a:pt x="212213" y="207563"/>
                </a:moveTo>
                <a:cubicBezTo>
                  <a:pt x="129935" y="205694"/>
                  <a:pt x="98147" y="215042"/>
                  <a:pt x="32699" y="123415"/>
                </a:cubicBezTo>
                <a:cubicBezTo>
                  <a:pt x="14000" y="48617"/>
                  <a:pt x="-10310" y="74798"/>
                  <a:pt x="4649" y="0"/>
                </a:cubicBezTo>
              </a:path>
            </a:pathLst>
          </a:custGeom>
          <a:noFill/>
          <a:ln w="22225">
            <a:solidFill>
              <a:srgbClr val="ff0000"/>
            </a:solidFill>
          </a:ln>
        </p:spPr>
        <p:style>
          <a:lnRef idx="2">
            <a:schemeClr val="accent1">
              <a:shade val="50000"/>
            </a:schemeClr>
          </a:lnRef>
          <a:fillRef idx="1">
            <a:schemeClr val="accent1"/>
          </a:fillRef>
          <a:effectRef idx="0">
            <a:schemeClr val="accent1"/>
          </a:effectRef>
          <a:fontRef idx="minor"/>
        </p:style>
      </p:sp>
      <p:sp>
        <p:nvSpPr>
          <p:cNvPr id="234" name="Přímá spojnice 38"/>
          <p:cNvSpPr/>
          <p:nvPr/>
        </p:nvSpPr>
        <p:spPr>
          <a:xfrm>
            <a:off x="516600" y="5455440"/>
            <a:ext cx="188280" cy="0"/>
          </a:xfrm>
          <a:prstGeom prst="line">
            <a:avLst/>
          </a:prstGeom>
          <a:ln w="22225">
            <a:solidFill>
              <a:srgbClr val="ff0000"/>
            </a:solidFill>
          </a:ln>
        </p:spPr>
        <p:style>
          <a:lnRef idx="1">
            <a:schemeClr val="accent1"/>
          </a:lnRef>
          <a:fillRef idx="0">
            <a:schemeClr val="accent1"/>
          </a:fillRef>
          <a:effectRef idx="0">
            <a:schemeClr val="accent1"/>
          </a:effectRef>
          <a:fontRef idx="minor"/>
        </p:style>
      </p:sp>
      <p:pic>
        <p:nvPicPr>
          <p:cNvPr id="235" name="Obrázek 16" descr="Obsah obrázku mapa&#10;&#10;Popis byl vytvořen automaticky"/>
          <p:cNvPicPr/>
          <p:nvPr/>
        </p:nvPicPr>
        <p:blipFill>
          <a:blip r:embed="rId2"/>
          <a:stretch/>
        </p:blipFill>
        <p:spPr>
          <a:xfrm>
            <a:off x="6692400" y="1628640"/>
            <a:ext cx="1918440" cy="1271880"/>
          </a:xfrm>
          <a:prstGeom prst="rect">
            <a:avLst/>
          </a:prstGeom>
          <a:ln w="0">
            <a:noFill/>
          </a:ln>
        </p:spPr>
      </p:pic>
      <p:sp>
        <p:nvSpPr>
          <p:cNvPr id="236" name="Volný tvar: obrazec 21"/>
          <p:cNvSpPr/>
          <p:nvPr/>
        </p:nvSpPr>
        <p:spPr>
          <a:xfrm>
            <a:off x="6840000" y="2327400"/>
            <a:ext cx="846720" cy="425520"/>
          </a:xfrm>
          <a:custGeom>
            <a:avLst/>
            <a:gdLst/>
            <a:ahLst/>
            <a:rect l="l" t="t" r="r" b="b"/>
            <a:pathLst>
              <a:path w="1129553" h="567766">
                <a:moveTo>
                  <a:pt x="0" y="567766"/>
                </a:moveTo>
                <a:cubicBezTo>
                  <a:pt x="53788" y="537884"/>
                  <a:pt x="125506" y="561788"/>
                  <a:pt x="179294" y="531906"/>
                </a:cubicBezTo>
                <a:cubicBezTo>
                  <a:pt x="299819" y="455208"/>
                  <a:pt x="295837" y="477121"/>
                  <a:pt x="513977" y="478118"/>
                </a:cubicBezTo>
                <a:cubicBezTo>
                  <a:pt x="622550" y="432299"/>
                  <a:pt x="626534" y="469154"/>
                  <a:pt x="729130" y="388471"/>
                </a:cubicBezTo>
                <a:cubicBezTo>
                  <a:pt x="761004" y="314761"/>
                  <a:pt x="757019" y="292848"/>
                  <a:pt x="824753" y="256989"/>
                </a:cubicBezTo>
                <a:cubicBezTo>
                  <a:pt x="940299" y="185272"/>
                  <a:pt x="933326" y="138455"/>
                  <a:pt x="932329" y="53789"/>
                </a:cubicBezTo>
                <a:cubicBezTo>
                  <a:pt x="1005043" y="6973"/>
                  <a:pt x="1098674" y="31875"/>
                  <a:pt x="1129553" y="0"/>
                </a:cubicBezTo>
              </a:path>
            </a:pathLst>
          </a:custGeom>
          <a:noFill/>
          <a:ln w="31750">
            <a:solidFill>
              <a:srgbClr val="ff9933"/>
            </a:solidFill>
          </a:ln>
        </p:spPr>
        <p:style>
          <a:lnRef idx="2">
            <a:schemeClr val="accent1">
              <a:shade val="50000"/>
            </a:schemeClr>
          </a:lnRef>
          <a:fillRef idx="1">
            <a:schemeClr val="accent1"/>
          </a:fillRef>
          <a:effectRef idx="0">
            <a:schemeClr val="accent1"/>
          </a:effectRef>
          <a:fontRef idx="minor"/>
        </p:style>
      </p:sp>
      <p:sp>
        <p:nvSpPr>
          <p:cNvPr id="237" name="Volný tvar: obrazec 22"/>
          <p:cNvSpPr/>
          <p:nvPr/>
        </p:nvSpPr>
        <p:spPr>
          <a:xfrm>
            <a:off x="7797240" y="1982160"/>
            <a:ext cx="136080" cy="129600"/>
          </a:xfrm>
          <a:custGeom>
            <a:avLst/>
            <a:gdLst/>
            <a:ahLst/>
            <a:rect l="l" t="t" r="r" b="b"/>
            <a:pathLst>
              <a:path w="182024" h="173318">
                <a:moveTo>
                  <a:pt x="2731" y="173318"/>
                </a:moveTo>
                <a:cubicBezTo>
                  <a:pt x="-19184" y="-2989"/>
                  <a:pt x="95365" y="9961"/>
                  <a:pt x="182024" y="0"/>
                </a:cubicBezTo>
              </a:path>
            </a:pathLst>
          </a:custGeom>
          <a:noFill/>
          <a:ln w="31750">
            <a:solidFill>
              <a:srgbClr val="ff9900"/>
            </a:solidFill>
          </a:ln>
        </p:spPr>
        <p:style>
          <a:lnRef idx="2">
            <a:schemeClr val="accent1">
              <a:shade val="50000"/>
            </a:schemeClr>
          </a:lnRef>
          <a:fillRef idx="1">
            <a:schemeClr val="accent1"/>
          </a:fillRef>
          <a:effectRef idx="0">
            <a:schemeClr val="accent1"/>
          </a:effectRef>
          <a:fontRef idx="minor"/>
        </p:style>
      </p:sp>
      <p:sp>
        <p:nvSpPr>
          <p:cNvPr id="238" name="Volný tvar: obrazec 23"/>
          <p:cNvSpPr/>
          <p:nvPr/>
        </p:nvSpPr>
        <p:spPr>
          <a:xfrm>
            <a:off x="7642440" y="1816560"/>
            <a:ext cx="326880" cy="559800"/>
          </a:xfrm>
          <a:custGeom>
            <a:avLst/>
            <a:gdLst/>
            <a:ahLst/>
            <a:rect l="l" t="t" r="r" b="b"/>
            <a:pathLst>
              <a:path w="436283" h="747059">
                <a:moveTo>
                  <a:pt x="0" y="0"/>
                </a:moveTo>
                <a:cubicBezTo>
                  <a:pt x="25898" y="39843"/>
                  <a:pt x="278902" y="7968"/>
                  <a:pt x="304800" y="47811"/>
                </a:cubicBezTo>
                <a:cubicBezTo>
                  <a:pt x="361576" y="102595"/>
                  <a:pt x="288862" y="259976"/>
                  <a:pt x="227106" y="394446"/>
                </a:cubicBezTo>
                <a:cubicBezTo>
                  <a:pt x="230094" y="478117"/>
                  <a:pt x="220134" y="553820"/>
                  <a:pt x="268942" y="615577"/>
                </a:cubicBezTo>
                <a:cubicBezTo>
                  <a:pt x="305797" y="677334"/>
                  <a:pt x="375523" y="726141"/>
                  <a:pt x="436283" y="747059"/>
                </a:cubicBezTo>
              </a:path>
            </a:pathLst>
          </a:custGeom>
          <a:noFill/>
          <a:ln w="31750">
            <a:solidFill>
              <a:srgbClr val="ff9933"/>
            </a:solidFill>
          </a:ln>
        </p:spPr>
        <p:style>
          <a:lnRef idx="2">
            <a:schemeClr val="accent1">
              <a:shade val="50000"/>
            </a:schemeClr>
          </a:lnRef>
          <a:fillRef idx="1">
            <a:schemeClr val="accent1"/>
          </a:fillRef>
          <a:effectRef idx="0">
            <a:schemeClr val="accent1"/>
          </a:effectRef>
          <a:fontRef idx="minor"/>
        </p:style>
      </p:sp>
      <p:pic>
        <p:nvPicPr>
          <p:cNvPr id="239" name="Picture 25" descr="Logo, company name&#10;&#10;Description automatically generated"/>
          <p:cNvPicPr/>
          <p:nvPr/>
        </p:nvPicPr>
        <p:blipFill>
          <a:blip r:embed="rId3"/>
          <a:stretch/>
        </p:blipFill>
        <p:spPr>
          <a:xfrm>
            <a:off x="7642440" y="5303160"/>
            <a:ext cx="1079280" cy="455760"/>
          </a:xfrm>
          <a:prstGeom prst="rect">
            <a:avLst/>
          </a:prstGeom>
          <a:ln w="0">
            <a:noFill/>
          </a:ln>
        </p:spPr>
      </p:pic>
      <p:sp>
        <p:nvSpPr>
          <p:cNvPr id="240" name="Freeform 26"/>
          <p:cNvSpPr/>
          <p:nvPr/>
        </p:nvSpPr>
        <p:spPr>
          <a:xfrm>
            <a:off x="1983240" y="3642840"/>
            <a:ext cx="316440" cy="681480"/>
          </a:xfrm>
          <a:custGeom>
            <a:avLst/>
            <a:gdLst/>
            <a:ahLst/>
            <a:rect l="l" t="t" r="r" b="b"/>
            <a:pathLst>
              <a:path w="422443" h="909053">
                <a:moveTo>
                  <a:pt x="0" y="0"/>
                </a:moveTo>
                <a:cubicBezTo>
                  <a:pt x="32084" y="44561"/>
                  <a:pt x="64169" y="89123"/>
                  <a:pt x="96253" y="155074"/>
                </a:cubicBezTo>
                <a:cubicBezTo>
                  <a:pt x="128337" y="221025"/>
                  <a:pt x="163987" y="315496"/>
                  <a:pt x="192506" y="395706"/>
                </a:cubicBezTo>
                <a:cubicBezTo>
                  <a:pt x="221025" y="475917"/>
                  <a:pt x="244197" y="564148"/>
                  <a:pt x="267369" y="636337"/>
                </a:cubicBezTo>
                <a:cubicBezTo>
                  <a:pt x="290541" y="708527"/>
                  <a:pt x="305691" y="783390"/>
                  <a:pt x="331537" y="828843"/>
                </a:cubicBezTo>
                <a:cubicBezTo>
                  <a:pt x="357383" y="874296"/>
                  <a:pt x="389913" y="891674"/>
                  <a:pt x="422443" y="909053"/>
                </a:cubicBezTo>
              </a:path>
            </a:pathLst>
          </a:custGeom>
          <a:noFill/>
          <a:ln w="44450">
            <a:solidFill>
              <a:srgbClr val="ff9900"/>
            </a:solidFill>
          </a:ln>
        </p:spPr>
        <p:style>
          <a:lnRef idx="1">
            <a:schemeClr val="accent2"/>
          </a:lnRef>
          <a:fillRef idx="0">
            <a:schemeClr val="accent2"/>
          </a:fillRef>
          <a:effectRef idx="0">
            <a:schemeClr val="accent2"/>
          </a:effectRef>
          <a:fontRef idx="minor"/>
        </p:style>
        <p:txBody>
          <a:bodyPr lIns="90000" rIns="90000" tIns="45000" bIns="45000" anchor="ctr">
            <a:noAutofit/>
          </a:bodyPr>
          <a:p>
            <a:pPr algn="ctr">
              <a:lnSpc>
                <a:spcPct val="100000"/>
              </a:lnSpc>
            </a:pPr>
            <a:r>
              <a:rPr b="0" lang="en-CZ" sz="900" spc="-1" strike="noStrike">
                <a:solidFill>
                  <a:srgbClr val="000000"/>
                </a:solidFill>
                <a:latin typeface="Calibri"/>
              </a:rPr>
              <a:t>*</a:t>
            </a:r>
            <a:endParaRPr b="0" lang="cs-CZ" sz="900" spc="-1" strike="noStrike">
              <a:latin typeface="Arial"/>
            </a:endParaRPr>
          </a:p>
        </p:txBody>
      </p:sp>
      <p:sp>
        <p:nvSpPr>
          <p:cNvPr id="241" name="Freeform 47"/>
          <p:cNvSpPr/>
          <p:nvPr/>
        </p:nvSpPr>
        <p:spPr>
          <a:xfrm>
            <a:off x="3137040" y="2846520"/>
            <a:ext cx="25200" cy="218520"/>
          </a:xfrm>
          <a:custGeom>
            <a:avLst/>
            <a:gdLst/>
            <a:ahLst/>
            <a:rect l="l" t="t" r="r" b="b"/>
            <a:pathLst>
              <a:path w="34007" h="291829">
                <a:moveTo>
                  <a:pt x="282" y="291829"/>
                </a:moveTo>
                <a:cubicBezTo>
                  <a:pt x="14333" y="276697"/>
                  <a:pt x="28384" y="261565"/>
                  <a:pt x="32707" y="239948"/>
                </a:cubicBezTo>
                <a:cubicBezTo>
                  <a:pt x="37030" y="218331"/>
                  <a:pt x="29464" y="183744"/>
                  <a:pt x="26222" y="162127"/>
                </a:cubicBezTo>
                <a:cubicBezTo>
                  <a:pt x="22980" y="140510"/>
                  <a:pt x="13252" y="110246"/>
                  <a:pt x="13252" y="110246"/>
                </a:cubicBezTo>
                <a:cubicBezTo>
                  <a:pt x="8929" y="92952"/>
                  <a:pt x="-1880" y="76739"/>
                  <a:pt x="282" y="58365"/>
                </a:cubicBezTo>
                <a:cubicBezTo>
                  <a:pt x="2444" y="39991"/>
                  <a:pt x="14333" y="19995"/>
                  <a:pt x="26222"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CZ" sz="900" spc="-1" strike="noStrike">
                <a:solidFill>
                  <a:srgbClr val="000000"/>
                </a:solidFill>
                <a:latin typeface="Calibri"/>
              </a:rPr>
              <a:t>*</a:t>
            </a:r>
            <a:endParaRPr b="0" lang="cs-CZ" sz="900" spc="-1" strike="noStrike">
              <a:latin typeface="Arial"/>
            </a:endParaRPr>
          </a:p>
        </p:txBody>
      </p:sp>
      <p:sp>
        <p:nvSpPr>
          <p:cNvPr id="242" name="Freeform 48"/>
          <p:cNvSpPr/>
          <p:nvPr/>
        </p:nvSpPr>
        <p:spPr>
          <a:xfrm>
            <a:off x="2860560" y="3067200"/>
            <a:ext cx="225360" cy="33840"/>
          </a:xfrm>
          <a:custGeom>
            <a:avLst/>
            <a:gdLst/>
            <a:ahLst/>
            <a:rect l="l" t="t" r="r" b="b"/>
            <a:pathLst>
              <a:path w="300789" h="45360">
                <a:moveTo>
                  <a:pt x="300789" y="45360"/>
                </a:moveTo>
                <a:cubicBezTo>
                  <a:pt x="273383" y="25975"/>
                  <a:pt x="245978" y="6591"/>
                  <a:pt x="220578" y="1244"/>
                </a:cubicBezTo>
                <a:cubicBezTo>
                  <a:pt x="195178" y="-4104"/>
                  <a:pt x="165100" y="9264"/>
                  <a:pt x="148389" y="13275"/>
                </a:cubicBezTo>
                <a:cubicBezTo>
                  <a:pt x="131678" y="17286"/>
                  <a:pt x="145046" y="21965"/>
                  <a:pt x="120315" y="25307"/>
                </a:cubicBezTo>
                <a:cubicBezTo>
                  <a:pt x="95584" y="28649"/>
                  <a:pt x="0" y="33328"/>
                  <a:pt x="0" y="33328"/>
                </a:cubicBezTo>
                <a:lnTo>
                  <a:pt x="0" y="33328"/>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CZ" sz="900" spc="-1" strike="noStrike">
                <a:solidFill>
                  <a:srgbClr val="000000"/>
                </a:solidFill>
                <a:latin typeface="Calibri"/>
              </a:rPr>
              <a:t>*</a:t>
            </a:r>
            <a:endParaRPr b="0" lang="cs-CZ" sz="900" spc="-1" strike="noStrike">
              <a:latin typeface="Arial"/>
            </a:endParaRPr>
          </a:p>
        </p:txBody>
      </p:sp>
      <p:sp>
        <p:nvSpPr>
          <p:cNvPr id="243" name="Freeform 50"/>
          <p:cNvSpPr/>
          <p:nvPr/>
        </p:nvSpPr>
        <p:spPr>
          <a:xfrm>
            <a:off x="4433760" y="2921400"/>
            <a:ext cx="74520" cy="257040"/>
          </a:xfrm>
          <a:custGeom>
            <a:avLst/>
            <a:gdLst/>
            <a:ahLst/>
            <a:rect l="l" t="t" r="r" b="b"/>
            <a:pathLst>
              <a:path w="76596" h="292100">
                <a:moveTo>
                  <a:pt x="76596" y="0"/>
                </a:moveTo>
                <a:cubicBezTo>
                  <a:pt x="65483" y="20373"/>
                  <a:pt x="54371" y="40746"/>
                  <a:pt x="44846" y="60325"/>
                </a:cubicBezTo>
                <a:cubicBezTo>
                  <a:pt x="35321" y="79904"/>
                  <a:pt x="26325" y="99483"/>
                  <a:pt x="19446" y="117475"/>
                </a:cubicBezTo>
                <a:cubicBezTo>
                  <a:pt x="12567" y="135467"/>
                  <a:pt x="6746" y="149754"/>
                  <a:pt x="3571" y="168275"/>
                </a:cubicBezTo>
                <a:cubicBezTo>
                  <a:pt x="396" y="186796"/>
                  <a:pt x="-662" y="211667"/>
                  <a:pt x="396" y="228600"/>
                </a:cubicBezTo>
                <a:cubicBezTo>
                  <a:pt x="1454" y="245533"/>
                  <a:pt x="2513" y="259292"/>
                  <a:pt x="9921" y="269875"/>
                </a:cubicBezTo>
                <a:cubicBezTo>
                  <a:pt x="17329" y="280458"/>
                  <a:pt x="31087" y="286279"/>
                  <a:pt x="44846" y="292100"/>
                </a:cubicBezTo>
              </a:path>
            </a:pathLst>
          </a:custGeom>
          <a:noFill/>
          <a:ln w="34925">
            <a:solidFill>
              <a:srgbClr val="ff9933"/>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CZ" sz="900" spc="-1" strike="noStrike">
                <a:solidFill>
                  <a:srgbClr val="000000"/>
                </a:solidFill>
                <a:latin typeface="Calibri"/>
              </a:rPr>
              <a:t>*</a:t>
            </a:r>
            <a:endParaRPr b="0" lang="cs-CZ" sz="900" spc="-1" strike="noStrike">
              <a:latin typeface="Arial"/>
            </a:endParaRPr>
          </a:p>
        </p:txBody>
      </p:sp>
      <p:sp>
        <p:nvSpPr>
          <p:cNvPr id="244" name="Freeform 49"/>
          <p:cNvSpPr/>
          <p:nvPr/>
        </p:nvSpPr>
        <p:spPr>
          <a:xfrm>
            <a:off x="4502880" y="2674080"/>
            <a:ext cx="90000" cy="232920"/>
          </a:xfrm>
          <a:custGeom>
            <a:avLst/>
            <a:gdLst/>
            <a:ahLst/>
            <a:rect l="l" t="t" r="r" b="b"/>
            <a:pathLst>
              <a:path w="120650" h="311150">
                <a:moveTo>
                  <a:pt x="120650" y="0"/>
                </a:moveTo>
                <a:cubicBezTo>
                  <a:pt x="108479" y="25135"/>
                  <a:pt x="96308" y="50271"/>
                  <a:pt x="82550" y="73025"/>
                </a:cubicBezTo>
                <a:cubicBezTo>
                  <a:pt x="68792" y="95779"/>
                  <a:pt x="50271" y="115888"/>
                  <a:pt x="38100" y="136525"/>
                </a:cubicBezTo>
                <a:cubicBezTo>
                  <a:pt x="25929" y="157162"/>
                  <a:pt x="15346" y="176742"/>
                  <a:pt x="9525" y="196850"/>
                </a:cubicBezTo>
                <a:cubicBezTo>
                  <a:pt x="3704" y="216958"/>
                  <a:pt x="4762" y="238125"/>
                  <a:pt x="3175" y="257175"/>
                </a:cubicBezTo>
                <a:cubicBezTo>
                  <a:pt x="1588" y="276225"/>
                  <a:pt x="794" y="293687"/>
                  <a:pt x="0" y="311150"/>
                </a:cubicBezTo>
              </a:path>
            </a:pathLst>
          </a:custGeom>
          <a:noFill/>
          <a:ln w="34925">
            <a:solidFill>
              <a:srgbClr val="ff9933"/>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CZ" sz="900" spc="-1" strike="noStrike">
                <a:solidFill>
                  <a:srgbClr val="000000"/>
                </a:solidFill>
                <a:latin typeface="Calibri"/>
              </a:rPr>
              <a:t>*</a:t>
            </a:r>
            <a:endParaRPr b="0" lang="cs-CZ" sz="900" spc="-1" strike="noStrike">
              <a:latin typeface="Arial"/>
            </a:endParaRPr>
          </a:p>
        </p:txBody>
      </p:sp>
      <p:sp>
        <p:nvSpPr>
          <p:cNvPr id="245" name="Freeform 54"/>
          <p:cNvSpPr/>
          <p:nvPr/>
        </p:nvSpPr>
        <p:spPr>
          <a:xfrm>
            <a:off x="2856960" y="3089520"/>
            <a:ext cx="225360" cy="33840"/>
          </a:xfrm>
          <a:custGeom>
            <a:avLst/>
            <a:gdLst/>
            <a:ahLst/>
            <a:rect l="l" t="t" r="r" b="b"/>
            <a:pathLst>
              <a:path w="300789" h="45360">
                <a:moveTo>
                  <a:pt x="300789" y="45360"/>
                </a:moveTo>
                <a:cubicBezTo>
                  <a:pt x="273383" y="25975"/>
                  <a:pt x="245978" y="6591"/>
                  <a:pt x="220578" y="1244"/>
                </a:cubicBezTo>
                <a:cubicBezTo>
                  <a:pt x="195178" y="-4104"/>
                  <a:pt x="165100" y="9264"/>
                  <a:pt x="148389" y="13275"/>
                </a:cubicBezTo>
                <a:cubicBezTo>
                  <a:pt x="131678" y="17286"/>
                  <a:pt x="145046" y="21965"/>
                  <a:pt x="120315" y="25307"/>
                </a:cubicBezTo>
                <a:cubicBezTo>
                  <a:pt x="95584" y="28649"/>
                  <a:pt x="0" y="33328"/>
                  <a:pt x="0" y="33328"/>
                </a:cubicBezTo>
                <a:lnTo>
                  <a:pt x="0" y="33328"/>
                </a:lnTo>
              </a:path>
            </a:pathLst>
          </a:custGeom>
          <a:noFill/>
          <a:ln w="25400">
            <a:solidFill>
              <a:srgbClr val="ff9900"/>
            </a:solidFill>
          </a:ln>
        </p:spPr>
        <p:style>
          <a:lnRef idx="2">
            <a:schemeClr val="accent1">
              <a:shade val="50000"/>
            </a:schemeClr>
          </a:lnRef>
          <a:fillRef idx="1">
            <a:schemeClr val="accent1"/>
          </a:fillRef>
          <a:effectRef idx="0">
            <a:schemeClr val="accent1"/>
          </a:effectRef>
          <a:fontRef idx="minor"/>
        </p:style>
      </p:sp>
      <p:sp>
        <p:nvSpPr>
          <p:cNvPr id="246" name="Freeform 55"/>
          <p:cNvSpPr/>
          <p:nvPr/>
        </p:nvSpPr>
        <p:spPr>
          <a:xfrm>
            <a:off x="2703600" y="3014640"/>
            <a:ext cx="162360" cy="96480"/>
          </a:xfrm>
          <a:custGeom>
            <a:avLst/>
            <a:gdLst/>
            <a:ahLst/>
            <a:rect l="l" t="t" r="r" b="b"/>
            <a:pathLst>
              <a:path w="216774" h="129317">
                <a:moveTo>
                  <a:pt x="216774" y="129317"/>
                </a:moveTo>
                <a:cubicBezTo>
                  <a:pt x="185679" y="120091"/>
                  <a:pt x="154584" y="110865"/>
                  <a:pt x="130665" y="104714"/>
                </a:cubicBezTo>
                <a:cubicBezTo>
                  <a:pt x="106746" y="98563"/>
                  <a:pt x="88293" y="100614"/>
                  <a:pt x="73258" y="92413"/>
                </a:cubicBezTo>
                <a:cubicBezTo>
                  <a:pt x="58223" y="84212"/>
                  <a:pt x="52073" y="69861"/>
                  <a:pt x="40455" y="55509"/>
                </a:cubicBezTo>
                <a:cubicBezTo>
                  <a:pt x="28837" y="41157"/>
                  <a:pt x="3551" y="6303"/>
                  <a:pt x="3551" y="6303"/>
                </a:cubicBezTo>
                <a:cubicBezTo>
                  <a:pt x="-2600" y="-2581"/>
                  <a:pt x="475" y="-189"/>
                  <a:pt x="3551" y="2203"/>
                </a:cubicBezTo>
              </a:path>
            </a:pathLst>
          </a:custGeom>
          <a:noFill/>
          <a:ln w="25400">
            <a:solidFill>
              <a:srgbClr val="ff9933"/>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CZ" sz="900" spc="-1" strike="noStrike">
                <a:solidFill>
                  <a:srgbClr val="000000"/>
                </a:solidFill>
                <a:latin typeface="Calibri"/>
              </a:rPr>
              <a:t>*</a:t>
            </a:r>
            <a:endParaRPr b="0" lang="cs-CZ" sz="900" spc="-1" strike="noStrike">
              <a:latin typeface="Arial"/>
            </a:endParaRPr>
          </a:p>
        </p:txBody>
      </p:sp>
      <p:sp>
        <p:nvSpPr>
          <p:cNvPr id="247" name="Freeform 58"/>
          <p:cNvSpPr/>
          <p:nvPr/>
        </p:nvSpPr>
        <p:spPr>
          <a:xfrm>
            <a:off x="3579840" y="3057120"/>
            <a:ext cx="2696400" cy="1536480"/>
          </a:xfrm>
          <a:custGeom>
            <a:avLst/>
            <a:gdLst/>
            <a:ahLst/>
            <a:rect l="l" t="t" r="r" b="b"/>
            <a:pathLst>
              <a:path w="3595663" h="2048990">
                <a:moveTo>
                  <a:pt x="0" y="0"/>
                </a:moveTo>
                <a:cubicBezTo>
                  <a:pt x="35423" y="51075"/>
                  <a:pt x="105177" y="9202"/>
                  <a:pt x="199175" y="78106"/>
                </a:cubicBezTo>
                <a:cubicBezTo>
                  <a:pt x="293173" y="147010"/>
                  <a:pt x="356862" y="156099"/>
                  <a:pt x="443404" y="232552"/>
                </a:cubicBezTo>
                <a:cubicBezTo>
                  <a:pt x="529946" y="309005"/>
                  <a:pt x="667650" y="469639"/>
                  <a:pt x="718430" y="536827"/>
                </a:cubicBezTo>
                <a:cubicBezTo>
                  <a:pt x="769210" y="604015"/>
                  <a:pt x="753029" y="606025"/>
                  <a:pt x="748086" y="635681"/>
                </a:cubicBezTo>
                <a:cubicBezTo>
                  <a:pt x="743143" y="665337"/>
                  <a:pt x="702777" y="694994"/>
                  <a:pt x="688773" y="714765"/>
                </a:cubicBezTo>
                <a:cubicBezTo>
                  <a:pt x="674769" y="734536"/>
                  <a:pt x="669826" y="730416"/>
                  <a:pt x="664060" y="754306"/>
                </a:cubicBezTo>
                <a:cubicBezTo>
                  <a:pt x="658294" y="778196"/>
                  <a:pt x="640995" y="812795"/>
                  <a:pt x="654175" y="858103"/>
                </a:cubicBezTo>
                <a:cubicBezTo>
                  <a:pt x="667355" y="903411"/>
                  <a:pt x="708544" y="985790"/>
                  <a:pt x="743143" y="1026155"/>
                </a:cubicBezTo>
                <a:cubicBezTo>
                  <a:pt x="777742" y="1066520"/>
                  <a:pt x="825522" y="1084643"/>
                  <a:pt x="861768" y="1100295"/>
                </a:cubicBezTo>
                <a:cubicBezTo>
                  <a:pt x="898014" y="1115947"/>
                  <a:pt x="935909" y="1116771"/>
                  <a:pt x="960622" y="1120066"/>
                </a:cubicBezTo>
                <a:cubicBezTo>
                  <a:pt x="985336" y="1123361"/>
                  <a:pt x="970507" y="1105238"/>
                  <a:pt x="1010049" y="1120066"/>
                </a:cubicBezTo>
                <a:cubicBezTo>
                  <a:pt x="1049591" y="1134894"/>
                  <a:pt x="1150916" y="1191736"/>
                  <a:pt x="1197872" y="1209035"/>
                </a:cubicBezTo>
                <a:cubicBezTo>
                  <a:pt x="1244828" y="1226335"/>
                  <a:pt x="1257184" y="1223863"/>
                  <a:pt x="1291783" y="1223863"/>
                </a:cubicBezTo>
                <a:cubicBezTo>
                  <a:pt x="1326382" y="1223863"/>
                  <a:pt x="1375809" y="1200797"/>
                  <a:pt x="1405465" y="1209035"/>
                </a:cubicBezTo>
                <a:cubicBezTo>
                  <a:pt x="1435121" y="1217273"/>
                  <a:pt x="1452422" y="1247753"/>
                  <a:pt x="1469721" y="1273290"/>
                </a:cubicBezTo>
                <a:cubicBezTo>
                  <a:pt x="1487021" y="1298827"/>
                  <a:pt x="1493610" y="1336722"/>
                  <a:pt x="1509262" y="1362259"/>
                </a:cubicBezTo>
                <a:cubicBezTo>
                  <a:pt x="1524914" y="1387796"/>
                  <a:pt x="1547156" y="1401801"/>
                  <a:pt x="1563632" y="1426514"/>
                </a:cubicBezTo>
                <a:cubicBezTo>
                  <a:pt x="1580108" y="1451227"/>
                  <a:pt x="1597407" y="1485827"/>
                  <a:pt x="1608116" y="1510540"/>
                </a:cubicBezTo>
                <a:cubicBezTo>
                  <a:pt x="1618825" y="1535253"/>
                  <a:pt x="1613059" y="1554201"/>
                  <a:pt x="1627887" y="1574795"/>
                </a:cubicBezTo>
                <a:cubicBezTo>
                  <a:pt x="1642715" y="1595389"/>
                  <a:pt x="1662486" y="1611041"/>
                  <a:pt x="1697085" y="1634107"/>
                </a:cubicBezTo>
                <a:cubicBezTo>
                  <a:pt x="1731684" y="1657173"/>
                  <a:pt x="1790173" y="1705777"/>
                  <a:pt x="1835481" y="1713191"/>
                </a:cubicBezTo>
                <a:cubicBezTo>
                  <a:pt x="1880789" y="1720605"/>
                  <a:pt x="1926920" y="1690125"/>
                  <a:pt x="1968933" y="1678592"/>
                </a:cubicBezTo>
                <a:cubicBezTo>
                  <a:pt x="2010946" y="1667059"/>
                  <a:pt x="2049664" y="1643993"/>
                  <a:pt x="2087558" y="1643993"/>
                </a:cubicBezTo>
                <a:cubicBezTo>
                  <a:pt x="2125452" y="1643993"/>
                  <a:pt x="2164170" y="1657174"/>
                  <a:pt x="2196298" y="1678592"/>
                </a:cubicBezTo>
                <a:cubicBezTo>
                  <a:pt x="2228426" y="1700010"/>
                  <a:pt x="2257258" y="1745318"/>
                  <a:pt x="2280324" y="1772503"/>
                </a:cubicBezTo>
                <a:cubicBezTo>
                  <a:pt x="2303390" y="1799688"/>
                  <a:pt x="2318217" y="1818635"/>
                  <a:pt x="2334693" y="1841701"/>
                </a:cubicBezTo>
                <a:cubicBezTo>
                  <a:pt x="2351169" y="1864767"/>
                  <a:pt x="2365174" y="1891128"/>
                  <a:pt x="2379178" y="1910899"/>
                </a:cubicBezTo>
                <a:cubicBezTo>
                  <a:pt x="2393182" y="1930670"/>
                  <a:pt x="2401420" y="1944674"/>
                  <a:pt x="2418719" y="1960326"/>
                </a:cubicBezTo>
                <a:cubicBezTo>
                  <a:pt x="2436018" y="1975978"/>
                  <a:pt x="2454966" y="1990806"/>
                  <a:pt x="2482975" y="2004810"/>
                </a:cubicBezTo>
                <a:cubicBezTo>
                  <a:pt x="2510984" y="2018814"/>
                  <a:pt x="2558763" y="2037762"/>
                  <a:pt x="2586771" y="2044352"/>
                </a:cubicBezTo>
                <a:cubicBezTo>
                  <a:pt x="2614780" y="2050942"/>
                  <a:pt x="2629608" y="2050118"/>
                  <a:pt x="2651026" y="2044352"/>
                </a:cubicBezTo>
                <a:cubicBezTo>
                  <a:pt x="2672444" y="2038586"/>
                  <a:pt x="2690568" y="2031995"/>
                  <a:pt x="2715282" y="2009753"/>
                </a:cubicBezTo>
                <a:cubicBezTo>
                  <a:pt x="2739996" y="1987511"/>
                  <a:pt x="2774595" y="1938084"/>
                  <a:pt x="2799308" y="1910899"/>
                </a:cubicBezTo>
                <a:cubicBezTo>
                  <a:pt x="2824022" y="1883714"/>
                  <a:pt x="2805612" y="1885234"/>
                  <a:pt x="2863563" y="1846644"/>
                </a:cubicBezTo>
                <a:cubicBezTo>
                  <a:pt x="2921514" y="1808054"/>
                  <a:pt x="3056216" y="1716907"/>
                  <a:pt x="3147014" y="1679357"/>
                </a:cubicBezTo>
                <a:cubicBezTo>
                  <a:pt x="3237812" y="1641807"/>
                  <a:pt x="3351462" y="1621297"/>
                  <a:pt x="3408350" y="1621344"/>
                </a:cubicBezTo>
                <a:cubicBezTo>
                  <a:pt x="3443773" y="1599926"/>
                  <a:pt x="3524011" y="1579679"/>
                  <a:pt x="3595663" y="1460695"/>
                </a:cubicBezTo>
              </a:path>
            </a:pathLst>
          </a:custGeom>
          <a:noFill/>
          <a:ln w="38100">
            <a:solidFill>
              <a:srgbClr val="ff9933"/>
            </a:solidFill>
          </a:ln>
        </p:spPr>
        <p:style>
          <a:lnRef idx="2">
            <a:schemeClr val="accent1">
              <a:shade val="50000"/>
            </a:schemeClr>
          </a:lnRef>
          <a:fillRef idx="1">
            <a:schemeClr val="accent1"/>
          </a:fillRef>
          <a:effectRef idx="0">
            <a:schemeClr val="accent1"/>
          </a:effectRef>
          <a:fontRef idx="minor"/>
        </p:style>
      </p:sp>
      <p:sp>
        <p:nvSpPr>
          <p:cNvPr id="248" name="TextBox 59"/>
          <p:cNvSpPr/>
          <p:nvPr/>
        </p:nvSpPr>
        <p:spPr>
          <a:xfrm>
            <a:off x="4691520" y="4067640"/>
            <a:ext cx="237600" cy="2275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CZ" sz="900" spc="-1" strike="noStrike">
                <a:solidFill>
                  <a:srgbClr val="000000"/>
                </a:solidFill>
                <a:latin typeface="Calibri"/>
              </a:rPr>
              <a:t>*</a:t>
            </a:r>
            <a:endParaRPr b="0" lang="cs-CZ" sz="900" spc="-1" strike="noStrike">
              <a:latin typeface="Arial"/>
            </a:endParaRPr>
          </a:p>
        </p:txBody>
      </p:sp>
      <p:sp>
        <p:nvSpPr>
          <p:cNvPr id="249" name="Obdélník 53"/>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250" name="Zástupný symbol pro číslo snímku 17"/>
          <p:cNvSpPr txBox="1"/>
          <p:nvPr/>
        </p:nvSpPr>
        <p:spPr>
          <a:xfrm>
            <a:off x="6458040" y="6356520"/>
            <a:ext cx="2057040" cy="364680"/>
          </a:xfrm>
          <a:prstGeom prst="rect">
            <a:avLst/>
          </a:prstGeom>
          <a:noFill/>
          <a:ln w="0">
            <a:noFill/>
          </a:ln>
        </p:spPr>
        <p:txBody>
          <a:bodyPr anchor="ctr">
            <a:noAutofit/>
          </a:bodyPr>
          <a:p>
            <a:pPr algn="r">
              <a:lnSpc>
                <a:spcPct val="100000"/>
              </a:lnSpc>
            </a:pPr>
            <a:fld id="{1DEB3329-6C36-44C0-ACA2-7EAD65EF29E9}" type="slidenum">
              <a:rPr b="0" lang="cs-CZ" sz="900" spc="-1" strike="noStrike">
                <a:solidFill>
                  <a:srgbClr val="8b8b8b"/>
                </a:solidFill>
                <a:latin typeface="Calibri"/>
              </a:rPr>
              <a:t>5</a:t>
            </a:fld>
            <a:endParaRPr b="0" lang="cs-CZ" sz="9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Nadpis 1"/>
          <p:cNvSpPr/>
          <p:nvPr/>
        </p:nvSpPr>
        <p:spPr>
          <a:xfrm>
            <a:off x="572040" y="608760"/>
            <a:ext cx="8429760" cy="496800"/>
          </a:xfrm>
          <a:prstGeom prst="rect">
            <a:avLst/>
          </a:prstGeom>
          <a:noFill/>
          <a:ln w="0">
            <a:noFill/>
          </a:ln>
        </p:spPr>
        <p:style>
          <a:lnRef idx="0"/>
          <a:fillRef idx="0"/>
          <a:effectRef idx="0"/>
          <a:fontRef idx="minor"/>
        </p:style>
        <p:txBody>
          <a:bodyPr lIns="68760" rIns="68760" tIns="34200" bIns="34200">
            <a:noAutofit/>
          </a:bodyPr>
          <a:p>
            <a:pPr>
              <a:lnSpc>
                <a:spcPct val="100000"/>
              </a:lnSpc>
            </a:pPr>
            <a:r>
              <a:rPr b="1" lang="cs-CZ" sz="1900" spc="-1" strike="noStrike">
                <a:solidFill>
                  <a:srgbClr val="ff0000"/>
                </a:solidFill>
                <a:latin typeface="Verdana"/>
                <a:ea typeface="Verdana"/>
              </a:rPr>
              <a:t>Cíle dopravní politiky státu v </a:t>
            </a:r>
            <a:r>
              <a:rPr b="1" lang="cs-CZ" sz="1900" spc="-1" strike="noStrike">
                <a:solidFill>
                  <a:srgbClr val="ff5200"/>
                </a:solidFill>
                <a:latin typeface="Verdana"/>
                <a:ea typeface="Verdana"/>
              </a:rPr>
              <a:t>osobní</a:t>
            </a:r>
            <a:r>
              <a:rPr b="1" lang="cs-CZ" sz="1900" spc="-1" strike="noStrike">
                <a:solidFill>
                  <a:srgbClr val="ff0000"/>
                </a:solidFill>
                <a:latin typeface="Verdana"/>
                <a:ea typeface="Verdana"/>
              </a:rPr>
              <a:t> dopravě se zatím naplňovat nedaří</a:t>
            </a:r>
            <a:endParaRPr b="0" lang="cs-CZ" sz="1900" spc="-1" strike="noStrike">
              <a:latin typeface="Arial"/>
            </a:endParaRPr>
          </a:p>
        </p:txBody>
      </p:sp>
      <p:sp>
        <p:nvSpPr>
          <p:cNvPr id="252" name="TextBox 10"/>
          <p:cNvSpPr/>
          <p:nvPr/>
        </p:nvSpPr>
        <p:spPr>
          <a:xfrm>
            <a:off x="146880" y="3901680"/>
            <a:ext cx="4424760" cy="2647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CZ" sz="1400" spc="-1" strike="noStrike">
                <a:solidFill>
                  <a:srgbClr val="000000"/>
                </a:solidFill>
                <a:latin typeface="Verdana"/>
                <a:ea typeface="Verdana"/>
              </a:rPr>
              <a:t>Plánovaná opatření:</a:t>
            </a:r>
            <a:endParaRPr b="0" lang="cs-CZ" sz="1400" spc="-1" strike="noStrike">
              <a:latin typeface="Arial"/>
            </a:endParaRPr>
          </a:p>
          <a:p>
            <a:pPr marL="214200" indent="-213840">
              <a:lnSpc>
                <a:spcPct val="100000"/>
              </a:lnSpc>
              <a:buClr>
                <a:srgbClr val="000000"/>
              </a:buClr>
              <a:buFont typeface="Arial"/>
              <a:buChar char="•"/>
            </a:pPr>
            <a:r>
              <a:rPr b="0" lang="en-CZ" sz="1400" spc="-1" strike="noStrike">
                <a:solidFill>
                  <a:srgbClr val="000000"/>
                </a:solidFill>
                <a:latin typeface="Verdana"/>
                <a:ea typeface="Verdana"/>
              </a:rPr>
              <a:t>příprava výstavby vysokorychlostních tratí</a:t>
            </a:r>
            <a:endParaRPr b="0" lang="cs-CZ" sz="1400" spc="-1" strike="noStrike">
              <a:latin typeface="Arial"/>
            </a:endParaRPr>
          </a:p>
          <a:p>
            <a:pPr>
              <a:lnSpc>
                <a:spcPct val="100000"/>
              </a:lnSpc>
            </a:pPr>
            <a:endParaRPr b="0" lang="cs-CZ" sz="1400" spc="-1" strike="noStrike">
              <a:latin typeface="Arial"/>
            </a:endParaRPr>
          </a:p>
          <a:p>
            <a:pPr marL="214200" indent="-213840">
              <a:lnSpc>
                <a:spcPct val="100000"/>
              </a:lnSpc>
              <a:buClr>
                <a:srgbClr val="000000"/>
              </a:buClr>
              <a:buFont typeface="Arial"/>
              <a:buChar char="•"/>
            </a:pPr>
            <a:r>
              <a:rPr b="0" lang="en-CZ" sz="1400" spc="-1" strike="noStrike">
                <a:solidFill>
                  <a:srgbClr val="000000"/>
                </a:solidFill>
                <a:latin typeface="Verdana"/>
                <a:ea typeface="Verdana"/>
              </a:rPr>
              <a:t>zvýšení kapacity stávajících tratí</a:t>
            </a:r>
            <a:endParaRPr b="0" lang="cs-CZ" sz="1400" spc="-1" strike="noStrike">
              <a:latin typeface="Arial"/>
            </a:endParaRPr>
          </a:p>
          <a:p>
            <a:pPr>
              <a:lnSpc>
                <a:spcPct val="100000"/>
              </a:lnSpc>
            </a:pPr>
            <a:endParaRPr b="0" lang="cs-CZ" sz="1400" spc="-1" strike="noStrike">
              <a:latin typeface="Arial"/>
            </a:endParaRPr>
          </a:p>
          <a:p>
            <a:pPr marL="214200" indent="-213840">
              <a:lnSpc>
                <a:spcPct val="100000"/>
              </a:lnSpc>
              <a:buClr>
                <a:srgbClr val="000000"/>
              </a:buClr>
              <a:buFont typeface="Arial"/>
              <a:buChar char="•"/>
            </a:pPr>
            <a:r>
              <a:rPr b="0" lang="en-CZ" sz="1400" spc="-1" strike="noStrike">
                <a:solidFill>
                  <a:srgbClr val="000000"/>
                </a:solidFill>
                <a:latin typeface="Verdana"/>
                <a:ea typeface="Verdana"/>
              </a:rPr>
              <a:t>zlepšit napojení regionů na páteřní síť</a:t>
            </a:r>
            <a:endParaRPr b="0" lang="cs-CZ" sz="1400" spc="-1" strike="noStrike">
              <a:latin typeface="Arial"/>
            </a:endParaRPr>
          </a:p>
          <a:p>
            <a:pPr marL="214200" indent="-213840">
              <a:lnSpc>
                <a:spcPct val="100000"/>
              </a:lnSpc>
              <a:buClr>
                <a:srgbClr val="000000"/>
              </a:buClr>
              <a:buFont typeface="Arial"/>
              <a:buChar char="•"/>
            </a:pPr>
            <a:r>
              <a:rPr b="0" lang="en-CZ" sz="1400" spc="-1" strike="noStrike">
                <a:solidFill>
                  <a:srgbClr val="000000"/>
                </a:solidFill>
                <a:latin typeface="Verdana"/>
                <a:ea typeface="Verdana"/>
              </a:rPr>
              <a:t>elektrizace tratí</a:t>
            </a:r>
            <a:endParaRPr b="0" lang="cs-CZ" sz="1400" spc="-1" strike="noStrike">
              <a:latin typeface="Arial"/>
            </a:endParaRPr>
          </a:p>
          <a:p>
            <a:pPr>
              <a:lnSpc>
                <a:spcPct val="100000"/>
              </a:lnSpc>
            </a:pPr>
            <a:endParaRPr b="0" lang="cs-CZ" sz="1400" spc="-1" strike="noStrike">
              <a:latin typeface="Arial"/>
            </a:endParaRPr>
          </a:p>
          <a:p>
            <a:pPr marL="214200" indent="-213840">
              <a:lnSpc>
                <a:spcPct val="100000"/>
              </a:lnSpc>
              <a:buClr>
                <a:srgbClr val="000000"/>
              </a:buClr>
              <a:buFont typeface="Arial"/>
              <a:buChar char="•"/>
            </a:pPr>
            <a:r>
              <a:rPr b="0" lang="en-CZ" sz="1400" spc="-1" strike="noStrike">
                <a:solidFill>
                  <a:srgbClr val="000000"/>
                </a:solidFill>
                <a:latin typeface="Verdana"/>
                <a:ea typeface="Verdana"/>
              </a:rPr>
              <a:t>koordinace nasazení ETCS s regiony</a:t>
            </a:r>
            <a:r>
              <a:rPr b="0" lang="cs-CZ" sz="1400" spc="-1" strike="noStrike">
                <a:solidFill>
                  <a:srgbClr val="000000"/>
                </a:solidFill>
                <a:latin typeface="Verdana"/>
                <a:ea typeface="Verdana"/>
              </a:rPr>
              <a:t> a s elektrizací</a:t>
            </a:r>
            <a:endParaRPr b="0" lang="cs-CZ" sz="1400" spc="-1" strike="noStrike">
              <a:latin typeface="Arial"/>
            </a:endParaRPr>
          </a:p>
          <a:p>
            <a:pPr marL="214200" indent="-213840">
              <a:lnSpc>
                <a:spcPct val="100000"/>
              </a:lnSpc>
              <a:buClr>
                <a:srgbClr val="000000"/>
              </a:buClr>
              <a:buFont typeface="Arial"/>
              <a:buChar char="•"/>
            </a:pPr>
            <a:r>
              <a:rPr b="0" lang="en-CZ" sz="1400" spc="-1" strike="noStrike">
                <a:solidFill>
                  <a:srgbClr val="000000"/>
                </a:solidFill>
                <a:latin typeface="Verdana"/>
                <a:ea typeface="Verdana"/>
              </a:rPr>
              <a:t>příprava podmínek pro použití alternativních pohonů</a:t>
            </a:r>
            <a:endParaRPr b="0" lang="cs-CZ" sz="1400" spc="-1" strike="noStrike">
              <a:latin typeface="Arial"/>
            </a:endParaRPr>
          </a:p>
        </p:txBody>
      </p:sp>
      <p:sp>
        <p:nvSpPr>
          <p:cNvPr id="253" name="TextBox 12"/>
          <p:cNvSpPr/>
          <p:nvPr/>
        </p:nvSpPr>
        <p:spPr>
          <a:xfrm>
            <a:off x="4639320" y="3894840"/>
            <a:ext cx="4148280" cy="243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CZ" sz="1400" spc="-1" strike="noStrike">
                <a:solidFill>
                  <a:srgbClr val="000000"/>
                </a:solidFill>
                <a:latin typeface="Verdana"/>
                <a:ea typeface="Verdana"/>
              </a:rPr>
              <a:t>Stav realizace:</a:t>
            </a:r>
            <a:endParaRPr b="0" lang="cs-CZ" sz="1400" spc="-1" strike="noStrike">
              <a:latin typeface="Arial"/>
            </a:endParaRPr>
          </a:p>
          <a:p>
            <a:pPr marL="214200" indent="-213840">
              <a:lnSpc>
                <a:spcPct val="100000"/>
              </a:lnSpc>
              <a:buClr>
                <a:srgbClr val="000000"/>
              </a:buClr>
              <a:buFont typeface="Arial"/>
              <a:buChar char="•"/>
            </a:pPr>
            <a:r>
              <a:rPr b="0" lang="en-CZ" sz="1400" spc="-1" strike="noStrike">
                <a:solidFill>
                  <a:srgbClr val="000000"/>
                </a:solidFill>
                <a:latin typeface="Verdana"/>
                <a:ea typeface="Verdana"/>
              </a:rPr>
              <a:t>studie proveditelnosti, DÚR, příprava zákona</a:t>
            </a:r>
            <a:r>
              <a:rPr b="0" lang="cs-CZ" sz="1400" spc="-1" strike="noStrike">
                <a:solidFill>
                  <a:srgbClr val="000000"/>
                </a:solidFill>
                <a:latin typeface="Verdana"/>
                <a:ea typeface="Verdana"/>
              </a:rPr>
              <a:t>, </a:t>
            </a:r>
            <a:endParaRPr b="0" lang="cs-CZ" sz="1400" spc="-1" strike="noStrike">
              <a:latin typeface="Arial"/>
            </a:endParaRPr>
          </a:p>
          <a:p>
            <a:pPr marL="214200" indent="-213840">
              <a:lnSpc>
                <a:spcPct val="100000"/>
              </a:lnSpc>
              <a:buClr>
                <a:srgbClr val="000000"/>
              </a:buClr>
              <a:buFont typeface="Arial"/>
              <a:buChar char="•"/>
            </a:pPr>
            <a:r>
              <a:rPr b="0" lang="cs-CZ" sz="1400" spc="-1" strike="noStrike">
                <a:solidFill>
                  <a:srgbClr val="000000"/>
                </a:solidFill>
                <a:latin typeface="Verdana"/>
                <a:ea typeface="Verdana"/>
              </a:rPr>
              <a:t>studie proveditelnosti, DÚR kritických tratí,</a:t>
            </a:r>
            <a:endParaRPr b="0" lang="cs-CZ" sz="1400" spc="-1" strike="noStrike">
              <a:latin typeface="Arial"/>
            </a:endParaRPr>
          </a:p>
          <a:p>
            <a:pPr marL="214200" indent="-213840">
              <a:lnSpc>
                <a:spcPct val="100000"/>
              </a:lnSpc>
              <a:buClr>
                <a:srgbClr val="000000"/>
              </a:buClr>
              <a:buFont typeface="Arial"/>
              <a:buChar char="•"/>
            </a:pPr>
            <a:r>
              <a:rPr b="0" lang="cs-CZ" sz="1400" spc="-1" strike="noStrike">
                <a:solidFill>
                  <a:srgbClr val="000000"/>
                </a:solidFill>
                <a:latin typeface="Verdana"/>
                <a:ea typeface="Verdana"/>
              </a:rPr>
              <a:t>není známo,</a:t>
            </a:r>
            <a:endParaRPr b="0" lang="cs-CZ" sz="1400" spc="-1" strike="noStrike">
              <a:latin typeface="Arial"/>
            </a:endParaRPr>
          </a:p>
          <a:p>
            <a:pPr marL="214200" indent="-213840">
              <a:lnSpc>
                <a:spcPct val="100000"/>
              </a:lnSpc>
              <a:buClr>
                <a:srgbClr val="000000"/>
              </a:buClr>
              <a:buFont typeface="Arial"/>
              <a:buChar char="•"/>
            </a:pPr>
            <a:r>
              <a:rPr b="0" lang="en-CZ" sz="1400" spc="-1" strike="noStrike">
                <a:solidFill>
                  <a:srgbClr val="000000"/>
                </a:solidFill>
                <a:latin typeface="Verdana"/>
                <a:ea typeface="Verdana"/>
              </a:rPr>
              <a:t>650 km schváleno, 700 km v jednání, ÚR 6%, SP 4%</a:t>
            </a:r>
            <a:endParaRPr b="0" lang="cs-CZ" sz="1400" spc="-1" strike="noStrike">
              <a:latin typeface="Arial"/>
            </a:endParaRPr>
          </a:p>
          <a:p>
            <a:pPr marL="214200" indent="-213840">
              <a:lnSpc>
                <a:spcPct val="100000"/>
              </a:lnSpc>
              <a:buClr>
                <a:srgbClr val="000000"/>
              </a:buClr>
              <a:buFont typeface="Arial"/>
              <a:buChar char="•"/>
            </a:pPr>
            <a:r>
              <a:rPr b="0" lang="en-CZ" sz="1400" spc="-1" strike="noStrike">
                <a:solidFill>
                  <a:srgbClr val="000000"/>
                </a:solidFill>
                <a:latin typeface="Verdana"/>
                <a:ea typeface="Verdana"/>
              </a:rPr>
              <a:t>NIP ERTMS 2017, Plán moderního zabezpečení 2021</a:t>
            </a:r>
            <a:endParaRPr b="0" lang="cs-CZ" sz="1400" spc="-1" strike="noStrike">
              <a:latin typeface="Arial"/>
            </a:endParaRPr>
          </a:p>
          <a:p>
            <a:pPr marL="214200" indent="-213840">
              <a:lnSpc>
                <a:spcPct val="100000"/>
              </a:lnSpc>
              <a:buClr>
                <a:srgbClr val="000000"/>
              </a:buClr>
              <a:buFont typeface="Arial"/>
              <a:buChar char="•"/>
            </a:pPr>
            <a:r>
              <a:rPr b="0" lang="en-CZ" sz="1400" spc="-1" strike="noStrike">
                <a:solidFill>
                  <a:srgbClr val="000000"/>
                </a:solidFill>
                <a:latin typeface="Verdana"/>
                <a:ea typeface="Verdana"/>
              </a:rPr>
              <a:t>NIP ENE, podzim 2022</a:t>
            </a:r>
            <a:endParaRPr b="0" lang="cs-CZ" sz="1400" spc="-1" strike="noStrike">
              <a:latin typeface="Arial"/>
            </a:endParaRPr>
          </a:p>
        </p:txBody>
      </p:sp>
      <p:sp>
        <p:nvSpPr>
          <p:cNvPr id="254" name="TextBox 2"/>
          <p:cNvSpPr/>
          <p:nvPr/>
        </p:nvSpPr>
        <p:spPr>
          <a:xfrm>
            <a:off x="279000" y="3636360"/>
            <a:ext cx="5013720" cy="192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i="1" lang="en-CZ" sz="680" spc="-1" strike="noStrike">
                <a:solidFill>
                  <a:srgbClr val="000000"/>
                </a:solidFill>
                <a:latin typeface="Calibri"/>
              </a:rPr>
              <a:t>Zdroje: Ročenka dopravy 2021, </a:t>
            </a:r>
            <a:r>
              <a:rPr b="0" i="1" lang="en-GB" sz="680" spc="-1" strike="noStrike">
                <a:solidFill>
                  <a:srgbClr val="000000"/>
                </a:solidFill>
                <a:latin typeface="Calibri"/>
              </a:rPr>
              <a:t>Dopravní politika České republiky pro období 2021 – 2027 s výhledem do roku 2050, Ministerstvo dopravy ČR</a:t>
            </a:r>
            <a:endParaRPr b="0" lang="cs-CZ" sz="680" spc="-1" strike="noStrike">
              <a:latin typeface="Arial"/>
            </a:endParaRPr>
          </a:p>
        </p:txBody>
      </p:sp>
      <p:pic>
        <p:nvPicPr>
          <p:cNvPr id="255" name="Picture 14" descr=""/>
          <p:cNvPicPr/>
          <p:nvPr/>
        </p:nvPicPr>
        <p:blipFill>
          <a:blip r:embed="rId1"/>
          <a:stretch/>
        </p:blipFill>
        <p:spPr>
          <a:xfrm>
            <a:off x="103680" y="1470600"/>
            <a:ext cx="8683920" cy="2146320"/>
          </a:xfrm>
          <a:prstGeom prst="rect">
            <a:avLst/>
          </a:prstGeom>
          <a:ln w="0">
            <a:noFill/>
          </a:ln>
        </p:spPr>
      </p:pic>
      <p:sp>
        <p:nvSpPr>
          <p:cNvPr id="256" name="TextBox 16"/>
          <p:cNvSpPr/>
          <p:nvPr/>
        </p:nvSpPr>
        <p:spPr>
          <a:xfrm>
            <a:off x="1229040" y="2747520"/>
            <a:ext cx="1107720" cy="2275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0" lang="en-CZ" sz="900" spc="-1" strike="noStrike">
                <a:solidFill>
                  <a:srgbClr val="000000"/>
                </a:solidFill>
                <a:latin typeface="Calibri"/>
              </a:rPr>
              <a:t>% index k roku 2010</a:t>
            </a:r>
            <a:endParaRPr b="0" lang="cs-CZ" sz="900" spc="-1" strike="noStrike">
              <a:latin typeface="Arial"/>
            </a:endParaRPr>
          </a:p>
        </p:txBody>
      </p:sp>
      <p:pic>
        <p:nvPicPr>
          <p:cNvPr id="257" name="Picture 1" descr="Logo, company name&#10;&#10;Description automatically generated"/>
          <p:cNvPicPr/>
          <p:nvPr/>
        </p:nvPicPr>
        <p:blipFill>
          <a:blip r:embed="rId2"/>
          <a:stretch/>
        </p:blipFill>
        <p:spPr>
          <a:xfrm>
            <a:off x="7571880" y="5947200"/>
            <a:ext cx="1079280" cy="455760"/>
          </a:xfrm>
          <a:prstGeom prst="rect">
            <a:avLst/>
          </a:prstGeom>
          <a:ln w="0">
            <a:noFill/>
          </a:ln>
        </p:spPr>
      </p:pic>
      <p:sp>
        <p:nvSpPr>
          <p:cNvPr id="258" name="Obdélník 8"/>
          <p:cNvSpPr/>
          <p:nvPr/>
        </p:nvSpPr>
        <p:spPr>
          <a:xfrm>
            <a:off x="1941480" y="647388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259" name="Zástupný symbol pro číslo snímku 4"/>
          <p:cNvSpPr txBox="1"/>
          <p:nvPr/>
        </p:nvSpPr>
        <p:spPr>
          <a:xfrm>
            <a:off x="6458040" y="6356520"/>
            <a:ext cx="2057040" cy="364680"/>
          </a:xfrm>
          <a:prstGeom prst="rect">
            <a:avLst/>
          </a:prstGeom>
          <a:noFill/>
          <a:ln w="0">
            <a:noFill/>
          </a:ln>
        </p:spPr>
        <p:txBody>
          <a:bodyPr anchor="ctr">
            <a:noAutofit/>
          </a:bodyPr>
          <a:p>
            <a:pPr algn="r">
              <a:lnSpc>
                <a:spcPct val="100000"/>
              </a:lnSpc>
            </a:pPr>
            <a:fld id="{2DB37277-96B1-4CED-A019-782056160998}" type="slidenum">
              <a:rPr b="0" lang="cs-CZ" sz="900" spc="-1" strike="noStrike">
                <a:solidFill>
                  <a:srgbClr val="8b8b8b"/>
                </a:solidFill>
                <a:latin typeface="Calibri"/>
              </a:rPr>
              <a:t>5</a:t>
            </a:fld>
            <a:endParaRPr b="0" lang="cs-CZ" sz="900" spc="-1" strike="noStrike">
              <a:latin typeface="Times New Roman"/>
            </a:endParaRPr>
          </a:p>
        </p:txBody>
      </p:sp>
      <p:sp>
        <p:nvSpPr>
          <p:cNvPr id="260" name="Přímá spojnice se šipkou 9"/>
          <p:cNvSpPr/>
          <p:nvPr/>
        </p:nvSpPr>
        <p:spPr>
          <a:xfrm flipV="1">
            <a:off x="2359440" y="4045320"/>
            <a:ext cx="2086200" cy="20520"/>
          </a:xfrm>
          <a:custGeom>
            <a:avLst/>
            <a:gdLst/>
            <a:ahLst/>
            <a:rect l="l" t="t" r="r" b="b"/>
            <a:pathLst>
              <a:path w="21600" h="21600">
                <a:moveTo>
                  <a:pt x="0" y="0"/>
                </a:moveTo>
                <a:lnTo>
                  <a:pt x="21600" y="21600"/>
                </a:lnTo>
              </a:path>
            </a:pathLst>
          </a:custGeom>
          <a:noFill/>
          <a:ln w="38100">
            <a:solidFill>
              <a:srgbClr val="ff0000"/>
            </a:solidFill>
            <a:tailEnd len="lg" type="stealth" w="lg"/>
          </a:ln>
        </p:spPr>
        <p:style>
          <a:lnRef idx="1">
            <a:schemeClr val="accent2"/>
          </a:lnRef>
          <a:fillRef idx="0">
            <a:schemeClr val="accent2"/>
          </a:fillRef>
          <a:effectRef idx="0">
            <a:schemeClr val="accent2"/>
          </a:effectRef>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Nadpis 1"/>
          <p:cNvSpPr txBox="1"/>
          <p:nvPr/>
        </p:nvSpPr>
        <p:spPr>
          <a:xfrm>
            <a:off x="610920" y="429840"/>
            <a:ext cx="8468280" cy="662760"/>
          </a:xfrm>
          <a:prstGeom prst="rect">
            <a:avLst/>
          </a:prstGeom>
          <a:noFill/>
          <a:ln w="0">
            <a:noFill/>
          </a:ln>
        </p:spPr>
        <p:txBody>
          <a:bodyPr>
            <a:noAutofit/>
          </a:bodyPr>
          <a:p>
            <a:pPr>
              <a:lnSpc>
                <a:spcPct val="100000"/>
              </a:lnSpc>
            </a:pPr>
            <a:r>
              <a:rPr b="1" lang="cs-CZ" sz="1900" spc="-1" strike="noStrike">
                <a:solidFill>
                  <a:srgbClr val="ff0000"/>
                </a:solidFill>
                <a:latin typeface="Verdana"/>
                <a:ea typeface="Verdana"/>
              </a:rPr>
              <a:t>Významné investice Správy železnic (v horizontu 2030)</a:t>
            </a:r>
            <a:endParaRPr b="0" lang="cs-CZ" sz="1900" spc="-1" strike="noStrike">
              <a:solidFill>
                <a:srgbClr val="000000"/>
              </a:solidFill>
              <a:latin typeface="Calibri"/>
            </a:endParaRPr>
          </a:p>
        </p:txBody>
      </p:sp>
      <p:sp>
        <p:nvSpPr>
          <p:cNvPr id="262" name="Obdélník 53"/>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263" name="Zástupný symbol pro číslo snímku 17"/>
          <p:cNvSpPr txBox="1"/>
          <p:nvPr/>
        </p:nvSpPr>
        <p:spPr>
          <a:xfrm>
            <a:off x="6458040" y="6356520"/>
            <a:ext cx="2057040" cy="364680"/>
          </a:xfrm>
          <a:prstGeom prst="rect">
            <a:avLst/>
          </a:prstGeom>
          <a:noFill/>
          <a:ln w="0">
            <a:noFill/>
          </a:ln>
        </p:spPr>
        <p:txBody>
          <a:bodyPr anchor="ctr">
            <a:noAutofit/>
          </a:bodyPr>
          <a:p>
            <a:pPr algn="r">
              <a:lnSpc>
                <a:spcPct val="100000"/>
              </a:lnSpc>
            </a:pPr>
            <a:fld id="{7A051F61-2D5D-4A28-BFE4-E51058330E36}" type="slidenum">
              <a:rPr b="0" lang="cs-CZ" sz="900" spc="-1" strike="noStrike">
                <a:solidFill>
                  <a:srgbClr val="8b8b8b"/>
                </a:solidFill>
                <a:latin typeface="Calibri"/>
              </a:rPr>
              <a:t>5</a:t>
            </a:fld>
            <a:endParaRPr b="0" lang="cs-CZ" sz="900" spc="-1" strike="noStrike">
              <a:latin typeface="Times New Roman"/>
            </a:endParaRPr>
          </a:p>
        </p:txBody>
      </p:sp>
      <p:sp>
        <p:nvSpPr>
          <p:cNvPr id="264" name="Obdélník 7"/>
          <p:cNvSpPr/>
          <p:nvPr/>
        </p:nvSpPr>
        <p:spPr>
          <a:xfrm>
            <a:off x="426240" y="1150920"/>
            <a:ext cx="8366400" cy="3619800"/>
          </a:xfrm>
          <a:prstGeom prst="rect">
            <a:avLst/>
          </a:prstGeom>
          <a:noFill/>
          <a:ln w="0">
            <a:noFill/>
          </a:ln>
        </p:spPr>
        <p:style>
          <a:lnRef idx="0"/>
          <a:fillRef idx="0"/>
          <a:effectRef idx="0"/>
          <a:fontRef idx="minor"/>
        </p:style>
        <p:txBody>
          <a:bodyPr lIns="90000" rIns="90000" tIns="45000" bIns="45000">
            <a:spAutoFit/>
          </a:bodyPr>
          <a:p>
            <a:pPr marL="285840" indent="-285480">
              <a:lnSpc>
                <a:spcPct val="100000"/>
              </a:lnSpc>
              <a:spcBef>
                <a:spcPts val="1199"/>
              </a:spcBef>
              <a:buClr>
                <a:srgbClr val="000000"/>
              </a:buClr>
              <a:buFont typeface="Wingdings" charset="2"/>
              <a:buChar char=""/>
            </a:pPr>
            <a:r>
              <a:rPr b="0" lang="cs-CZ" sz="1600" spc="-1" strike="noStrike">
                <a:solidFill>
                  <a:srgbClr val="000000"/>
                </a:solidFill>
                <a:latin typeface="Verdana"/>
                <a:ea typeface="Verdana"/>
              </a:rPr>
              <a:t>stanovit základní priority pro projektovou přípravu a realizaci klíčových staveb a to min. v horizontu roku 2030</a:t>
            </a:r>
            <a:endParaRPr b="0" lang="cs-CZ" sz="1600" spc="-1" strike="noStrike">
              <a:latin typeface="Arial"/>
            </a:endParaRPr>
          </a:p>
          <a:p>
            <a:pPr marL="285840" indent="-285480">
              <a:lnSpc>
                <a:spcPct val="100000"/>
              </a:lnSpc>
              <a:spcBef>
                <a:spcPts val="1199"/>
              </a:spcBef>
              <a:buClr>
                <a:srgbClr val="000000"/>
              </a:buClr>
              <a:buFont typeface="Wingdings" charset="2"/>
              <a:buChar char=""/>
            </a:pPr>
            <a:r>
              <a:rPr b="0" lang="cs-CZ" sz="1600" spc="-1" strike="noStrike">
                <a:solidFill>
                  <a:srgbClr val="000000"/>
                </a:solidFill>
                <a:latin typeface="Verdana"/>
                <a:ea typeface="Verdana"/>
              </a:rPr>
              <a:t>eliminovat výkyvy v ročních objemech finančních zdrojů a pokusit se investiční prostředky rovnoměrně v čase rozložit. Z hlediska reálných kapacit je výše investičních prostředků pro jeden rok cca 45 mld. Kč (ve stálých cenách přelomu roku 2021/2022). </a:t>
            </a:r>
            <a:endParaRPr b="0" lang="cs-CZ" sz="1600" spc="-1" strike="noStrike">
              <a:latin typeface="Arial"/>
            </a:endParaRPr>
          </a:p>
          <a:p>
            <a:pPr marL="285840" indent="-285480">
              <a:lnSpc>
                <a:spcPct val="100000"/>
              </a:lnSpc>
              <a:spcBef>
                <a:spcPts val="1199"/>
              </a:spcBef>
              <a:buClr>
                <a:srgbClr val="000000"/>
              </a:buClr>
              <a:buFont typeface="Wingdings" charset="2"/>
              <a:buChar char=""/>
            </a:pPr>
            <a:r>
              <a:rPr b="0" lang="cs-CZ" sz="1600" spc="-1" strike="noStrike">
                <a:solidFill>
                  <a:srgbClr val="000000"/>
                </a:solidFill>
                <a:latin typeface="Verdana"/>
                <a:ea typeface="Verdana"/>
              </a:rPr>
              <a:t>udržet dostatečnou kapacitu železničního provozu</a:t>
            </a:r>
            <a:endParaRPr b="0" lang="cs-CZ" sz="1600" spc="-1" strike="noStrike">
              <a:latin typeface="Arial"/>
            </a:endParaRPr>
          </a:p>
          <a:p>
            <a:pPr marL="285840" indent="-285480">
              <a:lnSpc>
                <a:spcPct val="100000"/>
              </a:lnSpc>
              <a:spcBef>
                <a:spcPts val="1199"/>
              </a:spcBef>
              <a:buClr>
                <a:srgbClr val="000000"/>
              </a:buClr>
              <a:buFont typeface="Wingdings" charset="2"/>
              <a:buChar char=""/>
            </a:pPr>
            <a:r>
              <a:rPr b="0" lang="cs-CZ" sz="1600" spc="-1" strike="noStrike">
                <a:solidFill>
                  <a:srgbClr val="000000"/>
                </a:solidFill>
                <a:latin typeface="Verdana"/>
                <a:ea typeface="Verdana"/>
              </a:rPr>
              <a:t>realizovat významné projekty v pokročilém stadiu přípravy nebo svým významem s  nejvyšší prioritou</a:t>
            </a:r>
            <a:endParaRPr b="0" lang="cs-CZ" sz="1600" spc="-1" strike="noStrike">
              <a:latin typeface="Arial"/>
            </a:endParaRPr>
          </a:p>
          <a:p>
            <a:pPr marL="285840" indent="-285480">
              <a:lnSpc>
                <a:spcPct val="100000"/>
              </a:lnSpc>
              <a:spcBef>
                <a:spcPts val="1199"/>
              </a:spcBef>
              <a:buClr>
                <a:srgbClr val="000000"/>
              </a:buClr>
              <a:buFont typeface="Wingdings" charset="2"/>
              <a:buChar char=""/>
            </a:pPr>
            <a:r>
              <a:rPr b="0" lang="cs-CZ" sz="1600" spc="-1" strike="noStrike">
                <a:solidFill>
                  <a:srgbClr val="000000"/>
                </a:solidFill>
                <a:latin typeface="Verdana"/>
                <a:ea typeface="Verdana"/>
              </a:rPr>
              <a:t>dokončit klíčová ramena a železniční uzel Praha, což umožní navýšení kapacity a zvýšení bezpečnosti a současně se počítá s jejich dokončením do konce roku 2030</a:t>
            </a:r>
            <a:endParaRPr b="0" lang="cs-CZ" sz="1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Nadpis 1"/>
          <p:cNvSpPr txBox="1"/>
          <p:nvPr/>
        </p:nvSpPr>
        <p:spPr>
          <a:xfrm>
            <a:off x="610920" y="429840"/>
            <a:ext cx="8468280" cy="662760"/>
          </a:xfrm>
          <a:prstGeom prst="rect">
            <a:avLst/>
          </a:prstGeom>
          <a:noFill/>
          <a:ln w="0">
            <a:noFill/>
          </a:ln>
        </p:spPr>
        <p:txBody>
          <a:bodyPr>
            <a:noAutofit/>
          </a:bodyPr>
          <a:p>
            <a:pPr>
              <a:lnSpc>
                <a:spcPct val="100000"/>
              </a:lnSpc>
            </a:pPr>
            <a:r>
              <a:rPr b="1" lang="cs-CZ" sz="1900" spc="-1" strike="noStrike">
                <a:solidFill>
                  <a:srgbClr val="ff0000"/>
                </a:solidFill>
                <a:latin typeface="Verdana"/>
                <a:ea typeface="Verdana"/>
              </a:rPr>
              <a:t>Významné investice Správy železnic (v horizontu 2030)</a:t>
            </a:r>
            <a:endParaRPr b="0" lang="cs-CZ" sz="1900" spc="-1" strike="noStrike">
              <a:solidFill>
                <a:srgbClr val="000000"/>
              </a:solidFill>
              <a:latin typeface="Calibri"/>
            </a:endParaRPr>
          </a:p>
        </p:txBody>
      </p:sp>
      <p:sp>
        <p:nvSpPr>
          <p:cNvPr id="266" name="Obdélník 53"/>
          <p:cNvSpPr/>
          <p:nvPr/>
        </p:nvSpPr>
        <p:spPr>
          <a:xfrm>
            <a:off x="426240" y="6132600"/>
            <a:ext cx="6846120" cy="2883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300" spc="-1" strike="noStrike">
                <a:solidFill>
                  <a:srgbClr val="000000"/>
                </a:solidFill>
                <a:latin typeface="Verdana"/>
                <a:ea typeface="Verdana"/>
              </a:rPr>
              <a:t>14. schůze Hospodářského výboru dne 1. září 2022</a:t>
            </a:r>
            <a:endParaRPr b="0" lang="cs-CZ" sz="1300" spc="-1" strike="noStrike">
              <a:latin typeface="Arial"/>
            </a:endParaRPr>
          </a:p>
        </p:txBody>
      </p:sp>
      <p:sp>
        <p:nvSpPr>
          <p:cNvPr id="267" name="Zástupný symbol pro číslo snímku 17"/>
          <p:cNvSpPr txBox="1"/>
          <p:nvPr/>
        </p:nvSpPr>
        <p:spPr>
          <a:xfrm>
            <a:off x="6458040" y="6356520"/>
            <a:ext cx="2057040" cy="364680"/>
          </a:xfrm>
          <a:prstGeom prst="rect">
            <a:avLst/>
          </a:prstGeom>
          <a:noFill/>
          <a:ln w="0">
            <a:noFill/>
          </a:ln>
        </p:spPr>
        <p:txBody>
          <a:bodyPr anchor="ctr">
            <a:noAutofit/>
          </a:bodyPr>
          <a:p>
            <a:pPr algn="r">
              <a:lnSpc>
                <a:spcPct val="100000"/>
              </a:lnSpc>
            </a:pPr>
            <a:fld id="{5F30BD52-DED0-4D0A-86AC-A640C5AB89A5}" type="slidenum">
              <a:rPr b="0" lang="cs-CZ" sz="900" spc="-1" strike="noStrike">
                <a:solidFill>
                  <a:srgbClr val="8b8b8b"/>
                </a:solidFill>
                <a:latin typeface="Calibri"/>
              </a:rPr>
              <a:t>5</a:t>
            </a:fld>
            <a:endParaRPr b="0" lang="cs-CZ" sz="900" spc="-1" strike="noStrike">
              <a:latin typeface="Times New Roman"/>
            </a:endParaRPr>
          </a:p>
        </p:txBody>
      </p:sp>
      <p:graphicFrame>
        <p:nvGraphicFramePr>
          <p:cNvPr id="268" name="Tabulka 1"/>
          <p:cNvGraphicFramePr/>
          <p:nvPr/>
        </p:nvGraphicFramePr>
        <p:xfrm>
          <a:off x="765720" y="1092600"/>
          <a:ext cx="7580520" cy="4924800"/>
        </p:xfrm>
        <a:graphic>
          <a:graphicData uri="http://schemas.openxmlformats.org/drawingml/2006/table">
            <a:tbl>
              <a:tblPr/>
              <a:tblGrid>
                <a:gridCol w="5788800"/>
                <a:gridCol w="1791720"/>
              </a:tblGrid>
              <a:tr h="278280">
                <a:tc>
                  <a:txBody>
                    <a:bodyPr lIns="50040" rIns="50040" tIns="21240" bIns="36000" anchor="ctr">
                      <a:noAutofit/>
                    </a:bodyPr>
                    <a:p>
                      <a:pPr>
                        <a:lnSpc>
                          <a:spcPct val="110000"/>
                        </a:lnSpc>
                      </a:pPr>
                      <a:r>
                        <a:rPr b="1" lang="cs-CZ" sz="900" spc="-1" strike="noStrike">
                          <a:solidFill>
                            <a:srgbClr val="000000"/>
                          </a:solidFill>
                          <a:latin typeface="Verdana"/>
                          <a:ea typeface="Verdana"/>
                        </a:rPr>
                        <a:t>Projekt</a:t>
                      </a:r>
                      <a:endParaRPr b="0" lang="cs-CZ" sz="900" spc="-1" strike="noStrike">
                        <a:latin typeface="Arial"/>
                      </a:endParaRPr>
                    </a:p>
                  </a:txBody>
                  <a:tcPr marL="50040" marR="50040">
                    <a:lnT w="12240">
                      <a:solidFill>
                        <a:srgbClr val="a5a5a5"/>
                      </a:solidFill>
                    </a:lnT>
                    <a:lnB w="12240">
                      <a:solidFill>
                        <a:srgbClr val="a5a5a5"/>
                      </a:solidFill>
                    </a:lnB>
                    <a:solidFill>
                      <a:srgbClr val="a5a5a5">
                        <a:alpha val="20000"/>
                      </a:srgbClr>
                    </a:solidFill>
                  </a:tcPr>
                </a:tc>
                <a:tc>
                  <a:txBody>
                    <a:bodyPr lIns="50040" rIns="50040" tIns="21240" bIns="36000" anchor="ctr">
                      <a:noAutofit/>
                    </a:bodyPr>
                    <a:p>
                      <a:pPr algn="ctr">
                        <a:lnSpc>
                          <a:spcPct val="110000"/>
                        </a:lnSpc>
                      </a:pPr>
                      <a:r>
                        <a:rPr b="1" lang="cs-CZ" sz="900" spc="-1" strike="noStrike">
                          <a:solidFill>
                            <a:srgbClr val="000000"/>
                          </a:solidFill>
                          <a:latin typeface="Verdana"/>
                          <a:ea typeface="Verdana"/>
                        </a:rPr>
                        <a:t>Předpokládané náklady</a:t>
                      </a:r>
                      <a:endParaRPr b="0" lang="cs-CZ" sz="900" spc="-1" strike="noStrike">
                        <a:latin typeface="Arial"/>
                      </a:endParaRPr>
                    </a:p>
                  </a:txBody>
                  <a:tcPr marL="50040" marR="50040">
                    <a:lnT w="12240">
                      <a:solidFill>
                        <a:srgbClr val="a5a5a5"/>
                      </a:solidFill>
                    </a:lnT>
                    <a:lnB w="12240">
                      <a:solidFill>
                        <a:srgbClr val="a5a5a5"/>
                      </a:solidFill>
                    </a:lnB>
                    <a:solidFill>
                      <a:srgbClr val="a5a5a5">
                        <a:alpha val="20000"/>
                      </a:srgbClr>
                    </a:solidFill>
                  </a:tcPr>
                </a:tc>
              </a:tr>
              <a:tr h="298440">
                <a:tc>
                  <a:txBody>
                    <a:bodyPr lIns="50040" rIns="50040" tIns="21240" bIns="36000" anchor="ctr">
                      <a:noAutofit/>
                    </a:bodyPr>
                    <a:p>
                      <a:pPr>
                        <a:lnSpc>
                          <a:spcPct val="110000"/>
                        </a:lnSpc>
                      </a:pPr>
                      <a:r>
                        <a:rPr b="1" lang="cs-CZ" sz="900" spc="-1" strike="noStrike">
                          <a:solidFill>
                            <a:srgbClr val="000000"/>
                          </a:solidFill>
                          <a:latin typeface="Verdana"/>
                          <a:ea typeface="Verdana"/>
                        </a:rPr>
                        <a:t>Praha – Lysá – Nymburk/Mladá Boleslav</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30 mld. Kč</a:t>
                      </a:r>
                      <a:endParaRPr b="0" lang="cs-CZ" sz="900" spc="-1" strike="noStrike">
                        <a:latin typeface="Arial"/>
                      </a:endParaRPr>
                    </a:p>
                  </a:txBody>
                  <a:tcPr marL="50040" marR="50040">
                    <a:lnT w="12240">
                      <a:solidFill>
                        <a:srgbClr val="a5a5a5"/>
                      </a:solidFill>
                    </a:lnT>
                    <a:lnB w="12240">
                      <a:solidFill>
                        <a:srgbClr val="a5a5a5"/>
                      </a:solidFill>
                    </a:lnB>
                    <a:solidFill>
                      <a:srgbClr val="a5a5a5">
                        <a:alpha val="7000"/>
                      </a:srgbClr>
                    </a:solidFill>
                  </a:tcPr>
                </a:tc>
              </a:tr>
              <a:tr h="298440">
                <a:tc>
                  <a:txBody>
                    <a:bodyPr lIns="50040" rIns="50040" tIns="21240" bIns="36000" anchor="ctr">
                      <a:noAutofit/>
                    </a:bodyPr>
                    <a:p>
                      <a:pPr>
                        <a:lnSpc>
                          <a:spcPct val="110000"/>
                        </a:lnSpc>
                      </a:pPr>
                      <a:r>
                        <a:rPr b="1" lang="cs-CZ" sz="900" spc="-1" strike="noStrike">
                          <a:solidFill>
                            <a:srgbClr val="000000"/>
                          </a:solidFill>
                          <a:latin typeface="Verdana"/>
                          <a:ea typeface="Verdana"/>
                        </a:rPr>
                        <a:t>Praha – Letiště Václava Havla – Kladno  </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50 mld. Kč</a:t>
                      </a:r>
                      <a:endParaRPr b="0" lang="cs-CZ" sz="900" spc="-1" strike="noStrike">
                        <a:latin typeface="Arial"/>
                      </a:endParaRPr>
                    </a:p>
                  </a:txBody>
                  <a:tcPr marL="50040" marR="50040">
                    <a:lnT w="12240">
                      <a:solidFill>
                        <a:srgbClr val="a5a5a5"/>
                      </a:solidFill>
                    </a:lnT>
                    <a:lnB w="12240">
                      <a:solidFill>
                        <a:srgbClr val="a5a5a5"/>
                      </a:solidFill>
                    </a:lnB>
                    <a:noFill/>
                  </a:tcPr>
                </a:tc>
              </a:tr>
              <a:tr h="298440">
                <a:tc>
                  <a:txBody>
                    <a:bodyPr lIns="50040" rIns="50040" tIns="21240" bIns="36000" anchor="ctr">
                      <a:noAutofit/>
                    </a:bodyPr>
                    <a:p>
                      <a:pPr>
                        <a:lnSpc>
                          <a:spcPct val="110000"/>
                        </a:lnSpc>
                      </a:pPr>
                      <a:r>
                        <a:rPr b="1" lang="cs-CZ" sz="900" spc="-1" strike="noStrike">
                          <a:solidFill>
                            <a:srgbClr val="000000"/>
                          </a:solidFill>
                          <a:latin typeface="Verdana"/>
                          <a:ea typeface="Verdana"/>
                        </a:rPr>
                        <a:t>Velký Osek – Hradec Králové – Choceň </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40 mld. Kč</a:t>
                      </a:r>
                      <a:endParaRPr b="0" lang="cs-CZ" sz="900" spc="-1" strike="noStrike">
                        <a:latin typeface="Arial"/>
                      </a:endParaRPr>
                    </a:p>
                  </a:txBody>
                  <a:tcPr marL="50040" marR="50040">
                    <a:lnT w="12240">
                      <a:solidFill>
                        <a:srgbClr val="a5a5a5"/>
                      </a:solidFill>
                    </a:lnT>
                    <a:lnB w="12240">
                      <a:solidFill>
                        <a:srgbClr val="a5a5a5"/>
                      </a:solidFill>
                    </a:lnB>
                    <a:solidFill>
                      <a:srgbClr val="a5a5a5">
                        <a:alpha val="7000"/>
                      </a:srgbClr>
                    </a:solidFill>
                  </a:tcPr>
                </a:tc>
              </a:tr>
              <a:tr h="298440">
                <a:tc>
                  <a:txBody>
                    <a:bodyPr lIns="50040" rIns="50040" tIns="21240" bIns="36000" anchor="ctr">
                      <a:noAutofit/>
                    </a:bodyPr>
                    <a:p>
                      <a:pPr>
                        <a:lnSpc>
                          <a:spcPct val="110000"/>
                        </a:lnSpc>
                      </a:pPr>
                      <a:r>
                        <a:rPr b="1" lang="cs-CZ" sz="900" spc="-1" strike="noStrike">
                          <a:solidFill>
                            <a:srgbClr val="000000"/>
                          </a:solidFill>
                          <a:latin typeface="Verdana"/>
                          <a:ea typeface="Verdana"/>
                        </a:rPr>
                        <a:t>Týniště – Častolovice – Solnice  </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15 mld. Kč</a:t>
                      </a:r>
                      <a:endParaRPr b="0" lang="cs-CZ" sz="900" spc="-1" strike="noStrike">
                        <a:latin typeface="Arial"/>
                      </a:endParaRPr>
                    </a:p>
                  </a:txBody>
                  <a:tcPr marL="50040" marR="50040">
                    <a:lnT w="12240">
                      <a:solidFill>
                        <a:srgbClr val="a5a5a5"/>
                      </a:solidFill>
                    </a:lnT>
                    <a:lnB w="12240">
                      <a:solidFill>
                        <a:srgbClr val="a5a5a5"/>
                      </a:solidFill>
                    </a:lnB>
                    <a:noFill/>
                  </a:tcPr>
                </a:tc>
              </a:tr>
              <a:tr h="298440">
                <a:tc>
                  <a:txBody>
                    <a:bodyPr lIns="50040" rIns="50040" tIns="21240" bIns="36000" anchor="ctr">
                      <a:noAutofit/>
                    </a:bodyPr>
                    <a:p>
                      <a:pPr>
                        <a:lnSpc>
                          <a:spcPct val="110000"/>
                        </a:lnSpc>
                      </a:pPr>
                      <a:r>
                        <a:rPr b="1" lang="cs-CZ" sz="900" spc="-1" strike="noStrike">
                          <a:solidFill>
                            <a:srgbClr val="000000"/>
                          </a:solidFill>
                          <a:latin typeface="Verdana"/>
                          <a:ea typeface="Verdana"/>
                        </a:rPr>
                        <a:t>Dokončení III.TŽK Praha – Beroun – Plzeň (vyjma dlouhého tunelu Praha - Beroun)</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14 mld. Kč</a:t>
                      </a:r>
                      <a:endParaRPr b="0" lang="cs-CZ" sz="900" spc="-1" strike="noStrike">
                        <a:latin typeface="Arial"/>
                      </a:endParaRPr>
                    </a:p>
                  </a:txBody>
                  <a:tcPr marL="50040" marR="50040">
                    <a:lnT w="12240">
                      <a:solidFill>
                        <a:srgbClr val="a5a5a5"/>
                      </a:solidFill>
                    </a:lnT>
                    <a:lnB w="12240">
                      <a:solidFill>
                        <a:srgbClr val="a5a5a5"/>
                      </a:solidFill>
                    </a:lnB>
                    <a:solidFill>
                      <a:srgbClr val="a5a5a5">
                        <a:alpha val="7000"/>
                      </a:srgbClr>
                    </a:solidFill>
                  </a:tcPr>
                </a:tc>
              </a:tr>
              <a:tr h="472680">
                <a:tc>
                  <a:txBody>
                    <a:bodyPr lIns="50040" rIns="50040" tIns="21240" bIns="36000" anchor="ctr">
                      <a:noAutofit/>
                    </a:bodyPr>
                    <a:p>
                      <a:pPr>
                        <a:lnSpc>
                          <a:spcPct val="110000"/>
                        </a:lnSpc>
                      </a:pPr>
                      <a:r>
                        <a:rPr b="1" lang="cs-CZ" sz="900" spc="-1" strike="noStrike">
                          <a:solidFill>
                            <a:srgbClr val="000000"/>
                          </a:solidFill>
                          <a:latin typeface="Verdana"/>
                          <a:ea typeface="Verdana"/>
                        </a:rPr>
                        <a:t>Uzel Praha (1.fáze)</a:t>
                      </a:r>
                      <a:endParaRPr b="0" lang="cs-CZ" sz="900" spc="-1" strike="noStrike">
                        <a:latin typeface="Arial"/>
                      </a:endParaRPr>
                    </a:p>
                    <a:p>
                      <a:pPr>
                        <a:lnSpc>
                          <a:spcPct val="110000"/>
                        </a:lnSpc>
                      </a:pPr>
                      <a:r>
                        <a:rPr b="1" lang="cs-CZ" sz="900" spc="-1" strike="noStrike">
                          <a:solidFill>
                            <a:srgbClr val="000000"/>
                          </a:solidFill>
                          <a:latin typeface="Verdana"/>
                          <a:ea typeface="Verdana"/>
                        </a:rPr>
                        <a:t>Zejména pak : Zdvoukolejnění Praha–Braník – Krč, Mosty pod Vyšehradem, Praha hl.n.</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13 mld. Kč</a:t>
                      </a:r>
                      <a:endParaRPr b="0" lang="cs-CZ" sz="900" spc="-1" strike="noStrike">
                        <a:latin typeface="Arial"/>
                      </a:endParaRPr>
                    </a:p>
                  </a:txBody>
                  <a:tcPr marL="50040" marR="50040">
                    <a:lnT w="12240">
                      <a:solidFill>
                        <a:srgbClr val="a5a5a5"/>
                      </a:solidFill>
                    </a:lnT>
                    <a:lnB w="12240">
                      <a:solidFill>
                        <a:srgbClr val="a5a5a5"/>
                      </a:solidFill>
                    </a:lnB>
                    <a:noFill/>
                  </a:tcPr>
                </a:tc>
              </a:tr>
              <a:tr h="298440">
                <a:tc>
                  <a:txBody>
                    <a:bodyPr lIns="50040" rIns="50040" tIns="21240" bIns="36000" anchor="ctr">
                      <a:noAutofit/>
                    </a:bodyPr>
                    <a:p>
                      <a:pPr>
                        <a:lnSpc>
                          <a:spcPct val="110000"/>
                        </a:lnSpc>
                        <a:tabLst>
                          <a:tab algn="l" pos="1158120"/>
                        </a:tabLst>
                      </a:pPr>
                      <a:r>
                        <a:rPr b="1" lang="cs-CZ" sz="900" spc="-1" strike="noStrike">
                          <a:solidFill>
                            <a:srgbClr val="000000"/>
                          </a:solidFill>
                          <a:latin typeface="Verdana"/>
                          <a:ea typeface="Verdana"/>
                        </a:rPr>
                        <a:t>Modernizace uzlu Česká Třebová</a:t>
                      </a:r>
                      <a:r>
                        <a:rPr b="1" lang="cs-CZ" sz="900" spc="-1" strike="noStrike">
                          <a:solidFill>
                            <a:srgbClr val="000000"/>
                          </a:solidFill>
                          <a:latin typeface="Verdana"/>
                          <a:ea typeface="Verdana"/>
                        </a:rPr>
                        <a:t>	</a:t>
                      </a:r>
                      <a:r>
                        <a:rPr b="1" lang="cs-CZ" sz="900" spc="-1" strike="noStrike">
                          <a:solidFill>
                            <a:srgbClr val="000000"/>
                          </a:solidFill>
                          <a:latin typeface="Verdana"/>
                          <a:ea typeface="Verdana"/>
                        </a:rPr>
                        <a:t>	</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15 mld. Kč</a:t>
                      </a:r>
                      <a:endParaRPr b="0" lang="cs-CZ" sz="900" spc="-1" strike="noStrike">
                        <a:latin typeface="Arial"/>
                      </a:endParaRPr>
                    </a:p>
                  </a:txBody>
                  <a:tcPr marL="50040" marR="50040">
                    <a:lnT w="12240">
                      <a:solidFill>
                        <a:srgbClr val="a5a5a5"/>
                      </a:solidFill>
                    </a:lnT>
                    <a:lnB w="12240">
                      <a:solidFill>
                        <a:srgbClr val="a5a5a5"/>
                      </a:solidFill>
                    </a:lnB>
                    <a:solidFill>
                      <a:srgbClr val="a5a5a5">
                        <a:alpha val="7000"/>
                      </a:srgbClr>
                    </a:solidFill>
                  </a:tcPr>
                </a:tc>
              </a:tr>
              <a:tr h="298440">
                <a:tc>
                  <a:txBody>
                    <a:bodyPr lIns="50040" rIns="50040" tIns="21240" bIns="36000" anchor="ctr">
                      <a:noAutofit/>
                    </a:bodyPr>
                    <a:p>
                      <a:pPr>
                        <a:lnSpc>
                          <a:spcPct val="110000"/>
                        </a:lnSpc>
                        <a:tabLst>
                          <a:tab algn="l" pos="1158120"/>
                        </a:tabLst>
                      </a:pPr>
                      <a:r>
                        <a:rPr b="1" lang="cs-CZ" sz="900" spc="-1" strike="noStrike">
                          <a:solidFill>
                            <a:srgbClr val="000000"/>
                          </a:solidFill>
                          <a:latin typeface="Verdana"/>
                          <a:ea typeface="Verdana"/>
                        </a:rPr>
                        <a:t>ETCS na síti TEN-T </a:t>
                      </a:r>
                      <a:r>
                        <a:rPr b="1" lang="cs-CZ" sz="900" spc="-1" strike="noStrike">
                          <a:solidFill>
                            <a:srgbClr val="000000"/>
                          </a:solidFill>
                          <a:latin typeface="Verdana"/>
                          <a:ea typeface="Verdana"/>
                        </a:rPr>
                        <a:t>	</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30 mld. Kč</a:t>
                      </a:r>
                      <a:endParaRPr b="0" lang="cs-CZ" sz="900" spc="-1" strike="noStrike">
                        <a:latin typeface="Arial"/>
                      </a:endParaRPr>
                    </a:p>
                  </a:txBody>
                  <a:tcPr marL="50040" marR="50040">
                    <a:lnT w="12240">
                      <a:solidFill>
                        <a:srgbClr val="a5a5a5"/>
                      </a:solidFill>
                    </a:lnT>
                    <a:lnB w="12240">
                      <a:solidFill>
                        <a:srgbClr val="a5a5a5"/>
                      </a:solidFill>
                    </a:lnB>
                    <a:noFill/>
                  </a:tcPr>
                </a:tc>
              </a:tr>
              <a:tr h="298440">
                <a:tc>
                  <a:txBody>
                    <a:bodyPr lIns="50040" rIns="50040" tIns="21240" bIns="36000" anchor="ctr">
                      <a:noAutofit/>
                    </a:bodyPr>
                    <a:p>
                      <a:pPr>
                        <a:lnSpc>
                          <a:spcPct val="110000"/>
                        </a:lnSpc>
                        <a:tabLst>
                          <a:tab algn="l" pos="1158120"/>
                        </a:tabLst>
                      </a:pPr>
                      <a:r>
                        <a:rPr b="1" lang="cs-CZ" sz="900" spc="-1" strike="noStrike">
                          <a:solidFill>
                            <a:srgbClr val="000000"/>
                          </a:solidFill>
                          <a:latin typeface="Verdana"/>
                          <a:ea typeface="Verdana"/>
                        </a:rPr>
                        <a:t>Nemanice – Ševětín </a:t>
                      </a:r>
                      <a:r>
                        <a:rPr b="1" lang="cs-CZ" sz="900" spc="-1" strike="noStrike">
                          <a:solidFill>
                            <a:srgbClr val="000000"/>
                          </a:solidFill>
                          <a:latin typeface="Verdana"/>
                          <a:ea typeface="Verdana"/>
                        </a:rPr>
                        <a:t>	</a:t>
                      </a:r>
                      <a:r>
                        <a:rPr b="1" lang="cs-CZ" sz="900" spc="-1" strike="noStrike">
                          <a:solidFill>
                            <a:srgbClr val="000000"/>
                          </a:solidFill>
                          <a:latin typeface="Verdana"/>
                          <a:ea typeface="Verdana"/>
                        </a:rPr>
                        <a:t>	</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25 mld. Kč</a:t>
                      </a:r>
                      <a:endParaRPr b="0" lang="cs-CZ" sz="900" spc="-1" strike="noStrike">
                        <a:latin typeface="Arial"/>
                      </a:endParaRPr>
                    </a:p>
                  </a:txBody>
                  <a:tcPr marL="50040" marR="50040">
                    <a:lnT w="12240">
                      <a:solidFill>
                        <a:srgbClr val="a5a5a5"/>
                      </a:solidFill>
                    </a:lnT>
                    <a:lnB w="12240">
                      <a:solidFill>
                        <a:srgbClr val="a5a5a5"/>
                      </a:solidFill>
                    </a:lnB>
                    <a:solidFill>
                      <a:srgbClr val="a5a5a5">
                        <a:alpha val="7000"/>
                      </a:srgbClr>
                    </a:solidFill>
                  </a:tcPr>
                </a:tc>
              </a:tr>
              <a:tr h="298440">
                <a:tc>
                  <a:txBody>
                    <a:bodyPr lIns="50040" rIns="50040" tIns="21240" bIns="36000" anchor="ctr">
                      <a:noAutofit/>
                    </a:bodyPr>
                    <a:p>
                      <a:pPr>
                        <a:lnSpc>
                          <a:spcPct val="110000"/>
                        </a:lnSpc>
                        <a:tabLst>
                          <a:tab algn="l" pos="1158120"/>
                        </a:tabLst>
                      </a:pPr>
                      <a:r>
                        <a:rPr b="1" lang="cs-CZ" sz="900" spc="-1" strike="noStrike">
                          <a:solidFill>
                            <a:srgbClr val="000000"/>
                          </a:solidFill>
                          <a:latin typeface="Verdana"/>
                          <a:ea typeface="Verdana"/>
                        </a:rPr>
                        <a:t>Plzeň – Domažlice – státní hranice SRN</a:t>
                      </a:r>
                      <a:r>
                        <a:rPr b="1" lang="cs-CZ" sz="900" spc="-1" strike="noStrike">
                          <a:solidFill>
                            <a:srgbClr val="000000"/>
                          </a:solidFill>
                          <a:latin typeface="Verdana"/>
                          <a:ea typeface="Verdana"/>
                        </a:rPr>
                        <a:t>	</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28 mld. Kč</a:t>
                      </a:r>
                      <a:endParaRPr b="0" lang="cs-CZ" sz="900" spc="-1" strike="noStrike">
                        <a:latin typeface="Arial"/>
                      </a:endParaRPr>
                    </a:p>
                  </a:txBody>
                  <a:tcPr marL="50040" marR="50040">
                    <a:lnT w="12240">
                      <a:solidFill>
                        <a:srgbClr val="a5a5a5"/>
                      </a:solidFill>
                    </a:lnT>
                    <a:lnB w="12240">
                      <a:solidFill>
                        <a:srgbClr val="a5a5a5"/>
                      </a:solidFill>
                    </a:lnB>
                    <a:noFill/>
                  </a:tcPr>
                </a:tc>
              </a:tr>
              <a:tr h="298440">
                <a:tc>
                  <a:txBody>
                    <a:bodyPr lIns="50040" rIns="50040" tIns="21240" bIns="36000" anchor="ctr">
                      <a:noAutofit/>
                    </a:bodyPr>
                    <a:p>
                      <a:pPr>
                        <a:lnSpc>
                          <a:spcPct val="110000"/>
                        </a:lnSpc>
                        <a:tabLst>
                          <a:tab algn="l" pos="1158120"/>
                        </a:tabLst>
                      </a:pPr>
                      <a:r>
                        <a:rPr b="1" lang="cs-CZ" sz="900" spc="-1" strike="noStrike">
                          <a:solidFill>
                            <a:srgbClr val="000000"/>
                          </a:solidFill>
                          <a:latin typeface="Verdana"/>
                          <a:ea typeface="Verdana"/>
                        </a:rPr>
                        <a:t>Kolín – Děčín – státní hranice SRN</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72 mld. Kč</a:t>
                      </a:r>
                      <a:endParaRPr b="0" lang="cs-CZ" sz="900" spc="-1" strike="noStrike">
                        <a:latin typeface="Arial"/>
                      </a:endParaRPr>
                    </a:p>
                  </a:txBody>
                  <a:tcPr marL="50040" marR="50040">
                    <a:lnT w="12240">
                      <a:solidFill>
                        <a:srgbClr val="a5a5a5"/>
                      </a:solidFill>
                    </a:lnT>
                    <a:lnB w="12240">
                      <a:solidFill>
                        <a:srgbClr val="a5a5a5"/>
                      </a:solidFill>
                    </a:lnB>
                    <a:solidFill>
                      <a:srgbClr val="a5a5a5">
                        <a:alpha val="7000"/>
                      </a:srgbClr>
                    </a:solidFill>
                  </a:tcPr>
                </a:tc>
              </a:tr>
              <a:tr h="298440">
                <a:tc>
                  <a:txBody>
                    <a:bodyPr lIns="50040" rIns="50040" tIns="21240" bIns="36000" anchor="ctr">
                      <a:noAutofit/>
                    </a:bodyPr>
                    <a:p>
                      <a:pPr>
                        <a:lnSpc>
                          <a:spcPct val="110000"/>
                        </a:lnSpc>
                        <a:tabLst>
                          <a:tab algn="l" pos="1158120"/>
                        </a:tabLst>
                      </a:pPr>
                      <a:r>
                        <a:rPr b="1" lang="cs-CZ" sz="900" spc="-1" strike="noStrike">
                          <a:solidFill>
                            <a:srgbClr val="000000"/>
                          </a:solidFill>
                          <a:latin typeface="Verdana"/>
                          <a:ea typeface="Verdana"/>
                        </a:rPr>
                        <a:t>Brno - Přerov</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81 mld. Kč</a:t>
                      </a:r>
                      <a:endParaRPr b="0" lang="cs-CZ" sz="900" spc="-1" strike="noStrike">
                        <a:latin typeface="Arial"/>
                      </a:endParaRPr>
                    </a:p>
                  </a:txBody>
                  <a:tcPr marL="50040" marR="50040">
                    <a:lnT w="12240">
                      <a:solidFill>
                        <a:srgbClr val="a5a5a5"/>
                      </a:solidFill>
                    </a:lnT>
                    <a:lnB w="12240">
                      <a:solidFill>
                        <a:srgbClr val="a5a5a5"/>
                      </a:solidFill>
                    </a:lnB>
                    <a:noFill/>
                  </a:tcPr>
                </a:tc>
              </a:tr>
              <a:tr h="298440">
                <a:tc>
                  <a:txBody>
                    <a:bodyPr lIns="50040" rIns="50040" tIns="21240" bIns="36000" anchor="ctr">
                      <a:noAutofit/>
                    </a:bodyPr>
                    <a:p>
                      <a:pPr>
                        <a:lnSpc>
                          <a:spcPct val="110000"/>
                        </a:lnSpc>
                      </a:pPr>
                      <a:r>
                        <a:rPr b="1" lang="cs-CZ" sz="900" spc="-1" strike="noStrike">
                          <a:solidFill>
                            <a:srgbClr val="000000"/>
                          </a:solidFill>
                          <a:latin typeface="Verdana"/>
                          <a:ea typeface="Verdana"/>
                        </a:rPr>
                        <a:t>Brno – Havlíčkův Brod – Kolín  </a:t>
                      </a:r>
                      <a:endParaRPr b="0" lang="cs-CZ" sz="900" spc="-1" strike="noStrike">
                        <a:latin typeface="Arial"/>
                      </a:endParaRPr>
                    </a:p>
                  </a:txBody>
                  <a:tcPr marL="50040" marR="50040">
                    <a:lnT w="1224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900" spc="-1" strike="noStrike">
                          <a:solidFill>
                            <a:srgbClr val="000000"/>
                          </a:solidFill>
                          <a:latin typeface="Verdana"/>
                          <a:ea typeface="Verdana"/>
                        </a:rPr>
                        <a:t>31 mld. Kč</a:t>
                      </a:r>
                      <a:endParaRPr b="0" lang="cs-CZ" sz="900" spc="-1" strike="noStrike">
                        <a:latin typeface="Arial"/>
                      </a:endParaRPr>
                    </a:p>
                  </a:txBody>
                  <a:tcPr marL="50040" marR="50040">
                    <a:lnT w="12240">
                      <a:solidFill>
                        <a:srgbClr val="a5a5a5"/>
                      </a:solidFill>
                    </a:lnT>
                    <a:lnB w="12240">
                      <a:solidFill>
                        <a:srgbClr val="a5a5a5"/>
                      </a:solidFill>
                    </a:lnB>
                    <a:solidFill>
                      <a:srgbClr val="a5a5a5">
                        <a:alpha val="7000"/>
                      </a:srgbClr>
                    </a:solidFill>
                  </a:tcPr>
                </a:tc>
              </a:tr>
              <a:tr h="592560">
                <a:tc>
                  <a:txBody>
                    <a:bodyPr lIns="50040" rIns="50040" tIns="21240" bIns="36000" anchor="ctr">
                      <a:noAutofit/>
                    </a:bodyPr>
                    <a:p>
                      <a:pPr>
                        <a:lnSpc>
                          <a:spcPct val="110000"/>
                        </a:lnSpc>
                      </a:pPr>
                      <a:r>
                        <a:rPr b="1" lang="cs-CZ" sz="1600" spc="-1" strike="noStrike">
                          <a:solidFill>
                            <a:srgbClr val="000000"/>
                          </a:solidFill>
                          <a:latin typeface="Verdana"/>
                          <a:ea typeface="Verdana"/>
                        </a:rPr>
                        <a:t>Souhrn</a:t>
                      </a:r>
                      <a:endParaRPr b="0" lang="cs-CZ" sz="1600" spc="-1" strike="noStrike">
                        <a:latin typeface="Arial"/>
                      </a:endParaRPr>
                    </a:p>
                  </a:txBody>
                  <a:tcPr marL="50040" marR="50040">
                    <a:lnT w="38160">
                      <a:solidFill>
                        <a:srgbClr val="a5a5a5"/>
                      </a:solidFill>
                    </a:lnT>
                    <a:lnB w="12240">
                      <a:solidFill>
                        <a:srgbClr val="a5a5a5"/>
                      </a:solidFill>
                    </a:lnB>
                    <a:noFill/>
                  </a:tcPr>
                </a:tc>
                <a:tc>
                  <a:txBody>
                    <a:bodyPr lIns="50040" rIns="50040" tIns="21240" bIns="36000" anchor="ctr">
                      <a:noAutofit/>
                    </a:bodyPr>
                    <a:p>
                      <a:pPr algn="r">
                        <a:lnSpc>
                          <a:spcPct val="110000"/>
                        </a:lnSpc>
                      </a:pPr>
                      <a:r>
                        <a:rPr b="1" lang="cs-CZ" sz="1600" spc="-1" strike="noStrike">
                          <a:solidFill>
                            <a:srgbClr val="000000"/>
                          </a:solidFill>
                          <a:latin typeface="Verdana"/>
                          <a:ea typeface="Verdana"/>
                        </a:rPr>
                        <a:t>444 mld. Kč</a:t>
                      </a:r>
                      <a:endParaRPr b="0" lang="cs-CZ" sz="1600" spc="-1" strike="noStrike">
                        <a:latin typeface="Arial"/>
                      </a:endParaRPr>
                    </a:p>
                  </a:txBody>
                  <a:tcPr marL="50040" marR="50040">
                    <a:lnT w="38160">
                      <a:solidFill>
                        <a:srgbClr val="a5a5a5"/>
                      </a:solidFill>
                    </a:lnT>
                    <a:lnB w="12240">
                      <a:solidFill>
                        <a:srgbClr val="a5a5a5"/>
                      </a:solidFill>
                    </a:lnB>
                    <a:no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55CBBC2EA4E2F41B6B34C6BEC6A7774" ma:contentTypeVersion="14" ma:contentTypeDescription="Vytvoří nový dokument" ma:contentTypeScope="" ma:versionID="64b768165c31e6762420f68aff4e29a0">
  <xsd:schema xmlns:xsd="http://www.w3.org/2001/XMLSchema" xmlns:xs="http://www.w3.org/2001/XMLSchema" xmlns:p="http://schemas.microsoft.com/office/2006/metadata/properties" xmlns:ns2="8a7df58a-af1d-47df-b4cb-f031f2d8113a" xmlns:ns3="cc6672b6-4527-4c46-b655-b2cfaa0bfb49" targetNamespace="http://schemas.microsoft.com/office/2006/metadata/properties" ma:root="true" ma:fieldsID="8b79e473ae93767b07715d37263e2a43" ns2:_="" ns3:_="">
    <xsd:import namespace="8a7df58a-af1d-47df-b4cb-f031f2d8113a"/>
    <xsd:import namespace="cc6672b6-4527-4c46-b655-b2cfaa0bfb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df58a-af1d-47df-b4cb-f031f2d81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5b071bc0-7061-4aaf-bb36-2e2e8cd7ed3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6672b6-4527-4c46-b655-b2cfaa0bfb4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c21312f-c163-480a-947d-62b9e3dd4c39}" ma:internalName="TaxCatchAll" ma:showField="CatchAllData" ma:web="cc6672b6-4527-4c46-b655-b2cfaa0bfb4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cf76f155ced4ddcb4097134ff3c332f xmlns="8a7df58a-af1d-47df-b4cb-f031f2d8113a">
      <Terms xmlns="http://schemas.microsoft.com/office/infopath/2007/PartnerControls"/>
    </lcf76f155ced4ddcb4097134ff3c332f>
    <TaxCatchAll xmlns="cc6672b6-4527-4c46-b655-b2cfaa0bfb49" xsi:nil="true"/>
  </documentManagement>
</p:properties>
</file>

<file path=customXml/itemProps1.xml><?xml version="1.0" encoding="utf-8"?>
<ds:datastoreItem xmlns:ds="http://schemas.openxmlformats.org/officeDocument/2006/customXml" ds:itemID="{0626FC53-78A6-4215-A40E-25E6CB184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7df58a-af1d-47df-b4cb-f031f2d8113a"/>
    <ds:schemaRef ds:uri="cc6672b6-4527-4c46-b655-b2cfaa0bfb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8F2B2A-EB7A-47C9-B04A-DD5E025E345C}">
  <ds:schemaRefs>
    <ds:schemaRef ds:uri="http://schemas.microsoft.com/sharepoint/v3/contenttype/forms"/>
  </ds:schemaRefs>
</ds:datastoreItem>
</file>

<file path=customXml/itemProps3.xml><?xml version="1.0" encoding="utf-8"?>
<ds:datastoreItem xmlns:ds="http://schemas.openxmlformats.org/officeDocument/2006/customXml" ds:itemID="{EA2D5A5C-217C-42E8-99D2-0518B8D140A1}">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sharepoint/v3/fields"/>
    <ds:schemaRef ds:uri="http://www.w3.org/XML/1998/namespace"/>
    <ds:schemaRef ds:uri="8a7df58a-af1d-47df-b4cb-f031f2d8113a"/>
    <ds:schemaRef ds:uri="http://schemas.microsoft.com/office/infopath/2007/PartnerControls"/>
    <ds:schemaRef ds:uri="cc6672b6-4527-4c46-b655-b2cfaa0bfb49"/>
  </ds:schemaRefs>
</ds:datastoreItem>
</file>

<file path=docProps/app.xml><?xml version="1.0" encoding="utf-8"?>
<Properties xmlns="http://schemas.openxmlformats.org/officeDocument/2006/extended-properties" xmlns:vt="http://schemas.openxmlformats.org/officeDocument/2006/docPropsVTypes">
  <Template/>
  <TotalTime>8958</TotalTime>
  <Application>LibreOffice/7.1.0.3$Windows_X86_64 LibreOffice_project/f6099ecf3d29644b5008cc8f48f42f4a40986e4c</Application>
  <AppVersion>15.0000</AppVersion>
  <Words>1980</Words>
  <Paragraphs>384</Paragraphs>
  <Company>Správa železnic</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2018-05-24T14:44:43Z</dcterms:created>
  <dc:creator>Bérová Šárka</dc:creator>
  <dc:description/>
  <dc:language>cs-CZ</dc:language>
  <cp:lastModifiedBy>Oldřich Sládek, ŽESNAD.CZ</cp:lastModifiedBy>
  <cp:lastPrinted>2022-08-26T21:35:35Z</cp:lastPrinted>
  <dcterms:modified xsi:type="dcterms:W3CDTF">2022-08-31T06:01:42Z</dcterms:modified>
  <cp:revision>326</cp:revision>
  <dc:subject/>
  <dc:title>Interoperabilita a legislativa EU, projekty SŽDC</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0x010100855CBBC2EA4E2F41B6B34C6BEC6A7774</vt:lpwstr>
  </property>
  <property fmtid="{D5CDD505-2E9C-101B-9397-08002B2CF9AE}" pid="3" name="MediaServiceImageTags">
    <vt:lpwstr/>
  </property>
  <property fmtid="{D5CDD505-2E9C-101B-9397-08002B2CF9AE}" pid="4" name="Notes">
    <vt:i4>11</vt:i4>
  </property>
  <property fmtid="{D5CDD505-2E9C-101B-9397-08002B2CF9AE}" pid="5" name="PresentationFormat">
    <vt:lpwstr>Předvádění na obrazovce (4:3)</vt:lpwstr>
  </property>
  <property fmtid="{D5CDD505-2E9C-101B-9397-08002B2CF9AE}" pid="6" name="Slides">
    <vt:i4>18</vt:i4>
  </property>
</Properties>
</file>