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329" r:id="rId2"/>
    <p:sldId id="453" r:id="rId3"/>
    <p:sldId id="461" r:id="rId4"/>
    <p:sldId id="462" r:id="rId5"/>
    <p:sldId id="335" r:id="rId6"/>
    <p:sldId id="452" r:id="rId7"/>
    <p:sldId id="457" r:id="rId8"/>
    <p:sldId id="458" r:id="rId9"/>
    <p:sldId id="459" r:id="rId10"/>
    <p:sldId id="460" r:id="rId11"/>
    <p:sldId id="465" r:id="rId12"/>
    <p:sldId id="466" r:id="rId13"/>
    <p:sldId id="467" r:id="rId14"/>
    <p:sldId id="468" r:id="rId15"/>
    <p:sldId id="469" r:id="rId16"/>
    <p:sldId id="470" r:id="rId17"/>
    <p:sldId id="432" r:id="rId18"/>
  </p:sldIdLst>
  <p:sldSz cx="9144000" cy="6859588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0606"/>
    <a:srgbClr val="C32929"/>
    <a:srgbClr val="424D4F"/>
    <a:srgbClr val="000000"/>
    <a:srgbClr val="C20102"/>
    <a:srgbClr val="101010"/>
    <a:srgbClr val="060606"/>
    <a:srgbClr val="A32324"/>
    <a:srgbClr val="BB0102"/>
    <a:srgbClr val="ED01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49" autoAdjust="0"/>
    <p:restoredTop sz="81637" autoAdjust="0"/>
  </p:normalViewPr>
  <p:slideViewPr>
    <p:cSldViewPr>
      <p:cViewPr varScale="1">
        <p:scale>
          <a:sx n="93" d="100"/>
          <a:sy n="93" d="100"/>
        </p:scale>
        <p:origin x="3348" y="90"/>
      </p:cViewPr>
      <p:guideLst>
        <p:guide orient="horz" pos="1620"/>
        <p:guide pos="2880"/>
        <p:guide orient="horz" pos="2161"/>
      </p:guideLst>
    </p:cSldViewPr>
  </p:slideViewPr>
  <p:outlineViewPr>
    <p:cViewPr>
      <p:scale>
        <a:sx n="33" d="100"/>
        <a:sy n="33" d="100"/>
      </p:scale>
      <p:origin x="0" y="37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2"/>
          <c:order val="0"/>
          <c:tx>
            <c:strRef>
              <c:f>Sheet1!$B$1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FD5-44BD-9F15-3115CC3DB6B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FD5-44BD-9F15-3115CC3DB6B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FD5-44BD-9F15-3115CC3DB6B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CFD5-44BD-9F15-3115CC3DB6B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ADA834A5-2649-44E8-88AB-354D98D70486}" type="PERCENTAGE">
                      <a:rPr lang="en-US" smtClean="0"/>
                      <a:pPr/>
                      <a:t>[PROCENTO]</a:t>
                    </a:fld>
                    <a:endParaRPr lang="cs-CZ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FD5-44BD-9F15-3115CC3DB6B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4DF9C73-6200-4328-971C-E33A20B8EE4F}" type="PERCENTAGE">
                      <a:rPr lang="en-US" smtClean="0"/>
                      <a:pPr/>
                      <a:t>[PROCENTO]</a:t>
                    </a:fld>
                    <a:endParaRPr lang="cs-CZ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FD5-44BD-9F15-3115CC3DB6B9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Vyhovuje</c:v>
                </c:pt>
                <c:pt idx="1">
                  <c:v>Nevyhovuje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2490562</c:v>
                </c:pt>
                <c:pt idx="1">
                  <c:v>57804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FD5-44BD-9F15-3115CC3DB6B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2"/>
          <c:order val="0"/>
          <c:tx>
            <c:strRef>
              <c:f>Sheet1!$B$1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850-424C-9330-17183E0E957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850-424C-9330-17183E0E957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850-424C-9330-17183E0E957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850-424C-9330-17183E0E957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ADA834A5-2649-44E8-88AB-354D98D70486}" type="PERCENTAGE">
                      <a:rPr lang="en-US" smtClean="0"/>
                      <a:pPr/>
                      <a:t>[PROCENTO]</a:t>
                    </a:fld>
                    <a:endParaRPr lang="cs-CZ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850-424C-9330-17183E0E957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4DF9C73-6200-4328-971C-E33A20B8EE4F}" type="PERCENTAGE">
                      <a:rPr lang="en-US" smtClean="0"/>
                      <a:pPr/>
                      <a:t>[PROCENTO]</a:t>
                    </a:fld>
                    <a:endParaRPr lang="cs-CZ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850-424C-9330-17183E0E9579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Vyhovuje</c:v>
                </c:pt>
                <c:pt idx="1">
                  <c:v>Nevyhovuje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2593572</c:v>
                </c:pt>
                <c:pt idx="1">
                  <c:v>57216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850-424C-9330-17183E0E957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2"/>
          <c:order val="0"/>
          <c:tx>
            <c:strRef>
              <c:f>Sheet1!$B$1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A7D-4083-9E84-36317C86AF7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A7D-4083-9E84-36317C86AF7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A7D-4083-9E84-36317C86AF7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CA7D-4083-9E84-36317C86AF7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ADA834A5-2649-44E8-88AB-354D98D70486}" type="PERCENTAGE">
                      <a:rPr lang="en-US" smtClean="0"/>
                      <a:pPr/>
                      <a:t>[PROCENTO]</a:t>
                    </a:fld>
                    <a:endParaRPr lang="cs-CZ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A7D-4083-9E84-36317C86AF7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4DF9C73-6200-4328-971C-E33A20B8EE4F}" type="PERCENTAGE">
                      <a:rPr lang="en-US" smtClean="0"/>
                      <a:pPr/>
                      <a:t>[PROCENTO]</a:t>
                    </a:fld>
                    <a:endParaRPr lang="cs-CZ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A7D-4083-9E84-36317C86AF7D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Vyhovuje</c:v>
                </c:pt>
                <c:pt idx="1">
                  <c:v>Nevyhovuje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1108607</c:v>
                </c:pt>
                <c:pt idx="1">
                  <c:v>22358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A7D-4083-9E84-36317C86AF7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E0F08-059B-407A-A4BE-F61B14C366CF}" type="datetimeFigureOut">
              <a:rPr lang="en-US" smtClean="0"/>
              <a:pPr/>
              <a:t>9/21/2020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FCF2B9-95B1-4467-A3B1-EBF3FC9261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309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cs-CZ" sz="1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Tyto motory jsou vybaveny ještě zastaralou technologií, která se spíše než ekologickými parametry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1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blýskala těmi výkonovými, takže v akcelerační zkoušce se projeví jejich vlastnosti zřetelněji.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1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1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hlediska jejich stáří je jejich nájezd kilometrů na horní hranici průměrně najetých kilometrů.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1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1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hlediska jejich stavu a stáří jsou používány segmentem uživatelů, kteří vesměs nevěnují těmto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1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vozidlům potřebnou údržbu a servis z důvodů, že vozidla jezdí až do úplné smrti téměř bez investic,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1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takže jejich emisní chování patří mezi nejvíce ohrožující životní prostředí.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CF2B9-95B1-4467-A3B1-EBF3FC9261B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560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Pokud bychom zvolili nižší práh např. </a:t>
            </a:r>
            <a:r>
              <a:rPr lang="en-US" dirty="0"/>
              <a:t>5%, </a:t>
            </a:r>
            <a:r>
              <a:rPr lang="en-US" dirty="0" err="1"/>
              <a:t>pak</a:t>
            </a:r>
            <a:r>
              <a:rPr lang="en-US" dirty="0"/>
              <a:t> </a:t>
            </a:r>
            <a:r>
              <a:rPr lang="cs-CZ" dirty="0"/>
              <a:t>dostaneme více než 100 tisíc takových měření.</a:t>
            </a:r>
          </a:p>
          <a:p>
            <a:r>
              <a:rPr lang="cs-CZ" dirty="0"/>
              <a:t>Jsou tam i měření, kde je „podíl“ určité složky větší než 100</a:t>
            </a:r>
            <a:r>
              <a:rPr lang="en-US" dirty="0"/>
              <a:t>%.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CF2B9-95B1-4467-A3B1-EBF3FC9261B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829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CF2B9-95B1-4467-A3B1-EBF3FC9261B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01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922"/>
            <a:ext cx="7772400" cy="1470366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7100"/>
            <a:ext cx="6400800" cy="1753006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Georgia" panose="02040502050405020303" pitchFamily="18" charset="0"/>
              </a:defRPr>
            </a:lvl1pPr>
          </a:lstStyle>
          <a:p>
            <a:fld id="{078AF420-9D7B-414A-AB6D-7F4EF49697FB}" type="datetime1">
              <a:rPr lang="en-US" smtClean="0"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Georgia" panose="02040502050405020303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7824"/>
            <a:ext cx="2133600" cy="3652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Georgia" panose="02040502050405020303" pitchFamily="18" charset="0"/>
              </a:defRPr>
            </a:lvl1pPr>
          </a:lstStyle>
          <a:p>
            <a:fld id="{D1B30FC6-4831-47EF-ADFA-137017E16F9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70ED9-AD71-49C2-90BA-FA4356E9A253}" type="datetime1">
              <a:rPr lang="en-US" smtClean="0"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7824"/>
            <a:ext cx="2133600" cy="365210"/>
          </a:xfrm>
          <a:prstGeom prst="rect">
            <a:avLst/>
          </a:prstGeom>
        </p:spPr>
        <p:txBody>
          <a:bodyPr/>
          <a:lstStyle/>
          <a:p>
            <a:fld id="{D1B30FC6-4831-47EF-ADFA-137017E16F9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02"/>
            <a:ext cx="2057400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02"/>
            <a:ext cx="6019800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1BA2-56EE-42D8-AD4A-1A9D921EEB69}" type="datetime1">
              <a:rPr lang="en-US" smtClean="0"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7824"/>
            <a:ext cx="2133600" cy="365210"/>
          </a:xfrm>
          <a:prstGeom prst="rect">
            <a:avLst/>
          </a:prstGeom>
        </p:spPr>
        <p:txBody>
          <a:bodyPr/>
          <a:lstStyle/>
          <a:p>
            <a:fld id="{D1B30FC6-4831-47EF-ADFA-137017E16F9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AF8BE-1C95-4E4F-8B98-14B386D2B2B2}" type="datetime1">
              <a:rPr lang="en-US" smtClean="0"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7824"/>
            <a:ext cx="2133600" cy="365210"/>
          </a:xfrm>
          <a:prstGeom prst="rect">
            <a:avLst/>
          </a:prstGeom>
        </p:spPr>
        <p:txBody>
          <a:bodyPr/>
          <a:lstStyle/>
          <a:p>
            <a:fld id="{D1B30FC6-4831-47EF-ADFA-137017E16F9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922"/>
            <a:ext cx="7772400" cy="136239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7386"/>
            <a:ext cx="7772400" cy="150053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11E37-4F53-4753-8796-7888CBD1EA29}" type="datetime1">
              <a:rPr lang="en-US" smtClean="0"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7824"/>
            <a:ext cx="2133600" cy="365210"/>
          </a:xfrm>
          <a:prstGeom prst="rect">
            <a:avLst/>
          </a:prstGeom>
        </p:spPr>
        <p:txBody>
          <a:bodyPr/>
          <a:lstStyle/>
          <a:p>
            <a:fld id="{D1B30FC6-4831-47EF-ADFA-137017E16F9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572"/>
            <a:ext cx="4038600" cy="4527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572"/>
            <a:ext cx="4038600" cy="4527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3243-1D42-445C-B060-0EE2F720C2A5}" type="datetime1">
              <a:rPr lang="en-US" smtClean="0"/>
              <a:t>9/21/2020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7824"/>
            <a:ext cx="2133600" cy="365210"/>
          </a:xfrm>
          <a:prstGeom prst="rect">
            <a:avLst/>
          </a:prstGeom>
        </p:spPr>
        <p:txBody>
          <a:bodyPr/>
          <a:lstStyle/>
          <a:p>
            <a:fld id="{D1B30FC6-4831-47EF-ADFA-137017E16F9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469"/>
            <a:ext cx="4040188" cy="639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5378"/>
            <a:ext cx="4040188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469"/>
            <a:ext cx="4041775" cy="639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5378"/>
            <a:ext cx="4041775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A80AE-6F4A-4181-90BE-370B15C8EA80}" type="datetime1">
              <a:rPr lang="en-US" smtClean="0"/>
              <a:t>9/21/2020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7824"/>
            <a:ext cx="2133600" cy="365210"/>
          </a:xfrm>
          <a:prstGeom prst="rect">
            <a:avLst/>
          </a:prstGeom>
        </p:spPr>
        <p:txBody>
          <a:bodyPr/>
          <a:lstStyle/>
          <a:p>
            <a:fld id="{D1B30FC6-4831-47EF-ADFA-137017E16F9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D96BB-FA5B-41A3-B654-A4744FC2097E}" type="datetime1">
              <a:rPr lang="en-US" smtClean="0"/>
              <a:t>9/21/2020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7824"/>
            <a:ext cx="2133600" cy="365210"/>
          </a:xfrm>
          <a:prstGeom prst="rect">
            <a:avLst/>
          </a:prstGeom>
        </p:spPr>
        <p:txBody>
          <a:bodyPr/>
          <a:lstStyle/>
          <a:p>
            <a:fld id="{D1B30FC6-4831-47EF-ADFA-137017E16F9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67068-AEA0-4521-A7E8-751DEA644841}" type="datetime1">
              <a:rPr lang="en-US" smtClean="0"/>
              <a:t>9/21/2020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7824"/>
            <a:ext cx="2133600" cy="365210"/>
          </a:xfrm>
          <a:prstGeom prst="rect">
            <a:avLst/>
          </a:prstGeom>
        </p:spPr>
        <p:txBody>
          <a:bodyPr/>
          <a:lstStyle/>
          <a:p>
            <a:fld id="{D1B30FC6-4831-47EF-ADFA-137017E16F9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112"/>
            <a:ext cx="3008313" cy="11623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17"/>
            <a:ext cx="5111750" cy="58544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437"/>
            <a:ext cx="3008313" cy="4692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12A4E-0634-4B9A-A309-4390B5A3C2FE}" type="datetime1">
              <a:rPr lang="en-US" smtClean="0"/>
              <a:t>9/21/2020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7824"/>
            <a:ext cx="2133600" cy="365210"/>
          </a:xfrm>
          <a:prstGeom prst="rect">
            <a:avLst/>
          </a:prstGeom>
        </p:spPr>
        <p:txBody>
          <a:bodyPr/>
          <a:lstStyle/>
          <a:p>
            <a:fld id="{D1B30FC6-4831-47EF-ADFA-137017E16F9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1713"/>
            <a:ext cx="5486400" cy="56687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916"/>
            <a:ext cx="5486400" cy="41157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8584"/>
            <a:ext cx="5486400" cy="8050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05754-1565-46C0-B8D5-67F32CB56549}" type="datetime1">
              <a:rPr lang="en-US" smtClean="0"/>
              <a:t>9/21/2020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7824"/>
            <a:ext cx="2133600" cy="365210"/>
          </a:xfrm>
          <a:prstGeom prst="rect">
            <a:avLst/>
          </a:prstGeom>
        </p:spPr>
        <p:txBody>
          <a:bodyPr/>
          <a:lstStyle/>
          <a:p>
            <a:fld id="{D1B30FC6-4831-47EF-ADFA-137017E16F9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E394B2CF-5E6C-4896-B125-5022D915A3F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668344" y="6418735"/>
            <a:ext cx="1109885" cy="3323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702"/>
            <a:ext cx="8229600" cy="1143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572"/>
            <a:ext cx="8229600" cy="4527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7824"/>
            <a:ext cx="213360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Georgia" panose="02040502050405020303" pitchFamily="18" charset="0"/>
              </a:defRPr>
            </a:lvl1pPr>
          </a:lstStyle>
          <a:p>
            <a:fld id="{1106DD9A-09E3-4DFC-BF95-0B2A3AD00767}" type="datetime1">
              <a:rPr lang="en-US" smtClean="0"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7824"/>
            <a:ext cx="289560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Georgia" panose="02040502050405020303" pitchFamily="18" charset="0"/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FFFFFF"/>
          </a:solidFill>
          <a:latin typeface="Georgia" panose="02040502050405020303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FFFFFF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FFFFFF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FFFFFF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FFFFFF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385"/>
          <p:cNvSpPr>
            <a:spLocks noChangeArrowheads="1"/>
          </p:cNvSpPr>
          <p:nvPr/>
        </p:nvSpPr>
        <p:spPr bwMode="auto">
          <a:xfrm>
            <a:off x="4064719" y="962465"/>
            <a:ext cx="47525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pl-PL" altLang="ko-KR" sz="3600" spc="-150" dirty="0">
                <a:solidFill>
                  <a:srgbClr val="FFFFFF"/>
                </a:solidFill>
                <a:latin typeface="Arial" panose="020B0604020202020204" pitchFamily="34" charset="0"/>
                <a:ea typeface="돋움" pitchFamily="50" charset="-127"/>
                <a:cs typeface="Arial" panose="020B0604020202020204" pitchFamily="34" charset="0"/>
              </a:rPr>
              <a:t>ISTP Statistiky </a:t>
            </a:r>
          </a:p>
          <a:p>
            <a:r>
              <a:rPr lang="pl-PL" altLang="ko-KR" sz="3600" spc="-150" dirty="0">
                <a:solidFill>
                  <a:srgbClr val="FFFFFF"/>
                </a:solidFill>
                <a:latin typeface="Arial" panose="020B0604020202020204" pitchFamily="34" charset="0"/>
                <a:ea typeface="돋움" pitchFamily="50" charset="-127"/>
                <a:cs typeface="Arial" panose="020B0604020202020204" pitchFamily="34" charset="0"/>
              </a:rPr>
              <a:t>2018 – 05/2020</a:t>
            </a:r>
            <a:endParaRPr lang="en-US" altLang="ko-KR" sz="3600" spc="-150" dirty="0">
              <a:solidFill>
                <a:srgbClr val="FFFFFF"/>
              </a:solidFill>
              <a:latin typeface="Arial" panose="020B0604020202020204" pitchFamily="34" charset="0"/>
              <a:ea typeface="돋움" pitchFamily="50" charset="-127"/>
              <a:cs typeface="Arial" panose="020B0604020202020204" pitchFamily="34" charset="0"/>
            </a:endParaRPr>
          </a:p>
        </p:txBody>
      </p:sp>
      <p:sp>
        <p:nvSpPr>
          <p:cNvPr id="6" name="Rectangle 2385"/>
          <p:cNvSpPr>
            <a:spLocks noChangeArrowheads="1"/>
          </p:cNvSpPr>
          <p:nvPr/>
        </p:nvSpPr>
        <p:spPr bwMode="auto">
          <a:xfrm>
            <a:off x="4068616" y="2453620"/>
            <a:ext cx="47494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cs-CZ" altLang="ko-KR" sz="2000" dirty="0">
                <a:solidFill>
                  <a:schemeClr val="bg2"/>
                </a:solidFill>
                <a:latin typeface="Arial" panose="020B0604020202020204" pitchFamily="34" charset="0"/>
                <a:ea typeface="돋움" pitchFamily="50" charset="-127"/>
                <a:cs typeface="Arial" panose="020B0604020202020204" pitchFamily="34" charset="0"/>
              </a:rPr>
              <a:t>Asociace emisních techniků a opravářů</a:t>
            </a:r>
          </a:p>
        </p:txBody>
      </p:sp>
      <p:sp>
        <p:nvSpPr>
          <p:cNvPr id="4" name="Rectangle 3"/>
          <p:cNvSpPr/>
          <p:nvPr/>
        </p:nvSpPr>
        <p:spPr>
          <a:xfrm>
            <a:off x="4064719" y="3141762"/>
            <a:ext cx="4720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cs-CZ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spolupráci s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8010F7D-6986-4237-9EB6-C5E5BA241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943" y="3708778"/>
            <a:ext cx="2652203" cy="71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7CB5787-E47D-4549-A1E1-CEA0831C6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719" y="4725938"/>
            <a:ext cx="2011989" cy="9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B206A8E2-E34E-47E1-BC72-8BDD6F7F09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9813" y="4725937"/>
            <a:ext cx="2324665" cy="981525"/>
          </a:xfrm>
          <a:prstGeom prst="rect">
            <a:avLst/>
          </a:prstGeom>
          <a:solidFill>
            <a:schemeClr val="bg2"/>
          </a:solidFill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385"/>
          <p:cNvSpPr>
            <a:spLocks noChangeArrowheads="1"/>
          </p:cNvSpPr>
          <p:nvPr/>
        </p:nvSpPr>
        <p:spPr bwMode="auto">
          <a:xfrm>
            <a:off x="428628" y="346644"/>
            <a:ext cx="80724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cs-CZ" altLang="ko-KR" sz="3200" spc="-150" dirty="0">
                <a:solidFill>
                  <a:srgbClr val="FFFFFF"/>
                </a:solidFill>
                <a:latin typeface="Arial" panose="020B0604020202020204" pitchFamily="34" charset="0"/>
                <a:ea typeface="돋움" pitchFamily="50" charset="-127"/>
                <a:cs typeface="Arial" panose="020B0604020202020204" pitchFamily="34" charset="0"/>
              </a:rPr>
              <a:t>Měření škodlivých látek u benzínových motorů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02796" y="4063203"/>
            <a:ext cx="8039156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cs-CZ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rovině čisté teorie je zážehový motor velice efektivní zařízení. Při spalování směsi při </a:t>
            </a:r>
            <a:r>
              <a:rPr lang="el-GR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 = 1 </a:t>
            </a:r>
            <a:r>
              <a:rPr lang="cs-CZ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totiž v ideálním světě produkoval pouze CO2 a žádné jiné zplodiny. Z výfuku by tak vycházela směs CO2, dusíku, vodní páry a trochy vzácných plynů.</a:t>
            </a:r>
          </a:p>
          <a:p>
            <a:pPr>
              <a:spcBef>
                <a:spcPct val="20000"/>
              </a:spcBef>
              <a:defRPr/>
            </a:pPr>
            <a:r>
              <a:rPr lang="cs-CZ" sz="1600" b="1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Dle metodiky měření je povolená hodnota součinitele </a:t>
            </a:r>
            <a:r>
              <a:rPr lang="el-GR" sz="1600" b="1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cs-CZ" sz="1600" b="1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rozmezí 0,97 – 1,03.</a:t>
            </a:r>
          </a:p>
        </p:txBody>
      </p:sp>
      <p:sp>
        <p:nvSpPr>
          <p:cNvPr id="7" name="Pentagon 6"/>
          <p:cNvSpPr/>
          <p:nvPr/>
        </p:nvSpPr>
        <p:spPr>
          <a:xfrm>
            <a:off x="4183548" y="3357786"/>
            <a:ext cx="4060860" cy="479694"/>
          </a:xfrm>
          <a:prstGeom prst="homePlate">
            <a:avLst/>
          </a:prstGeom>
          <a:solidFill>
            <a:schemeClr val="accent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511140" y="3357786"/>
            <a:ext cx="4060860" cy="479694"/>
          </a:xfrm>
          <a:prstGeom prst="homePlat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8627" y="1842279"/>
            <a:ext cx="37239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cs-CZ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Měřené složky plynu jsou oxid uhelnatý (CO), oxid uhličitý (CO2), kyslík (O2) a uhlovodíky (HC), případně oxidy dusíku (</a:t>
            </a:r>
            <a:r>
              <a:rPr lang="cs-CZ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NOx</a:t>
            </a:r>
            <a:r>
              <a:rPr lang="cs-CZ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62143" y="1458590"/>
            <a:ext cx="24718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cs-CZ" sz="14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Měření složek plynu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8628" y="981522"/>
            <a:ext cx="18002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cs-CZ" sz="5000" b="1" i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422374" y="1833416"/>
            <a:ext cx="40608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cs-CZ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 složek plynu vypočítá měřící přístroj </a:t>
            </a:r>
            <a:r>
              <a:rPr lang="cs-CZ" sz="1400" b="1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součinitel přebytku vzduchu lambda </a:t>
            </a:r>
            <a:r>
              <a:rPr lang="cs-CZ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l-GR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cs-CZ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- poměr mezi množstvím vzduchu skutečně přivedeného do spalovací komory a teoretickým množstvím vzduchu, které je nutné pro ideální spalování.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461499" y="1458590"/>
            <a:ext cx="24718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cs-CZ" sz="14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Výpočet součinitele </a:t>
            </a:r>
            <a:r>
              <a:rPr lang="el-GR" sz="14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cs-CZ" sz="14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427984" y="981522"/>
            <a:ext cx="18002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cs-CZ" sz="5000" b="1" i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3" name="Rectangle 31">
            <a:extLst>
              <a:ext uri="{FF2B5EF4-FFF2-40B4-BE49-F238E27FC236}">
                <a16:creationId xmlns:a16="http://schemas.microsoft.com/office/drawing/2014/main" id="{8FAAADCC-B464-4F07-A72F-105CEAFDA131}"/>
              </a:ext>
            </a:extLst>
          </p:cNvPr>
          <p:cNvSpPr/>
          <p:nvPr/>
        </p:nvSpPr>
        <p:spPr>
          <a:xfrm>
            <a:off x="1115616" y="5167724"/>
            <a:ext cx="71287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cs-CZ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Zapamatujte si!</a:t>
            </a:r>
            <a:r>
              <a:rPr lang="cs-CZ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Jelikož jsou všechny naměřené hodnoty i součinitel </a:t>
            </a:r>
            <a:r>
              <a:rPr lang="el-GR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cs-CZ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součástí protokolu o měření emisí, je možné pro každé měření pomocí stejné rovnice </a:t>
            </a:r>
            <a:r>
              <a:rPr lang="cs-CZ" sz="1400" b="1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zpětně ověřit</a:t>
            </a:r>
            <a:r>
              <a:rPr lang="cs-CZ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jestli deklarovaná hodnota součinitele (který rozhoduje o tom, zda vozidlo vyhovuje nebo nevyhovuje) odpovídá naměřeným hodnotám škodlivých látek. </a:t>
            </a:r>
            <a:endParaRPr lang="cs-CZ" sz="1400" b="1" u="sng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436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385"/>
          <p:cNvSpPr>
            <a:spLocks noChangeArrowheads="1"/>
          </p:cNvSpPr>
          <p:nvPr/>
        </p:nvSpPr>
        <p:spPr bwMode="auto">
          <a:xfrm>
            <a:off x="428628" y="405458"/>
            <a:ext cx="807246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cs-CZ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Podvody a manipulace s hodnotou kouřivosti dieselových motorů (1/2)</a:t>
            </a:r>
            <a:endParaRPr lang="en-US" altLang="ko-KR" sz="3200" spc="-150" dirty="0">
              <a:solidFill>
                <a:srgbClr val="FFFFFF"/>
              </a:solidFill>
              <a:latin typeface="Arial" panose="020B0604020202020204" pitchFamily="34" charset="0"/>
              <a:ea typeface="돋움" pitchFamily="50" charset="-127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28628" y="1633004"/>
            <a:ext cx="80391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cs-CZ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příklad tohoto typu podvodu jsme vybrali nejkritičtější a zároveň nejzastoupenější druh vozidla a typ motoru, na téměř 20 let stará vozidla značek koncernu Volkswagen (Volkswagen, Audi, Seat, Škoda) s kódem motoru „AGR“ (zdvihový objem 1,9 </a:t>
            </a:r>
            <a:r>
              <a:rPr lang="cs-CZ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TDi</a:t>
            </a:r>
            <a:r>
              <a:rPr lang="cs-CZ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6EFADFBD-A15D-4367-B53C-44A8416D4529}"/>
              </a:ext>
            </a:extLst>
          </p:cNvPr>
          <p:cNvSpPr txBox="1"/>
          <p:nvPr/>
        </p:nvSpPr>
        <p:spPr>
          <a:xfrm>
            <a:off x="1043608" y="2853730"/>
            <a:ext cx="742417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Tento motor splňuje hned několik kritérií, pro která byl vhodný k analýze:</a:t>
            </a:r>
          </a:p>
          <a:p>
            <a:endParaRPr lang="cs-CZ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není vybaven filtrem částic, který u jiných vozidel z 99,7% saze pochytá a ekologicky likviduje,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hodnota kouřivosti na štítku </a:t>
            </a:r>
            <a:r>
              <a:rPr lang="cs-CZ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0,7</a:t>
            </a:r>
            <a:r>
              <a:rPr lang="cs-CZ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byla výrobcem vozidla stanovena na začátku příliš optimisticky, takže vozidlo celoevropsky velmi často u emisního testu nevyhovuje,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výrobci byla udělena výjimka, že stačí, pokud bude splňovat alternativní hodnotu kouřivosti stanovenou EU o hodnotě </a:t>
            </a:r>
            <a:r>
              <a:rPr lang="cs-CZ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1,5</a:t>
            </a:r>
            <a:r>
              <a:rPr lang="cs-CZ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(tedy 2x vyšší).</a:t>
            </a:r>
          </a:p>
        </p:txBody>
      </p:sp>
    </p:spTree>
    <p:extLst>
      <p:ext uri="{BB962C8B-B14F-4D97-AF65-F5344CB8AC3E}">
        <p14:creationId xmlns:p14="http://schemas.microsoft.com/office/powerpoint/2010/main" val="1551431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385"/>
          <p:cNvSpPr>
            <a:spLocks noChangeArrowheads="1"/>
          </p:cNvSpPr>
          <p:nvPr/>
        </p:nvSpPr>
        <p:spPr bwMode="auto">
          <a:xfrm>
            <a:off x="428628" y="405458"/>
            <a:ext cx="807246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cs-CZ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Podvody a manipulace s hodnotou kouřivosti dieselových motorů (2/2)</a:t>
            </a:r>
            <a:endParaRPr lang="en-US" altLang="ko-KR" sz="3200" spc="-150" dirty="0">
              <a:solidFill>
                <a:srgbClr val="FFFFFF"/>
              </a:solidFill>
              <a:latin typeface="Arial" panose="020B0604020202020204" pitchFamily="34" charset="0"/>
              <a:ea typeface="돋움" pitchFamily="50" charset="-127"/>
              <a:cs typeface="Arial" panose="020B0604020202020204" pitchFamily="34" charset="0"/>
            </a:endParaRPr>
          </a:p>
        </p:txBody>
      </p:sp>
      <p:sp>
        <p:nvSpPr>
          <p:cNvPr id="2" name="Rectangle 31">
            <a:extLst>
              <a:ext uri="{FF2B5EF4-FFF2-40B4-BE49-F238E27FC236}">
                <a16:creationId xmlns:a16="http://schemas.microsoft.com/office/drawing/2014/main" id="{738D5070-481E-4F67-8B79-89953D839901}"/>
              </a:ext>
            </a:extLst>
          </p:cNvPr>
          <p:cNvSpPr/>
          <p:nvPr/>
        </p:nvSpPr>
        <p:spPr>
          <a:xfrm>
            <a:off x="428628" y="1557586"/>
            <a:ext cx="80391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cs-CZ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Analyzovali jsme měření z ISTP pro motor </a:t>
            </a:r>
            <a:r>
              <a:rPr lang="cs-CZ" sz="2000" b="1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</a:t>
            </a:r>
            <a:r>
              <a:rPr lang="cs-CZ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kde SME deklaruje hodnotu </a:t>
            </a:r>
            <a:r>
              <a:rPr lang="cs-CZ" sz="2000" b="1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kouřivosti do 0,7</a:t>
            </a:r>
            <a:r>
              <a:rPr lang="cs-CZ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čas </a:t>
            </a:r>
            <a:r>
              <a:rPr lang="cs-CZ" sz="2000" b="1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akcelerace do 1,1 sekundy</a:t>
            </a:r>
            <a:r>
              <a:rPr lang="cs-CZ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což jsou hodnoty, kterých tento motor při jeho stáří a opotřebení </a:t>
            </a:r>
            <a:r>
              <a:rPr lang="cs-CZ" sz="2000" b="1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nemohl prakticky nikdy dosáhnout</a:t>
            </a:r>
            <a:r>
              <a:rPr lang="cs-CZ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1">
            <a:extLst>
              <a:ext uri="{FF2B5EF4-FFF2-40B4-BE49-F238E27FC236}">
                <a16:creationId xmlns:a16="http://schemas.microsoft.com/office/drawing/2014/main" id="{D64CF387-0A7C-4C3E-A4AA-2EAFE29E7A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17398"/>
              </p:ext>
            </p:extLst>
          </p:nvPr>
        </p:nvGraphicFramePr>
        <p:xfrm>
          <a:off x="539464" y="3088917"/>
          <a:ext cx="7928320" cy="1772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2080">
                  <a:extLst>
                    <a:ext uri="{9D8B030D-6E8A-4147-A177-3AD203B41FA5}">
                      <a16:colId xmlns:a16="http://schemas.microsoft.com/office/drawing/2014/main" val="3060726766"/>
                    </a:ext>
                  </a:extLst>
                </a:gridCol>
                <a:gridCol w="1690416">
                  <a:extLst>
                    <a:ext uri="{9D8B030D-6E8A-4147-A177-3AD203B41FA5}">
                      <a16:colId xmlns:a16="http://schemas.microsoft.com/office/drawing/2014/main" val="1141840885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1246593590"/>
                    </a:ext>
                  </a:extLst>
                </a:gridCol>
                <a:gridCol w="2239600">
                  <a:extLst>
                    <a:ext uri="{9D8B030D-6E8A-4147-A177-3AD203B41FA5}">
                      <a16:colId xmlns:a16="http://schemas.microsoft.com/office/drawing/2014/main" val="1916803962"/>
                    </a:ext>
                  </a:extLst>
                </a:gridCol>
              </a:tblGrid>
              <a:tr h="443190"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Rok</a:t>
                      </a:r>
                      <a:endParaRPr lang="tr-TR" sz="1600" b="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Georgia" charset="0"/>
                        <a:cs typeface="Arial" panose="020B0604020202020204" pitchFamily="34" charset="0"/>
                      </a:endParaRPr>
                    </a:p>
                  </a:txBody>
                  <a:tcPr marT="60974" marB="60974" anchor="ctr">
                    <a:solidFill>
                      <a:srgbClr val="3A3A3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Počet měření</a:t>
                      </a:r>
                      <a:endParaRPr lang="tr-TR" sz="1600" b="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Georgia" charset="0"/>
                        <a:cs typeface="Arial" panose="020B0604020202020204" pitchFamily="34" charset="0"/>
                      </a:endParaRPr>
                    </a:p>
                  </a:txBody>
                  <a:tcPr marT="60974" marB="60974" anchor="ctr">
                    <a:solidFill>
                      <a:srgbClr val="3A3A3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Vyhovující dle SME</a:t>
                      </a:r>
                      <a:endParaRPr lang="tr-TR" sz="1600" b="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Georgia" charset="0"/>
                        <a:cs typeface="Arial" panose="020B0604020202020204" pitchFamily="34" charset="0"/>
                      </a:endParaRPr>
                    </a:p>
                  </a:txBody>
                  <a:tcPr marT="60974" marB="60974" anchor="ctr">
                    <a:solidFill>
                      <a:srgbClr val="3A3A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Nevyhovující dle SME</a:t>
                      </a:r>
                      <a:endParaRPr lang="tr-TR" sz="16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Georgia" charset="0"/>
                        <a:cs typeface="Arial" panose="020B0604020202020204" pitchFamily="34" charset="0"/>
                      </a:endParaRPr>
                    </a:p>
                  </a:txBody>
                  <a:tcPr marT="60974" marB="60974" anchor="ctr">
                    <a:solidFill>
                      <a:srgbClr val="3A3A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3671509"/>
                  </a:ext>
                </a:extLst>
              </a:tr>
              <a:tr h="443190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2018</a:t>
                      </a:r>
                      <a:endParaRPr lang="tr-TR" sz="20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Georgia" charset="0"/>
                        <a:cs typeface="Arial" panose="020B0604020202020204" pitchFamily="34" charset="0"/>
                      </a:endParaRPr>
                    </a:p>
                  </a:txBody>
                  <a:tcPr marT="60974" marB="60974" anchor="ctr"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15.383</a:t>
                      </a:r>
                      <a:endParaRPr lang="tr-TR" sz="20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Georgia" charset="0"/>
                        <a:cs typeface="Arial" panose="020B0604020202020204" pitchFamily="34" charset="0"/>
                      </a:endParaRPr>
                    </a:p>
                  </a:txBody>
                  <a:tcPr marT="60974" marB="60974" anchor="ctr"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15.351</a:t>
                      </a:r>
                      <a:endParaRPr lang="tr-TR" sz="20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Georgia" charset="0"/>
                        <a:cs typeface="Arial" panose="020B0604020202020204" pitchFamily="34" charset="0"/>
                      </a:endParaRPr>
                    </a:p>
                  </a:txBody>
                  <a:tcPr marT="60974" marB="60974" anchor="ctr"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32</a:t>
                      </a:r>
                      <a:endParaRPr lang="tr-TR" sz="20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Georgia" charset="0"/>
                        <a:cs typeface="Arial" panose="020B0604020202020204" pitchFamily="34" charset="0"/>
                      </a:endParaRPr>
                    </a:p>
                  </a:txBody>
                  <a:tcPr marT="60974" marB="60974" anchor="ctr"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867313"/>
                  </a:ext>
                </a:extLst>
              </a:tr>
              <a:tr h="443190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2019</a:t>
                      </a:r>
                      <a:endParaRPr lang="tr-TR" sz="20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Georgia" charset="0"/>
                        <a:cs typeface="Arial" panose="020B0604020202020204" pitchFamily="34" charset="0"/>
                      </a:endParaRPr>
                    </a:p>
                  </a:txBody>
                  <a:tcPr marT="60974" marB="60974" anchor="ctr"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13.848</a:t>
                      </a:r>
                      <a:endParaRPr lang="tr-TR" sz="20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Georgia" charset="0"/>
                        <a:cs typeface="Arial" panose="020B0604020202020204" pitchFamily="34" charset="0"/>
                      </a:endParaRPr>
                    </a:p>
                  </a:txBody>
                  <a:tcPr marT="60974" marB="60974" anchor="ctr"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13.818</a:t>
                      </a:r>
                      <a:endParaRPr lang="tr-TR" sz="20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Georgia" charset="0"/>
                        <a:cs typeface="Arial" panose="020B0604020202020204" pitchFamily="34" charset="0"/>
                      </a:endParaRPr>
                    </a:p>
                  </a:txBody>
                  <a:tcPr marT="60974" marB="60974" anchor="ctr"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30</a:t>
                      </a:r>
                      <a:endParaRPr lang="tr-TR" sz="20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Georgia" charset="0"/>
                        <a:cs typeface="Arial" panose="020B0604020202020204" pitchFamily="34" charset="0"/>
                      </a:endParaRPr>
                    </a:p>
                  </a:txBody>
                  <a:tcPr marT="60974" marB="60974" anchor="ctr"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021965"/>
                  </a:ext>
                </a:extLst>
              </a:tr>
              <a:tr h="443190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01-05/2020</a:t>
                      </a:r>
                      <a:endParaRPr lang="tr-TR" sz="20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Georgia" charset="0"/>
                        <a:cs typeface="Arial" panose="020B0604020202020204" pitchFamily="34" charset="0"/>
                      </a:endParaRPr>
                    </a:p>
                  </a:txBody>
                  <a:tcPr marT="60974" marB="60974" anchor="ctr"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5.478</a:t>
                      </a:r>
                      <a:endParaRPr lang="tr-TR" sz="20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Georgia" charset="0"/>
                        <a:cs typeface="Arial" panose="020B0604020202020204" pitchFamily="34" charset="0"/>
                      </a:endParaRPr>
                    </a:p>
                  </a:txBody>
                  <a:tcPr marT="60974" marB="60974" anchor="ctr"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5.460</a:t>
                      </a:r>
                      <a:endParaRPr lang="tr-TR" sz="20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Georgia" charset="0"/>
                        <a:cs typeface="Arial" panose="020B0604020202020204" pitchFamily="34" charset="0"/>
                      </a:endParaRPr>
                    </a:p>
                  </a:txBody>
                  <a:tcPr marT="60974" marB="60974" anchor="ctr"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18</a:t>
                      </a:r>
                      <a:endParaRPr lang="tr-TR" sz="20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Georgia" charset="0"/>
                        <a:cs typeface="Arial" panose="020B0604020202020204" pitchFamily="34" charset="0"/>
                      </a:endParaRPr>
                    </a:p>
                  </a:txBody>
                  <a:tcPr marT="60974" marB="60974" anchor="ctr"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24492"/>
                  </a:ext>
                </a:extLst>
              </a:tr>
            </a:tbl>
          </a:graphicData>
        </a:graphic>
      </p:graphicFrame>
      <p:sp>
        <p:nvSpPr>
          <p:cNvPr id="4" name="Rectangle 31">
            <a:extLst>
              <a:ext uri="{FF2B5EF4-FFF2-40B4-BE49-F238E27FC236}">
                <a16:creationId xmlns:a16="http://schemas.microsoft.com/office/drawing/2014/main" id="{59DCF9BF-C33E-47A6-BA10-095DC85AE5B9}"/>
              </a:ext>
            </a:extLst>
          </p:cNvPr>
          <p:cNvSpPr/>
          <p:nvPr/>
        </p:nvSpPr>
        <p:spPr>
          <a:xfrm>
            <a:off x="1307897" y="5013970"/>
            <a:ext cx="7200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cs-CZ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 OHLEDU NA VÝSLEDEK KONTROLY DLE SME BY VŠECHNA TATO MĚŘENÍ MĚLA BÝT POVAŽOVÁNA ZA NEPLATNÁ A ZMANIPULOVANÁ VZHLEDEM KE KOUŘIVOSTI, KTERÉ NEMOHLA DOSÁHNOUT.</a:t>
            </a:r>
            <a:endParaRPr lang="en-US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570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385"/>
          <p:cNvSpPr>
            <a:spLocks noChangeArrowheads="1"/>
          </p:cNvSpPr>
          <p:nvPr/>
        </p:nvSpPr>
        <p:spPr bwMode="auto">
          <a:xfrm>
            <a:off x="428628" y="467013"/>
            <a:ext cx="80724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cs-CZ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Podvody a manipulace s časem akcelerace při měření dieselových motorů.</a:t>
            </a:r>
          </a:p>
        </p:txBody>
      </p:sp>
      <p:sp>
        <p:nvSpPr>
          <p:cNvPr id="2" name="Rectangle 31">
            <a:extLst>
              <a:ext uri="{FF2B5EF4-FFF2-40B4-BE49-F238E27FC236}">
                <a16:creationId xmlns:a16="http://schemas.microsoft.com/office/drawing/2014/main" id="{738D5070-481E-4F67-8B79-89953D839901}"/>
              </a:ext>
            </a:extLst>
          </p:cNvPr>
          <p:cNvSpPr/>
          <p:nvPr/>
        </p:nvSpPr>
        <p:spPr>
          <a:xfrm>
            <a:off x="428628" y="1557586"/>
            <a:ext cx="80391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ři</a:t>
            </a:r>
            <a:r>
              <a:rPr lang="cs-CZ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měření dieselových motorů musí technik </a:t>
            </a:r>
            <a:r>
              <a:rPr lang="cs-CZ" b="1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rychle</a:t>
            </a:r>
            <a:r>
              <a:rPr lang="cs-CZ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sešlápnout pedál „</a:t>
            </a:r>
            <a:r>
              <a:rPr lang="cs-CZ" b="1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až na podlahu</a:t>
            </a:r>
            <a:r>
              <a:rPr lang="cs-CZ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a držet ho tam, než motor dosáhne předepsaných otáček. Běžné vozidlo dosáhne této hodnoty cca za 1,1 sekundy. Motory s turbodmychadlem dosáhnou těchto otáček za 0,6 sekundy. Pokud bude sešlapovat pedál akcelerace pozvolně několik sekund, pak k žádnému </a:t>
            </a:r>
            <a:r>
              <a:rPr lang="cs-CZ" b="1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zatížení motoru nedojde</a:t>
            </a:r>
            <a:r>
              <a:rPr lang="cs-CZ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naměřená </a:t>
            </a:r>
            <a:r>
              <a:rPr lang="cs-CZ" b="1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hodnota kouřivosti bude nesmyslně nízká a nebude odpovídat skutečnosti</a:t>
            </a:r>
            <a:r>
              <a:rPr lang="cs-CZ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1">
            <a:extLst>
              <a:ext uri="{FF2B5EF4-FFF2-40B4-BE49-F238E27FC236}">
                <a16:creationId xmlns:a16="http://schemas.microsoft.com/office/drawing/2014/main" id="{D64CF387-0A7C-4C3E-A4AA-2EAFE29E7A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3941"/>
              </p:ext>
            </p:extLst>
          </p:nvPr>
        </p:nvGraphicFramePr>
        <p:xfrm>
          <a:off x="539464" y="3817274"/>
          <a:ext cx="7928320" cy="1772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5664">
                  <a:extLst>
                    <a:ext uri="{9D8B030D-6E8A-4147-A177-3AD203B41FA5}">
                      <a16:colId xmlns:a16="http://schemas.microsoft.com/office/drawing/2014/main" val="3060726766"/>
                    </a:ext>
                  </a:extLst>
                </a:gridCol>
                <a:gridCol w="1585664">
                  <a:extLst>
                    <a:ext uri="{9D8B030D-6E8A-4147-A177-3AD203B41FA5}">
                      <a16:colId xmlns:a16="http://schemas.microsoft.com/office/drawing/2014/main" val="1141840885"/>
                    </a:ext>
                  </a:extLst>
                </a:gridCol>
                <a:gridCol w="1585664">
                  <a:extLst>
                    <a:ext uri="{9D8B030D-6E8A-4147-A177-3AD203B41FA5}">
                      <a16:colId xmlns:a16="http://schemas.microsoft.com/office/drawing/2014/main" val="1246593590"/>
                    </a:ext>
                  </a:extLst>
                </a:gridCol>
                <a:gridCol w="1585664">
                  <a:extLst>
                    <a:ext uri="{9D8B030D-6E8A-4147-A177-3AD203B41FA5}">
                      <a16:colId xmlns:a16="http://schemas.microsoft.com/office/drawing/2014/main" val="1916803962"/>
                    </a:ext>
                  </a:extLst>
                </a:gridCol>
                <a:gridCol w="1585664">
                  <a:extLst>
                    <a:ext uri="{9D8B030D-6E8A-4147-A177-3AD203B41FA5}">
                      <a16:colId xmlns:a16="http://schemas.microsoft.com/office/drawing/2014/main" val="2731298527"/>
                    </a:ext>
                  </a:extLst>
                </a:gridCol>
              </a:tblGrid>
              <a:tr h="443190"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Rok</a:t>
                      </a:r>
                      <a:endParaRPr lang="tr-TR" sz="2000" b="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Georgia" charset="0"/>
                        <a:cs typeface="Arial" panose="020B0604020202020204" pitchFamily="34" charset="0"/>
                      </a:endParaRPr>
                    </a:p>
                  </a:txBody>
                  <a:tcPr marT="60974" marB="60974" anchor="ctr">
                    <a:solidFill>
                      <a:srgbClr val="3A3A3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20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kc.</a:t>
                      </a:r>
                      <a:r>
                        <a:rPr lang="cs-CZ" sz="20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&gt; 1.1s</a:t>
                      </a:r>
                      <a:endParaRPr lang="tr-TR" sz="2000" b="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Georgia" charset="0"/>
                        <a:cs typeface="Arial" panose="020B0604020202020204" pitchFamily="34" charset="0"/>
                      </a:endParaRPr>
                    </a:p>
                  </a:txBody>
                  <a:tcPr marT="60974" marB="60974" anchor="ctr">
                    <a:solidFill>
                      <a:srgbClr val="3A3A3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Akc</a:t>
                      </a:r>
                      <a:r>
                        <a:rPr lang="en-US" sz="20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. &gt; 2s</a:t>
                      </a:r>
                      <a:endParaRPr lang="tr-TR" sz="2000" b="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Georgia" charset="0"/>
                        <a:cs typeface="Arial" panose="020B0604020202020204" pitchFamily="34" charset="0"/>
                      </a:endParaRPr>
                    </a:p>
                  </a:txBody>
                  <a:tcPr marT="60974" marB="60974" anchor="ctr">
                    <a:solidFill>
                      <a:srgbClr val="3A3A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Akc</a:t>
                      </a:r>
                      <a:r>
                        <a:rPr lang="en-US" sz="20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. &gt; 3s</a:t>
                      </a:r>
                      <a:endParaRPr lang="tr-TR" sz="20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Georgia" charset="0"/>
                        <a:cs typeface="Arial" panose="020B0604020202020204" pitchFamily="34" charset="0"/>
                      </a:endParaRPr>
                    </a:p>
                  </a:txBody>
                  <a:tcPr marT="60974" marB="60974" anchor="ctr">
                    <a:solidFill>
                      <a:srgbClr val="3A3A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Akc</a:t>
                      </a:r>
                      <a:r>
                        <a:rPr lang="en-US" sz="20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. &gt; 4s</a:t>
                      </a:r>
                      <a:endParaRPr lang="tr-TR" sz="20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Georgia" charset="0"/>
                        <a:cs typeface="Arial" panose="020B0604020202020204" pitchFamily="34" charset="0"/>
                      </a:endParaRPr>
                    </a:p>
                  </a:txBody>
                  <a:tcPr marT="60974" marB="60974" anchor="ctr">
                    <a:solidFill>
                      <a:srgbClr val="3A3A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3671509"/>
                  </a:ext>
                </a:extLst>
              </a:tr>
              <a:tr h="443190"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2018</a:t>
                      </a:r>
                      <a:endParaRPr lang="tr-TR" sz="18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Georgia" charset="0"/>
                        <a:cs typeface="Arial" panose="020B0604020202020204" pitchFamily="34" charset="0"/>
                      </a:endParaRPr>
                    </a:p>
                  </a:txBody>
                  <a:tcPr marT="60974" marB="60974" anchor="ctr"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8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cs-CZ" sz="18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656</a:t>
                      </a:r>
                      <a:r>
                        <a:rPr lang="en-US" sz="18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cs-CZ" sz="18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845</a:t>
                      </a:r>
                      <a:endParaRPr lang="tr-TR" sz="18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Georgia" charset="0"/>
                        <a:cs typeface="Arial" panose="020B0604020202020204" pitchFamily="34" charset="0"/>
                      </a:endParaRPr>
                    </a:p>
                  </a:txBody>
                  <a:tcPr marT="60974" marB="60974" anchor="ctr"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990</a:t>
                      </a:r>
                      <a:r>
                        <a:rPr lang="en-US" sz="18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tr-TR" sz="18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873</a:t>
                      </a:r>
                    </a:p>
                  </a:txBody>
                  <a:tcPr marT="60974" marB="60974" anchor="ctr"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355</a:t>
                      </a:r>
                      <a:r>
                        <a:rPr lang="en-US" sz="18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tr-TR" sz="18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041</a:t>
                      </a:r>
                    </a:p>
                  </a:txBody>
                  <a:tcPr marT="60974" marB="60974" anchor="ctr"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91</a:t>
                      </a:r>
                      <a:r>
                        <a:rPr lang="en-US" sz="18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tr-TR" sz="18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054</a:t>
                      </a:r>
                    </a:p>
                  </a:txBody>
                  <a:tcPr marT="60974" marB="60974" anchor="ctr"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867313"/>
                  </a:ext>
                </a:extLst>
              </a:tr>
              <a:tr h="443190"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2019</a:t>
                      </a:r>
                      <a:endParaRPr lang="tr-TR" sz="18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Georgia" charset="0"/>
                        <a:cs typeface="Arial" panose="020B0604020202020204" pitchFamily="34" charset="0"/>
                      </a:endParaRPr>
                    </a:p>
                  </a:txBody>
                  <a:tcPr marT="60974" marB="60974" anchor="ctr"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8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cs-CZ" sz="18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768</a:t>
                      </a:r>
                      <a:r>
                        <a:rPr lang="en-US" sz="18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cs-CZ" sz="18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494</a:t>
                      </a:r>
                      <a:endParaRPr lang="tr-TR" sz="18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Georgia" charset="0"/>
                        <a:cs typeface="Arial" panose="020B0604020202020204" pitchFamily="34" charset="0"/>
                      </a:endParaRPr>
                    </a:p>
                  </a:txBody>
                  <a:tcPr marT="60974" marB="60974" anchor="ctr"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8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tr-TR" sz="18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001</a:t>
                      </a:r>
                      <a:r>
                        <a:rPr lang="en-US" sz="18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tr-TR" sz="18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148</a:t>
                      </a:r>
                    </a:p>
                  </a:txBody>
                  <a:tcPr marT="60974" marB="60974" anchor="ctr"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358</a:t>
                      </a:r>
                      <a:r>
                        <a:rPr lang="en-US" sz="18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tr-TR" sz="18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131</a:t>
                      </a:r>
                    </a:p>
                  </a:txBody>
                  <a:tcPr marT="60974" marB="60974" anchor="ctr"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91</a:t>
                      </a:r>
                      <a:r>
                        <a:rPr lang="en-US" sz="18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tr-TR" sz="18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308</a:t>
                      </a:r>
                    </a:p>
                  </a:txBody>
                  <a:tcPr marT="60974" marB="60974" anchor="ctr"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021965"/>
                  </a:ext>
                </a:extLst>
              </a:tr>
              <a:tr h="443190"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01-05/2020</a:t>
                      </a:r>
                      <a:endParaRPr lang="tr-TR" sz="18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Georgia" charset="0"/>
                        <a:cs typeface="Arial" panose="020B0604020202020204" pitchFamily="34" charset="0"/>
                      </a:endParaRPr>
                    </a:p>
                  </a:txBody>
                  <a:tcPr marT="60974" marB="60974" anchor="ctr"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8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cs-CZ" sz="18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161</a:t>
                      </a:r>
                      <a:r>
                        <a:rPr lang="en-US" sz="18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cs-CZ" sz="18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132</a:t>
                      </a:r>
                      <a:endParaRPr lang="tr-TR" sz="18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Georgia" charset="0"/>
                        <a:cs typeface="Arial" panose="020B0604020202020204" pitchFamily="34" charset="0"/>
                      </a:endParaRPr>
                    </a:p>
                  </a:txBody>
                  <a:tcPr marT="60974" marB="60974" anchor="ctr"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412</a:t>
                      </a:r>
                      <a:r>
                        <a:rPr lang="en-US" sz="18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tr-TR" sz="18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553</a:t>
                      </a:r>
                    </a:p>
                  </a:txBody>
                  <a:tcPr marT="60974" marB="60974" anchor="ctr"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138</a:t>
                      </a:r>
                      <a:r>
                        <a:rPr lang="en-US" sz="18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tr-TR" sz="18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529</a:t>
                      </a:r>
                    </a:p>
                  </a:txBody>
                  <a:tcPr marT="60974" marB="60974" anchor="ctr"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33</a:t>
                      </a:r>
                      <a:r>
                        <a:rPr lang="en-US" sz="18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tr-TR" sz="18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711</a:t>
                      </a:r>
                    </a:p>
                  </a:txBody>
                  <a:tcPr marT="60974" marB="60974" anchor="ctr"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24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1567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385"/>
          <p:cNvSpPr>
            <a:spLocks noChangeArrowheads="1"/>
          </p:cNvSpPr>
          <p:nvPr/>
        </p:nvSpPr>
        <p:spPr bwMode="auto">
          <a:xfrm>
            <a:off x="428628" y="467013"/>
            <a:ext cx="80724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cs-CZ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Podvody a manipulace při měření benzínových motorů.</a:t>
            </a:r>
          </a:p>
        </p:txBody>
      </p:sp>
      <p:sp>
        <p:nvSpPr>
          <p:cNvPr id="2" name="Rectangle 31">
            <a:extLst>
              <a:ext uri="{FF2B5EF4-FFF2-40B4-BE49-F238E27FC236}">
                <a16:creationId xmlns:a16="http://schemas.microsoft.com/office/drawing/2014/main" id="{738D5070-481E-4F67-8B79-89953D839901}"/>
              </a:ext>
            </a:extLst>
          </p:cNvPr>
          <p:cNvSpPr/>
          <p:nvPr/>
        </p:nvSpPr>
        <p:spPr>
          <a:xfrm>
            <a:off x="428628" y="1485578"/>
            <a:ext cx="80391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cs-CZ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všechna měření benzínových motorů jsme provedli kontrolní výpočet </a:t>
            </a:r>
            <a:r>
              <a:rPr lang="cs-CZ" sz="1600" b="1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součinitele přebytku vzduchu lambda</a:t>
            </a:r>
            <a:r>
              <a:rPr lang="cs-CZ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Z</a:t>
            </a:r>
            <a:r>
              <a:rPr lang="cs-CZ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jistili jsme významné množství měření, kde deklarovaný součinitel lambda nemohl odpovídat naměřeným hodnotám CO, CO2, HC a O2 – a vozidlo mělo být hodnoceno jako nevyhovující.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b="1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Dle metodiky měření emisí je povolená hodnota součinitele </a:t>
            </a:r>
            <a:r>
              <a:rPr lang="el-GR" sz="1600" b="1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cs-CZ" sz="1600" b="1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rozmezí 0,97 – 1,03.</a:t>
            </a:r>
          </a:p>
        </p:txBody>
      </p:sp>
      <p:graphicFrame>
        <p:nvGraphicFramePr>
          <p:cNvPr id="3" name="Table 21">
            <a:extLst>
              <a:ext uri="{FF2B5EF4-FFF2-40B4-BE49-F238E27FC236}">
                <a16:creationId xmlns:a16="http://schemas.microsoft.com/office/drawing/2014/main" id="{D64CF387-0A7C-4C3E-A4AA-2EAFE29E7A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566908"/>
              </p:ext>
            </p:extLst>
          </p:nvPr>
        </p:nvGraphicFramePr>
        <p:xfrm>
          <a:off x="539552" y="2863603"/>
          <a:ext cx="7632936" cy="21830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8280">
                  <a:extLst>
                    <a:ext uri="{9D8B030D-6E8A-4147-A177-3AD203B41FA5}">
                      <a16:colId xmlns:a16="http://schemas.microsoft.com/office/drawing/2014/main" val="306072676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1141840885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124659359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1916803962"/>
                    </a:ext>
                  </a:extLst>
                </a:gridCol>
              </a:tblGrid>
              <a:tr h="443190"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Rok</a:t>
                      </a:r>
                      <a:endParaRPr lang="tr-TR" sz="1600" b="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Georgia" charset="0"/>
                        <a:cs typeface="Arial" panose="020B0604020202020204" pitchFamily="34" charset="0"/>
                      </a:endParaRPr>
                    </a:p>
                  </a:txBody>
                  <a:tcPr marT="60974" marB="60974" anchor="ctr">
                    <a:solidFill>
                      <a:srgbClr val="3A3A3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Počet měření mimo povolený rozsah</a:t>
                      </a:r>
                      <a:endParaRPr lang="tr-TR" sz="1600" b="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Georgia" charset="0"/>
                        <a:cs typeface="Arial" panose="020B0604020202020204" pitchFamily="34" charset="0"/>
                      </a:endParaRPr>
                    </a:p>
                  </a:txBody>
                  <a:tcPr marT="60974" marB="60974" anchor="ctr">
                    <a:solidFill>
                      <a:srgbClr val="3A3A3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Z toho VYHOVUJE dle SME</a:t>
                      </a:r>
                      <a:endParaRPr lang="tr-TR" sz="1600" b="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Georgia" charset="0"/>
                        <a:cs typeface="Arial" panose="020B0604020202020204" pitchFamily="34" charset="0"/>
                      </a:endParaRPr>
                    </a:p>
                  </a:txBody>
                  <a:tcPr marT="60974" marB="60974" anchor="ctr">
                    <a:solidFill>
                      <a:srgbClr val="3A3A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Z toho NEVYHOVUJE dle SME</a:t>
                      </a:r>
                      <a:endParaRPr lang="tr-TR" sz="16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Georgia" charset="0"/>
                        <a:cs typeface="Arial" panose="020B0604020202020204" pitchFamily="34" charset="0"/>
                      </a:endParaRPr>
                    </a:p>
                  </a:txBody>
                  <a:tcPr marT="60974" marB="60974" anchor="ctr">
                    <a:solidFill>
                      <a:srgbClr val="3A3A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3671509"/>
                  </a:ext>
                </a:extLst>
              </a:tr>
              <a:tr h="443190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2018</a:t>
                      </a:r>
                      <a:endParaRPr lang="tr-TR" sz="20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Georgia" charset="0"/>
                        <a:cs typeface="Arial" panose="020B0604020202020204" pitchFamily="34" charset="0"/>
                      </a:endParaRPr>
                    </a:p>
                  </a:txBody>
                  <a:tcPr marT="60974" marB="60974" anchor="ctr"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70</a:t>
                      </a:r>
                      <a:r>
                        <a:rPr lang="cs-CZ" sz="20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tr-TR" sz="20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047</a:t>
                      </a:r>
                    </a:p>
                  </a:txBody>
                  <a:tcPr marT="60974" marB="60974" anchor="ctr"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58</a:t>
                      </a:r>
                      <a:r>
                        <a:rPr lang="cs-CZ" sz="20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tr-TR" sz="20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431</a:t>
                      </a:r>
                    </a:p>
                  </a:txBody>
                  <a:tcPr marT="60974" marB="60974" anchor="ctr"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11</a:t>
                      </a:r>
                      <a:r>
                        <a:rPr lang="cs-CZ" sz="20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tr-TR" sz="20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616</a:t>
                      </a:r>
                    </a:p>
                  </a:txBody>
                  <a:tcPr marT="60974" marB="60974" anchor="ctr"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867313"/>
                  </a:ext>
                </a:extLst>
              </a:tr>
              <a:tr h="443190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2019</a:t>
                      </a:r>
                      <a:endParaRPr lang="tr-TR" sz="20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Georgia" charset="0"/>
                        <a:cs typeface="Arial" panose="020B0604020202020204" pitchFamily="34" charset="0"/>
                      </a:endParaRPr>
                    </a:p>
                  </a:txBody>
                  <a:tcPr marT="60974" marB="60974" anchor="ctr"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66</a:t>
                      </a:r>
                      <a:r>
                        <a:rPr lang="cs-CZ" sz="20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tr-TR" sz="20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231</a:t>
                      </a:r>
                    </a:p>
                  </a:txBody>
                  <a:tcPr marT="60974" marB="60974" anchor="ctr"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54</a:t>
                      </a:r>
                      <a:r>
                        <a:rPr lang="cs-CZ" sz="20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tr-TR" sz="20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862</a:t>
                      </a:r>
                    </a:p>
                  </a:txBody>
                  <a:tcPr marT="60974" marB="60974" anchor="ctr"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11</a:t>
                      </a:r>
                      <a:r>
                        <a:rPr lang="cs-CZ" sz="20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tr-TR" sz="20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369</a:t>
                      </a:r>
                    </a:p>
                  </a:txBody>
                  <a:tcPr marT="60974" marB="60974" anchor="ctr"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021965"/>
                  </a:ext>
                </a:extLst>
              </a:tr>
              <a:tr h="443190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01-05/2020</a:t>
                      </a:r>
                      <a:endParaRPr lang="tr-TR" sz="20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Georgia" charset="0"/>
                        <a:cs typeface="Arial" panose="020B0604020202020204" pitchFamily="34" charset="0"/>
                      </a:endParaRPr>
                    </a:p>
                  </a:txBody>
                  <a:tcPr marT="60974" marB="60974" anchor="ctr"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25</a:t>
                      </a:r>
                      <a:r>
                        <a:rPr lang="cs-CZ" sz="20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tr-TR" sz="20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321</a:t>
                      </a:r>
                    </a:p>
                  </a:txBody>
                  <a:tcPr marT="60974" marB="60974" anchor="ctr"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cs-CZ" sz="20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tr-TR" sz="20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832</a:t>
                      </a:r>
                    </a:p>
                  </a:txBody>
                  <a:tcPr marT="60974" marB="60974" anchor="ctr"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cs-CZ" sz="20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tr-TR" sz="20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489</a:t>
                      </a:r>
                    </a:p>
                  </a:txBody>
                  <a:tcPr marT="60974" marB="60974" anchor="ctr"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24492"/>
                  </a:ext>
                </a:extLst>
              </a:tr>
            </a:tbl>
          </a:graphicData>
        </a:graphic>
      </p:graphicFrame>
      <p:sp>
        <p:nvSpPr>
          <p:cNvPr id="4" name="Rectangle 31">
            <a:extLst>
              <a:ext uri="{FF2B5EF4-FFF2-40B4-BE49-F238E27FC236}">
                <a16:creationId xmlns:a16="http://schemas.microsoft.com/office/drawing/2014/main" id="{AB0D5C07-95FA-46B5-9F55-7DF8B4741454}"/>
              </a:ext>
            </a:extLst>
          </p:cNvPr>
          <p:cNvSpPr/>
          <p:nvPr/>
        </p:nvSpPr>
        <p:spPr>
          <a:xfrm>
            <a:off x="461934" y="5183107"/>
            <a:ext cx="80391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cs-CZ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 OHLEDU NA VÝSLEDEK KONTROLY DLE SME BY VŠECHNA TATO MĚŘENÍ MĚLA BÝT POVAŽOVÁNA ZA NEPLATNÁ A ZMANIPULOVANÁ VZHLEDEM K TOMU, ŽE A) HODNOTA SOUČINITELE NEODPOVÍDÁ SKUTEČNOSTI, B) HODNOTA SOUČINITELE JE MIMO TOLERANCI.</a:t>
            </a:r>
            <a:endParaRPr lang="en-US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669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385"/>
          <p:cNvSpPr>
            <a:spLocks noChangeArrowheads="1"/>
          </p:cNvSpPr>
          <p:nvPr/>
        </p:nvSpPr>
        <p:spPr bwMode="auto">
          <a:xfrm>
            <a:off x="428628" y="405458"/>
            <a:ext cx="807246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cs-CZ" sz="32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Podivuhodné hodnoty složek plynu při měření benzínových motorů</a:t>
            </a:r>
            <a:endParaRPr lang="cs-CZ" altLang="ko-KR" sz="3200" spc="-150">
              <a:solidFill>
                <a:srgbClr val="FFFFFF"/>
              </a:solidFill>
              <a:latin typeface="Arial" panose="020B0604020202020204" pitchFamily="34" charset="0"/>
              <a:ea typeface="돋움" pitchFamily="50" charset="-127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28628" y="1565131"/>
            <a:ext cx="80391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ISTP se v</a:t>
            </a:r>
            <a:r>
              <a:rPr lang="cs-CZ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yskytuje</a:t>
            </a:r>
            <a:r>
              <a:rPr lang="cs-CZ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množství měření, kde naměřené koncentrace jednotlivých složek plynu dosahují hodnot, které jsou dosti zarážející. 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apř</a:t>
            </a:r>
            <a:r>
              <a:rPr lang="cs-CZ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593 měření, kdy vozidlo prošlo emisní kontrolou s výsledkem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cs-CZ" sz="2000" b="1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Vyhovuje</a:t>
            </a:r>
            <a:r>
              <a:rPr lang="cs-CZ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a procento </a:t>
            </a:r>
            <a:r>
              <a:rPr lang="cs-CZ" sz="2000" b="1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O2 bylo větší než 21</a:t>
            </a:r>
            <a:r>
              <a:rPr lang="cs-CZ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Tuto hodnotu jsme zvolili záměrně, aby byla jasně vidět absurdnost těchto měření, kdy auto má údajně ve výfuku větší množství kyslíku, než je běžně ve vzduchu.</a:t>
            </a:r>
          </a:p>
        </p:txBody>
      </p:sp>
      <p:sp>
        <p:nvSpPr>
          <p:cNvPr id="2" name="Rectangle 31">
            <a:extLst>
              <a:ext uri="{FF2B5EF4-FFF2-40B4-BE49-F238E27FC236}">
                <a16:creationId xmlns:a16="http://schemas.microsoft.com/office/drawing/2014/main" id="{B16C9FBA-20AE-4F0E-B6FF-42750A74FBD1}"/>
              </a:ext>
            </a:extLst>
          </p:cNvPr>
          <p:cNvSpPr/>
          <p:nvPr/>
        </p:nvSpPr>
        <p:spPr>
          <a:xfrm>
            <a:off x="445281" y="4149874"/>
            <a:ext cx="80391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cs-CZ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Jeden příklad za všechny:</a:t>
            </a:r>
          </a:p>
          <a:p>
            <a:pPr>
              <a:spcBef>
                <a:spcPct val="20000"/>
              </a:spcBef>
              <a:defRPr/>
            </a:pPr>
            <a:r>
              <a:rPr lang="cs-CZ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 69, rok výroby 1978, O2 = 245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%, LAMBDA = 2,11, </a:t>
            </a:r>
            <a:r>
              <a:rPr lang="en-US" sz="2000" b="1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lang="cs-CZ" sz="2000" b="1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OŠEL</a:t>
            </a:r>
          </a:p>
        </p:txBody>
      </p:sp>
    </p:spTree>
    <p:extLst>
      <p:ext uri="{BB962C8B-B14F-4D97-AF65-F5344CB8AC3E}">
        <p14:creationId xmlns:p14="http://schemas.microsoft.com/office/powerpoint/2010/main" val="3508966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385"/>
          <p:cNvSpPr>
            <a:spLocks noChangeArrowheads="1"/>
          </p:cNvSpPr>
          <p:nvPr/>
        </p:nvSpPr>
        <p:spPr bwMode="auto">
          <a:xfrm>
            <a:off x="428628" y="651679"/>
            <a:ext cx="80724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cs-CZ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Emisní technik - superman</a:t>
            </a:r>
            <a:endParaRPr lang="cs-CZ" altLang="ko-KR" sz="3200" spc="-150" dirty="0">
              <a:solidFill>
                <a:srgbClr val="FFFFFF"/>
              </a:solidFill>
              <a:latin typeface="Arial" panose="020B0604020202020204" pitchFamily="34" charset="0"/>
              <a:ea typeface="돋움" pitchFamily="50" charset="-127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28628" y="1341562"/>
            <a:ext cx="80391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cs-CZ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Datum: </a:t>
            </a:r>
            <a:r>
              <a:rPr lang="cs-CZ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7.5.2018</a:t>
            </a:r>
            <a:r>
              <a:rPr lang="cs-CZ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emisní technik: </a:t>
            </a:r>
            <a:r>
              <a:rPr lang="cs-CZ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CZ-M-******-001718</a:t>
            </a:r>
            <a:r>
              <a:rPr lang="cs-CZ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cs-CZ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čet změřených vozidel: </a:t>
            </a:r>
            <a:r>
              <a:rPr lang="cs-CZ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CA1F7B5-7A2A-4D1E-A147-F2B48EEB9EAF}"/>
              </a:ext>
            </a:extLst>
          </p:cNvPr>
          <p:cNvSpPr txBox="1"/>
          <p:nvPr/>
        </p:nvSpPr>
        <p:spPr>
          <a:xfrm>
            <a:off x="428628" y="2133650"/>
            <a:ext cx="8039156" cy="3960440"/>
          </a:xfrm>
          <a:prstGeom prst="rect">
            <a:avLst/>
          </a:prstGeom>
          <a:noFill/>
        </p:spPr>
        <p:txBody>
          <a:bodyPr wrap="square" numCol="3">
            <a:noAutofit/>
          </a:bodyPr>
          <a:lstStyle/>
          <a:p>
            <a:r>
              <a:rPr lang="cs-CZ" sz="1050" dirty="0">
                <a:solidFill>
                  <a:schemeClr val="bg2"/>
                </a:solidFill>
              </a:rPr>
              <a:t>FORD ESCORT</a:t>
            </a:r>
          </a:p>
          <a:p>
            <a:r>
              <a:rPr lang="cs-CZ" sz="1050" dirty="0">
                <a:solidFill>
                  <a:schemeClr val="bg2"/>
                </a:solidFill>
              </a:rPr>
              <a:t>ŠKODA FABIA</a:t>
            </a:r>
          </a:p>
          <a:p>
            <a:r>
              <a:rPr lang="cs-CZ" sz="1050" dirty="0">
                <a:solidFill>
                  <a:schemeClr val="bg2"/>
                </a:solidFill>
              </a:rPr>
              <a:t>VOLKSWAGEN SHARAN</a:t>
            </a:r>
          </a:p>
          <a:p>
            <a:r>
              <a:rPr lang="cs-CZ" sz="1050" dirty="0">
                <a:solidFill>
                  <a:schemeClr val="bg2"/>
                </a:solidFill>
              </a:rPr>
              <a:t>MERCEDES-BENZ ML 350</a:t>
            </a:r>
          </a:p>
          <a:p>
            <a:r>
              <a:rPr lang="cs-CZ" sz="1050" dirty="0">
                <a:solidFill>
                  <a:schemeClr val="bg2"/>
                </a:solidFill>
              </a:rPr>
              <a:t>VOLKSWAGEN PASSAT</a:t>
            </a:r>
          </a:p>
          <a:p>
            <a:r>
              <a:rPr lang="cs-CZ" sz="1050" dirty="0">
                <a:solidFill>
                  <a:schemeClr val="bg2"/>
                </a:solidFill>
              </a:rPr>
              <a:t>ŠKODA FABIA COMBI</a:t>
            </a:r>
          </a:p>
          <a:p>
            <a:r>
              <a:rPr lang="cs-CZ" sz="1050" dirty="0">
                <a:solidFill>
                  <a:schemeClr val="bg2"/>
                </a:solidFill>
              </a:rPr>
              <a:t>RENAULT MEGANE (M)</a:t>
            </a:r>
          </a:p>
          <a:p>
            <a:r>
              <a:rPr lang="cs-CZ" sz="1050" dirty="0">
                <a:solidFill>
                  <a:schemeClr val="bg2"/>
                </a:solidFill>
              </a:rPr>
              <a:t>VOLKSWAGEN TOUAREG</a:t>
            </a:r>
          </a:p>
          <a:p>
            <a:r>
              <a:rPr lang="cs-CZ" sz="1050" dirty="0">
                <a:solidFill>
                  <a:schemeClr val="bg2"/>
                </a:solidFill>
              </a:rPr>
              <a:t>SEAT ALTEA (5P)</a:t>
            </a:r>
          </a:p>
          <a:p>
            <a:r>
              <a:rPr lang="cs-CZ" sz="1050" dirty="0">
                <a:solidFill>
                  <a:schemeClr val="bg2"/>
                </a:solidFill>
              </a:rPr>
              <a:t>VOLKSWAGEN GOLF</a:t>
            </a:r>
          </a:p>
          <a:p>
            <a:r>
              <a:rPr lang="cs-CZ" sz="1050" dirty="0">
                <a:solidFill>
                  <a:schemeClr val="bg2"/>
                </a:solidFill>
              </a:rPr>
              <a:t>FORD FOCUS (DA3)</a:t>
            </a:r>
          </a:p>
          <a:p>
            <a:r>
              <a:rPr lang="cs-CZ" sz="1050" dirty="0">
                <a:solidFill>
                  <a:schemeClr val="bg2"/>
                </a:solidFill>
              </a:rPr>
              <a:t>BMW 330</a:t>
            </a:r>
          </a:p>
          <a:p>
            <a:r>
              <a:rPr lang="cs-CZ" sz="1050" dirty="0">
                <a:solidFill>
                  <a:schemeClr val="bg2"/>
                </a:solidFill>
              </a:rPr>
              <a:t>ŠKODA RAPID (NH)</a:t>
            </a:r>
          </a:p>
          <a:p>
            <a:r>
              <a:rPr lang="cs-CZ" sz="1050" dirty="0">
                <a:solidFill>
                  <a:schemeClr val="bg2"/>
                </a:solidFill>
              </a:rPr>
              <a:t>ŠKODA OCTAVIA (1Z)</a:t>
            </a:r>
          </a:p>
          <a:p>
            <a:r>
              <a:rPr lang="cs-CZ" sz="1050" dirty="0">
                <a:solidFill>
                  <a:schemeClr val="bg2"/>
                </a:solidFill>
              </a:rPr>
              <a:t>HYUNDAI ACCENT (LC)</a:t>
            </a:r>
          </a:p>
          <a:p>
            <a:r>
              <a:rPr lang="cs-CZ" sz="1050" dirty="0">
                <a:solidFill>
                  <a:schemeClr val="bg2"/>
                </a:solidFill>
              </a:rPr>
              <a:t>ŠKODA OCTAVIA</a:t>
            </a:r>
          </a:p>
          <a:p>
            <a:r>
              <a:rPr lang="cs-CZ" sz="1050" dirty="0">
                <a:solidFill>
                  <a:schemeClr val="bg2"/>
                </a:solidFill>
              </a:rPr>
              <a:t>ŠKODA FABIA COMBI (5J)</a:t>
            </a:r>
          </a:p>
          <a:p>
            <a:r>
              <a:rPr lang="cs-CZ" sz="1050" dirty="0">
                <a:solidFill>
                  <a:schemeClr val="bg2"/>
                </a:solidFill>
              </a:rPr>
              <a:t>FORD COUGAR</a:t>
            </a:r>
          </a:p>
          <a:p>
            <a:r>
              <a:rPr lang="cs-CZ" sz="1050" dirty="0">
                <a:solidFill>
                  <a:schemeClr val="bg2"/>
                </a:solidFill>
              </a:rPr>
              <a:t>SEAT ALTEA</a:t>
            </a:r>
          </a:p>
          <a:p>
            <a:r>
              <a:rPr lang="cs-CZ" sz="1050" dirty="0">
                <a:solidFill>
                  <a:schemeClr val="bg2"/>
                </a:solidFill>
              </a:rPr>
              <a:t>RENAULT KANGOO (KC)</a:t>
            </a:r>
          </a:p>
          <a:p>
            <a:r>
              <a:rPr lang="cs-CZ" sz="1050" dirty="0">
                <a:solidFill>
                  <a:schemeClr val="bg2"/>
                </a:solidFill>
              </a:rPr>
              <a:t>ŠKODA SUPERB</a:t>
            </a:r>
          </a:p>
          <a:p>
            <a:r>
              <a:rPr lang="cs-CZ" sz="1050" dirty="0">
                <a:solidFill>
                  <a:schemeClr val="bg2"/>
                </a:solidFill>
              </a:rPr>
              <a:t>AUDI A4 (B8)</a:t>
            </a:r>
          </a:p>
          <a:p>
            <a:r>
              <a:rPr lang="cs-CZ" sz="1050" dirty="0">
                <a:solidFill>
                  <a:schemeClr val="bg2"/>
                </a:solidFill>
              </a:rPr>
              <a:t>HONDA CITY</a:t>
            </a:r>
          </a:p>
          <a:p>
            <a:r>
              <a:rPr lang="cs-CZ" sz="1050" dirty="0">
                <a:solidFill>
                  <a:schemeClr val="bg2"/>
                </a:solidFill>
              </a:rPr>
              <a:t>VOLKSWAGEN PASSAT</a:t>
            </a:r>
          </a:p>
          <a:p>
            <a:r>
              <a:rPr lang="cs-CZ" sz="1050" dirty="0">
                <a:solidFill>
                  <a:schemeClr val="bg2"/>
                </a:solidFill>
              </a:rPr>
              <a:t>HYUNDAI MATRIX (FCT)</a:t>
            </a:r>
          </a:p>
          <a:p>
            <a:r>
              <a:rPr lang="cs-CZ" sz="1050" dirty="0">
                <a:solidFill>
                  <a:schemeClr val="bg2"/>
                </a:solidFill>
              </a:rPr>
              <a:t>ŠKODA FELICIA </a:t>
            </a:r>
          </a:p>
          <a:p>
            <a:r>
              <a:rPr lang="cs-CZ" sz="1050" dirty="0">
                <a:solidFill>
                  <a:schemeClr val="bg2"/>
                </a:solidFill>
              </a:rPr>
              <a:t>ŠKODA OCTAVIA (1Z)</a:t>
            </a:r>
          </a:p>
          <a:p>
            <a:r>
              <a:rPr lang="cs-CZ" sz="1050" dirty="0">
                <a:solidFill>
                  <a:schemeClr val="bg2"/>
                </a:solidFill>
              </a:rPr>
              <a:t>MERCEDES-BENZ E 200 </a:t>
            </a:r>
          </a:p>
          <a:p>
            <a:r>
              <a:rPr lang="cs-CZ" sz="1050" dirty="0">
                <a:solidFill>
                  <a:schemeClr val="bg2"/>
                </a:solidFill>
              </a:rPr>
              <a:t>ŠKODA FABIA COMBI (5J)</a:t>
            </a:r>
          </a:p>
          <a:p>
            <a:r>
              <a:rPr lang="cs-CZ" sz="1050" dirty="0">
                <a:solidFill>
                  <a:schemeClr val="bg2"/>
                </a:solidFill>
              </a:rPr>
              <a:t>MINI COOPER</a:t>
            </a:r>
          </a:p>
          <a:p>
            <a:r>
              <a:rPr lang="cs-CZ" sz="1050" dirty="0">
                <a:solidFill>
                  <a:schemeClr val="bg2"/>
                </a:solidFill>
              </a:rPr>
              <a:t>MERCEDES-BENZ B180 CDI</a:t>
            </a:r>
          </a:p>
          <a:p>
            <a:r>
              <a:rPr lang="cs-CZ" sz="1050" dirty="0">
                <a:solidFill>
                  <a:schemeClr val="bg2"/>
                </a:solidFill>
              </a:rPr>
              <a:t>FORD GALAXY</a:t>
            </a:r>
          </a:p>
          <a:p>
            <a:r>
              <a:rPr lang="cs-CZ" sz="1050" dirty="0">
                <a:solidFill>
                  <a:schemeClr val="bg2"/>
                </a:solidFill>
              </a:rPr>
              <a:t>RENAULT CLIO </a:t>
            </a:r>
          </a:p>
          <a:p>
            <a:r>
              <a:rPr lang="cs-CZ" sz="1050" dirty="0">
                <a:solidFill>
                  <a:schemeClr val="bg2"/>
                </a:solidFill>
              </a:rPr>
              <a:t>FORD MONDEO</a:t>
            </a:r>
          </a:p>
          <a:p>
            <a:r>
              <a:rPr lang="cs-CZ" sz="1050" dirty="0">
                <a:solidFill>
                  <a:schemeClr val="bg2"/>
                </a:solidFill>
              </a:rPr>
              <a:t>VOLKSWAGEN SHARAN</a:t>
            </a:r>
          </a:p>
          <a:p>
            <a:r>
              <a:rPr lang="cs-CZ" sz="1050" dirty="0">
                <a:solidFill>
                  <a:schemeClr val="bg2"/>
                </a:solidFill>
              </a:rPr>
              <a:t>RENAULT MEGANE</a:t>
            </a:r>
          </a:p>
          <a:p>
            <a:r>
              <a:rPr lang="cs-CZ" sz="1050" dirty="0">
                <a:solidFill>
                  <a:schemeClr val="bg2"/>
                </a:solidFill>
              </a:rPr>
              <a:t>MITSUBISHI CANTER</a:t>
            </a:r>
          </a:p>
          <a:p>
            <a:r>
              <a:rPr lang="cs-CZ" sz="1050" dirty="0">
                <a:solidFill>
                  <a:schemeClr val="bg2"/>
                </a:solidFill>
              </a:rPr>
              <a:t>NISSAN ALMERA</a:t>
            </a:r>
          </a:p>
          <a:p>
            <a:r>
              <a:rPr lang="cs-CZ" sz="1050" dirty="0">
                <a:solidFill>
                  <a:schemeClr val="bg2"/>
                </a:solidFill>
              </a:rPr>
              <a:t>MULTICAR M 26</a:t>
            </a:r>
          </a:p>
          <a:p>
            <a:r>
              <a:rPr lang="cs-CZ" sz="1050" dirty="0">
                <a:solidFill>
                  <a:schemeClr val="bg2"/>
                </a:solidFill>
              </a:rPr>
              <a:t>CHRYSLER GRAND VOYAGER</a:t>
            </a:r>
          </a:p>
          <a:p>
            <a:r>
              <a:rPr lang="cs-CZ" sz="1050" dirty="0">
                <a:solidFill>
                  <a:schemeClr val="bg2"/>
                </a:solidFill>
              </a:rPr>
              <a:t>CITROËN C4 (L)</a:t>
            </a:r>
          </a:p>
          <a:p>
            <a:r>
              <a:rPr lang="cs-CZ" sz="1050" dirty="0">
                <a:solidFill>
                  <a:schemeClr val="bg2"/>
                </a:solidFill>
              </a:rPr>
              <a:t>DACIA DUSTER</a:t>
            </a:r>
          </a:p>
          <a:p>
            <a:r>
              <a:rPr lang="cs-CZ" sz="1050" dirty="0">
                <a:solidFill>
                  <a:schemeClr val="bg2"/>
                </a:solidFill>
              </a:rPr>
              <a:t>TRABANT 601 S</a:t>
            </a:r>
          </a:p>
          <a:p>
            <a:r>
              <a:rPr lang="cs-CZ" sz="1050" dirty="0">
                <a:solidFill>
                  <a:schemeClr val="bg2"/>
                </a:solidFill>
              </a:rPr>
              <a:t>BMW 520</a:t>
            </a:r>
          </a:p>
          <a:p>
            <a:r>
              <a:rPr lang="cs-CZ" sz="1050" dirty="0">
                <a:solidFill>
                  <a:schemeClr val="bg2"/>
                </a:solidFill>
              </a:rPr>
              <a:t>HYUNDAI ACCENT (LC)</a:t>
            </a:r>
          </a:p>
          <a:p>
            <a:r>
              <a:rPr lang="cs-CZ" sz="1050" dirty="0">
                <a:solidFill>
                  <a:schemeClr val="bg2"/>
                </a:solidFill>
              </a:rPr>
              <a:t>ŠKODA OCTAVIA</a:t>
            </a:r>
          </a:p>
          <a:p>
            <a:r>
              <a:rPr lang="cs-CZ" sz="1050" dirty="0">
                <a:solidFill>
                  <a:schemeClr val="bg2"/>
                </a:solidFill>
              </a:rPr>
              <a:t>BMW 530</a:t>
            </a:r>
          </a:p>
          <a:p>
            <a:r>
              <a:rPr lang="cs-CZ" sz="1050" dirty="0">
                <a:solidFill>
                  <a:schemeClr val="bg2"/>
                </a:solidFill>
              </a:rPr>
              <a:t>VOLKSWAGEN BEETLE</a:t>
            </a:r>
          </a:p>
          <a:p>
            <a:r>
              <a:rPr lang="cs-CZ" sz="1050" dirty="0">
                <a:solidFill>
                  <a:schemeClr val="bg2"/>
                </a:solidFill>
              </a:rPr>
              <a:t>TRABANT 601 S</a:t>
            </a:r>
          </a:p>
          <a:p>
            <a:r>
              <a:rPr lang="cs-CZ" sz="1050" dirty="0">
                <a:solidFill>
                  <a:schemeClr val="bg2"/>
                </a:solidFill>
              </a:rPr>
              <a:t>HYUNDAI i30</a:t>
            </a:r>
          </a:p>
          <a:p>
            <a:r>
              <a:rPr lang="cs-CZ" sz="1050" dirty="0">
                <a:solidFill>
                  <a:schemeClr val="bg2"/>
                </a:solidFill>
              </a:rPr>
              <a:t>MERCEDES-BENZ A 160</a:t>
            </a:r>
          </a:p>
          <a:p>
            <a:r>
              <a:rPr lang="cs-CZ" sz="1050" dirty="0">
                <a:solidFill>
                  <a:schemeClr val="bg2"/>
                </a:solidFill>
              </a:rPr>
              <a:t>RENAULT MEGANE SCENIC </a:t>
            </a:r>
          </a:p>
          <a:p>
            <a:r>
              <a:rPr lang="cs-CZ" sz="1050" dirty="0">
                <a:solidFill>
                  <a:schemeClr val="bg2"/>
                </a:solidFill>
              </a:rPr>
              <a:t>AUDI A6</a:t>
            </a:r>
          </a:p>
          <a:p>
            <a:r>
              <a:rPr lang="cs-CZ" sz="1050" dirty="0">
                <a:solidFill>
                  <a:schemeClr val="bg2"/>
                </a:solidFill>
              </a:rPr>
              <a:t>CHEVROLET AVEO</a:t>
            </a:r>
          </a:p>
          <a:p>
            <a:r>
              <a:rPr lang="cs-CZ" sz="1050" dirty="0">
                <a:solidFill>
                  <a:schemeClr val="bg2"/>
                </a:solidFill>
              </a:rPr>
              <a:t>FORD S-MAX</a:t>
            </a:r>
          </a:p>
          <a:p>
            <a:r>
              <a:rPr lang="cs-CZ" sz="1050" dirty="0">
                <a:solidFill>
                  <a:schemeClr val="bg2"/>
                </a:solidFill>
              </a:rPr>
              <a:t>CITROËN BERLINGO</a:t>
            </a:r>
          </a:p>
          <a:p>
            <a:r>
              <a:rPr lang="cs-CZ" sz="1050" dirty="0">
                <a:solidFill>
                  <a:schemeClr val="bg2"/>
                </a:solidFill>
              </a:rPr>
              <a:t>ŠKODA OCTAVIA</a:t>
            </a:r>
          </a:p>
          <a:p>
            <a:r>
              <a:rPr lang="cs-CZ" sz="1050" dirty="0">
                <a:solidFill>
                  <a:schemeClr val="bg2"/>
                </a:solidFill>
              </a:rPr>
              <a:t>PORSCHE CAYENNE</a:t>
            </a:r>
          </a:p>
          <a:p>
            <a:r>
              <a:rPr lang="cs-CZ" sz="1050" dirty="0">
                <a:solidFill>
                  <a:schemeClr val="bg2"/>
                </a:solidFill>
              </a:rPr>
              <a:t>ŠKODA FABIA</a:t>
            </a:r>
          </a:p>
          <a:p>
            <a:r>
              <a:rPr lang="cs-CZ" sz="1050" dirty="0">
                <a:solidFill>
                  <a:schemeClr val="bg2"/>
                </a:solidFill>
              </a:rPr>
              <a:t>VOLKSWAGEN PASSAT</a:t>
            </a:r>
          </a:p>
          <a:p>
            <a:r>
              <a:rPr lang="cs-CZ" sz="1050" dirty="0">
                <a:solidFill>
                  <a:schemeClr val="bg2"/>
                </a:solidFill>
              </a:rPr>
              <a:t>VOLKSWAGEN PASSAT</a:t>
            </a:r>
          </a:p>
          <a:p>
            <a:r>
              <a:rPr lang="cs-CZ" sz="1050" dirty="0">
                <a:solidFill>
                  <a:schemeClr val="bg2"/>
                </a:solidFill>
              </a:rPr>
              <a:t>OPEL ASTRA</a:t>
            </a:r>
          </a:p>
          <a:p>
            <a:r>
              <a:rPr lang="cs-CZ" sz="1050" dirty="0">
                <a:solidFill>
                  <a:schemeClr val="bg2"/>
                </a:solidFill>
              </a:rPr>
              <a:t>VOLKSWAGEN CADDY </a:t>
            </a:r>
          </a:p>
          <a:p>
            <a:r>
              <a:rPr lang="cs-CZ" sz="1050" dirty="0">
                <a:solidFill>
                  <a:schemeClr val="bg2"/>
                </a:solidFill>
              </a:rPr>
              <a:t>ŠKODA SUPERB</a:t>
            </a:r>
          </a:p>
          <a:p>
            <a:r>
              <a:rPr lang="cs-CZ" sz="1050" dirty="0">
                <a:solidFill>
                  <a:schemeClr val="bg2"/>
                </a:solidFill>
              </a:rPr>
              <a:t>ŠKODA ROOMSTER</a:t>
            </a:r>
          </a:p>
          <a:p>
            <a:r>
              <a:rPr lang="cs-CZ" sz="1050" dirty="0">
                <a:solidFill>
                  <a:schemeClr val="bg2"/>
                </a:solidFill>
              </a:rPr>
              <a:t>VOLKSWAGEN TOURAN</a:t>
            </a:r>
          </a:p>
          <a:p>
            <a:r>
              <a:rPr lang="cs-CZ" sz="1050" dirty="0">
                <a:solidFill>
                  <a:schemeClr val="bg2"/>
                </a:solidFill>
              </a:rPr>
              <a:t>FORD MONDEO</a:t>
            </a:r>
          </a:p>
          <a:p>
            <a:r>
              <a:rPr lang="cs-CZ" sz="1050" dirty="0">
                <a:solidFill>
                  <a:schemeClr val="bg2"/>
                </a:solidFill>
              </a:rPr>
              <a:t>VOLKSWAGEN PASSAT</a:t>
            </a:r>
          </a:p>
          <a:p>
            <a:r>
              <a:rPr lang="cs-CZ" sz="1050" dirty="0">
                <a:solidFill>
                  <a:schemeClr val="bg2"/>
                </a:solidFill>
              </a:rPr>
              <a:t>ŠKODA FABIA</a:t>
            </a:r>
          </a:p>
          <a:p>
            <a:r>
              <a:rPr lang="cs-CZ" sz="1050" dirty="0">
                <a:solidFill>
                  <a:schemeClr val="bg2"/>
                </a:solidFill>
              </a:rPr>
              <a:t>ŠKODA FABIA</a:t>
            </a:r>
          </a:p>
        </p:txBody>
      </p:sp>
    </p:spTree>
    <p:extLst>
      <p:ext uri="{BB962C8B-B14F-4D97-AF65-F5344CB8AC3E}">
        <p14:creationId xmlns:p14="http://schemas.microsoft.com/office/powerpoint/2010/main" val="387237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385"/>
          <p:cNvSpPr>
            <a:spLocks noChangeArrowheads="1"/>
          </p:cNvSpPr>
          <p:nvPr/>
        </p:nvSpPr>
        <p:spPr bwMode="auto">
          <a:xfrm>
            <a:off x="4054002" y="1058924"/>
            <a:ext cx="472435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cs-CZ" altLang="ko-KR" sz="4400" i="1" spc="-150" dirty="0">
                <a:solidFill>
                  <a:srgbClr val="FFFFFF"/>
                </a:solidFill>
                <a:latin typeface="Georgia" pitchFamily="18" charset="0"/>
                <a:ea typeface="돋움" pitchFamily="50" charset="-127"/>
                <a:cs typeface="Arial" pitchFamily="34" charset="0"/>
              </a:rPr>
              <a:t>Díky za Vaši pozornost a zájem o životní prostředí</a:t>
            </a:r>
          </a:p>
        </p:txBody>
      </p:sp>
      <p:sp>
        <p:nvSpPr>
          <p:cNvPr id="8" name="Rectangle 2385"/>
          <p:cNvSpPr>
            <a:spLocks noChangeArrowheads="1"/>
          </p:cNvSpPr>
          <p:nvPr/>
        </p:nvSpPr>
        <p:spPr bwMode="auto">
          <a:xfrm>
            <a:off x="4067944" y="3502962"/>
            <a:ext cx="47243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cs-CZ" altLang="ko-KR" sz="2000" i="1" dirty="0">
                <a:solidFill>
                  <a:schemeClr val="bg2"/>
                </a:solidFill>
                <a:latin typeface="Georgia" pitchFamily="18" charset="0"/>
                <a:ea typeface="돋움" pitchFamily="50" charset="-127"/>
                <a:cs typeface="Arial" pitchFamily="34" charset="0"/>
              </a:rPr>
              <a:t>Asociace emisních techniků a opravářů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093198" y="3289375"/>
            <a:ext cx="4439242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48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385"/>
          <p:cNvSpPr>
            <a:spLocks noChangeArrowheads="1"/>
          </p:cNvSpPr>
          <p:nvPr/>
        </p:nvSpPr>
        <p:spPr bwMode="auto">
          <a:xfrm>
            <a:off x="803174" y="333450"/>
            <a:ext cx="753723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cs-CZ" altLang="ko-KR" sz="4400" spc="-150" dirty="0">
                <a:solidFill>
                  <a:srgbClr val="FFFFFF"/>
                </a:solidFill>
                <a:latin typeface="Arial" panose="020B0604020202020204" pitchFamily="34" charset="0"/>
                <a:ea typeface="돋움" pitchFamily="50" charset="-127"/>
                <a:cs typeface="Arial" panose="020B0604020202020204" pitchFamily="34" charset="0"/>
              </a:rPr>
              <a:t>Zdroj dat</a:t>
            </a:r>
            <a:endParaRPr lang="en-US" altLang="ko-KR" sz="4400" spc="-150" dirty="0">
              <a:solidFill>
                <a:srgbClr val="FFFFFF"/>
              </a:solidFill>
              <a:latin typeface="Arial" panose="020B0604020202020204" pitchFamily="34" charset="0"/>
              <a:ea typeface="돋움" pitchFamily="50" charset="-127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3174" y="1485581"/>
            <a:ext cx="7535246" cy="439248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spcBef>
                <a:spcPct val="20000"/>
              </a:spcBef>
              <a:defRPr/>
            </a:pPr>
            <a:r>
              <a:rPr lang="cs-CZ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Ministerstva dopravy ČR jsme získali data z ISTP podle zákona č. 106/1999 Sb. o svobodném přístupu k informacím. </a:t>
            </a:r>
          </a:p>
          <a:p>
            <a:pPr>
              <a:spcBef>
                <a:spcPct val="20000"/>
              </a:spcBef>
              <a:defRPr/>
            </a:pPr>
            <a:r>
              <a:rPr lang="cs-CZ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obsahují informace o vozidle, naměřené hodnoty, číslo protokolu, číslo SME, číslo technika, který kontrolu provedl, a také výsledek – jestli vozidlo vyhovělo nebo ne.</a:t>
            </a:r>
          </a:p>
          <a:p>
            <a:pPr>
              <a:spcBef>
                <a:spcPct val="20000"/>
              </a:spcBef>
              <a:defRPr/>
            </a:pPr>
            <a:r>
              <a:rPr lang="cs-CZ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jsme naimportovali do databáze a analyzovali období 2018, 2019 a 01-05/2020.</a:t>
            </a:r>
          </a:p>
          <a:p>
            <a:pPr>
              <a:spcBef>
                <a:spcPct val="20000"/>
              </a:spcBef>
              <a:defRPr/>
            </a:pPr>
            <a:endParaRPr lang="cs-CZ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9592" y="1197546"/>
            <a:ext cx="753723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3430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385"/>
          <p:cNvSpPr>
            <a:spLocks noChangeArrowheads="1"/>
          </p:cNvSpPr>
          <p:nvPr/>
        </p:nvSpPr>
        <p:spPr bwMode="auto">
          <a:xfrm>
            <a:off x="428628" y="346644"/>
            <a:ext cx="80724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cs-CZ" altLang="ko-KR" sz="3200" spc="-150" dirty="0">
                <a:solidFill>
                  <a:srgbClr val="FFFFFF"/>
                </a:solidFill>
                <a:latin typeface="Arial" panose="020B0604020202020204" pitchFamily="34" charset="0"/>
                <a:ea typeface="돋움" pitchFamily="50" charset="-127"/>
                <a:cs typeface="Arial" panose="020B0604020202020204" pitchFamily="34" charset="0"/>
              </a:rPr>
              <a:t>Základní statistiky</a:t>
            </a:r>
            <a:endParaRPr lang="en-US" altLang="ko-KR" sz="3200" spc="-150" dirty="0">
              <a:solidFill>
                <a:srgbClr val="FFFFFF"/>
              </a:solidFill>
              <a:latin typeface="Arial" panose="020B0604020202020204" pitchFamily="34" charset="0"/>
              <a:ea typeface="돋움" pitchFamily="50" charset="-127"/>
              <a:cs typeface="Arial" panose="020B0604020202020204" pitchFamily="34" charset="0"/>
            </a:endParaRPr>
          </a:p>
        </p:txBody>
      </p:sp>
      <p:graphicFrame>
        <p:nvGraphicFramePr>
          <p:cNvPr id="3" name="Table 21">
            <a:extLst>
              <a:ext uri="{FF2B5EF4-FFF2-40B4-BE49-F238E27FC236}">
                <a16:creationId xmlns:a16="http://schemas.microsoft.com/office/drawing/2014/main" id="{2D14AD8E-2B0F-489D-B428-283BF023A0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859783"/>
              </p:ext>
            </p:extLst>
          </p:nvPr>
        </p:nvGraphicFramePr>
        <p:xfrm>
          <a:off x="532202" y="1152978"/>
          <a:ext cx="7928230" cy="1772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5646">
                  <a:extLst>
                    <a:ext uri="{9D8B030D-6E8A-4147-A177-3AD203B41FA5}">
                      <a16:colId xmlns:a16="http://schemas.microsoft.com/office/drawing/2014/main" val="3060726766"/>
                    </a:ext>
                  </a:extLst>
                </a:gridCol>
                <a:gridCol w="1585646">
                  <a:extLst>
                    <a:ext uri="{9D8B030D-6E8A-4147-A177-3AD203B41FA5}">
                      <a16:colId xmlns:a16="http://schemas.microsoft.com/office/drawing/2014/main" val="1141840885"/>
                    </a:ext>
                  </a:extLst>
                </a:gridCol>
                <a:gridCol w="1585646">
                  <a:extLst>
                    <a:ext uri="{9D8B030D-6E8A-4147-A177-3AD203B41FA5}">
                      <a16:colId xmlns:a16="http://schemas.microsoft.com/office/drawing/2014/main" val="1246593590"/>
                    </a:ext>
                  </a:extLst>
                </a:gridCol>
                <a:gridCol w="1585646">
                  <a:extLst>
                    <a:ext uri="{9D8B030D-6E8A-4147-A177-3AD203B41FA5}">
                      <a16:colId xmlns:a16="http://schemas.microsoft.com/office/drawing/2014/main" val="1916803962"/>
                    </a:ext>
                  </a:extLst>
                </a:gridCol>
                <a:gridCol w="1585646">
                  <a:extLst>
                    <a:ext uri="{9D8B030D-6E8A-4147-A177-3AD203B41FA5}">
                      <a16:colId xmlns:a16="http://schemas.microsoft.com/office/drawing/2014/main" val="2111732394"/>
                    </a:ext>
                  </a:extLst>
                </a:gridCol>
              </a:tblGrid>
              <a:tr h="443190"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Rok</a:t>
                      </a:r>
                      <a:endParaRPr lang="tr-TR" sz="1800" b="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Georgia" charset="0"/>
                        <a:cs typeface="Arial" panose="020B0604020202020204" pitchFamily="34" charset="0"/>
                      </a:endParaRPr>
                    </a:p>
                  </a:txBody>
                  <a:tcPr marT="60974" marB="60974" anchor="ctr">
                    <a:solidFill>
                      <a:srgbClr val="3A3A3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Počet kontrol</a:t>
                      </a:r>
                      <a:endParaRPr lang="tr-TR" sz="1800" b="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Georgia" charset="0"/>
                        <a:cs typeface="Arial" panose="020B0604020202020204" pitchFamily="34" charset="0"/>
                      </a:endParaRPr>
                    </a:p>
                  </a:txBody>
                  <a:tcPr marT="60974" marB="60974" anchor="ctr">
                    <a:solidFill>
                      <a:srgbClr val="3A3A3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Vyhovující</a:t>
                      </a:r>
                      <a:endParaRPr lang="tr-TR" sz="1800" b="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Georgia" charset="0"/>
                        <a:cs typeface="Arial" panose="020B0604020202020204" pitchFamily="34" charset="0"/>
                      </a:endParaRPr>
                    </a:p>
                  </a:txBody>
                  <a:tcPr marT="60974" marB="60974" anchor="ctr">
                    <a:solidFill>
                      <a:srgbClr val="3A3A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Nevyhovující</a:t>
                      </a:r>
                      <a:endParaRPr lang="tr-TR" sz="1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Georgia" charset="0"/>
                        <a:cs typeface="Arial" panose="020B0604020202020204" pitchFamily="34" charset="0"/>
                      </a:endParaRPr>
                    </a:p>
                  </a:txBody>
                  <a:tcPr marT="60974" marB="60974" anchor="ctr">
                    <a:solidFill>
                      <a:srgbClr val="3A3A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Stáří vozidel</a:t>
                      </a:r>
                      <a:endParaRPr lang="tr-TR" sz="1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Georgia" charset="0"/>
                        <a:cs typeface="Arial" panose="020B0604020202020204" pitchFamily="34" charset="0"/>
                      </a:endParaRPr>
                    </a:p>
                  </a:txBody>
                  <a:tcPr marT="60974" marB="60974" anchor="ctr">
                    <a:solidFill>
                      <a:srgbClr val="3A3A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3671509"/>
                  </a:ext>
                </a:extLst>
              </a:tr>
              <a:tr h="443190"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2018</a:t>
                      </a:r>
                      <a:endParaRPr lang="tr-TR" sz="18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Georgia" charset="0"/>
                        <a:cs typeface="Arial" panose="020B0604020202020204" pitchFamily="34" charset="0"/>
                      </a:endParaRPr>
                    </a:p>
                  </a:txBody>
                  <a:tcPr marT="60974" marB="60974" anchor="ctr"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2.548.366</a:t>
                      </a:r>
                      <a:endParaRPr lang="tr-TR" sz="18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Georgia" charset="0"/>
                        <a:cs typeface="Arial" panose="020B0604020202020204" pitchFamily="34" charset="0"/>
                      </a:endParaRPr>
                    </a:p>
                  </a:txBody>
                  <a:tcPr marT="60974" marB="60974" anchor="ctr"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2.490.562</a:t>
                      </a:r>
                      <a:endParaRPr lang="tr-TR" sz="18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Georgia" charset="0"/>
                        <a:cs typeface="Arial" panose="020B0604020202020204" pitchFamily="34" charset="0"/>
                      </a:endParaRPr>
                    </a:p>
                  </a:txBody>
                  <a:tcPr marT="60974" marB="60974" anchor="ctr"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57.804</a:t>
                      </a:r>
                      <a:endParaRPr lang="tr-TR" sz="18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Georgia" charset="0"/>
                        <a:cs typeface="Arial" panose="020B0604020202020204" pitchFamily="34" charset="0"/>
                      </a:endParaRPr>
                    </a:p>
                  </a:txBody>
                  <a:tcPr marT="60974" marB="60974" anchor="ctr"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13,03</a:t>
                      </a:r>
                      <a:endParaRPr lang="tr-TR" sz="18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Georgia" charset="0"/>
                        <a:cs typeface="Arial" panose="020B0604020202020204" pitchFamily="34" charset="0"/>
                      </a:endParaRPr>
                    </a:p>
                  </a:txBody>
                  <a:tcPr marT="60974" marB="60974" anchor="ctr"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867313"/>
                  </a:ext>
                </a:extLst>
              </a:tr>
              <a:tr h="443190"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2019</a:t>
                      </a:r>
                      <a:endParaRPr lang="tr-TR" sz="18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Georgia" charset="0"/>
                        <a:cs typeface="Arial" panose="020B0604020202020204" pitchFamily="34" charset="0"/>
                      </a:endParaRPr>
                    </a:p>
                  </a:txBody>
                  <a:tcPr marT="60974" marB="60974" anchor="ctr"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2.650.788</a:t>
                      </a:r>
                      <a:endParaRPr lang="tr-TR" sz="18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Georgia" charset="0"/>
                        <a:cs typeface="Arial" panose="020B0604020202020204" pitchFamily="34" charset="0"/>
                      </a:endParaRPr>
                    </a:p>
                  </a:txBody>
                  <a:tcPr marT="60974" marB="60974" anchor="ctr"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2.593.572</a:t>
                      </a:r>
                      <a:endParaRPr lang="tr-TR" sz="18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Georgia" charset="0"/>
                        <a:cs typeface="Arial" panose="020B0604020202020204" pitchFamily="34" charset="0"/>
                      </a:endParaRPr>
                    </a:p>
                  </a:txBody>
                  <a:tcPr marT="60974" marB="60974" anchor="ctr"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57.216</a:t>
                      </a:r>
                      <a:endParaRPr lang="tr-TR" sz="18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Georgia" charset="0"/>
                        <a:cs typeface="Arial" panose="020B0604020202020204" pitchFamily="34" charset="0"/>
                      </a:endParaRPr>
                    </a:p>
                  </a:txBody>
                  <a:tcPr marT="60974" marB="60974" anchor="ctr"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13,32</a:t>
                      </a:r>
                      <a:endParaRPr lang="tr-TR" sz="18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Georgia" charset="0"/>
                        <a:cs typeface="Arial" panose="020B0604020202020204" pitchFamily="34" charset="0"/>
                      </a:endParaRPr>
                    </a:p>
                  </a:txBody>
                  <a:tcPr marT="60974" marB="60974" anchor="ctr"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021965"/>
                  </a:ext>
                </a:extLst>
              </a:tr>
              <a:tr h="443190"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01-05/2020</a:t>
                      </a:r>
                      <a:endParaRPr lang="tr-TR" sz="18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Georgia" charset="0"/>
                        <a:cs typeface="Arial" panose="020B0604020202020204" pitchFamily="34" charset="0"/>
                      </a:endParaRPr>
                    </a:p>
                  </a:txBody>
                  <a:tcPr marT="60974" marB="60974" anchor="ctr"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1.130.965</a:t>
                      </a:r>
                      <a:endParaRPr lang="tr-TR" sz="18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Georgia" charset="0"/>
                        <a:cs typeface="Arial" panose="020B0604020202020204" pitchFamily="34" charset="0"/>
                      </a:endParaRPr>
                    </a:p>
                  </a:txBody>
                  <a:tcPr marT="60974" marB="60974" anchor="ctr"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1.108.607</a:t>
                      </a:r>
                      <a:endParaRPr lang="tr-TR" sz="18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Georgia" charset="0"/>
                        <a:cs typeface="Arial" panose="020B0604020202020204" pitchFamily="34" charset="0"/>
                      </a:endParaRPr>
                    </a:p>
                  </a:txBody>
                  <a:tcPr marT="60974" marB="60974" anchor="ctr"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22.358</a:t>
                      </a:r>
                      <a:endParaRPr lang="tr-TR" sz="18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Georgia" charset="0"/>
                        <a:cs typeface="Arial" panose="020B0604020202020204" pitchFamily="34" charset="0"/>
                      </a:endParaRPr>
                    </a:p>
                  </a:txBody>
                  <a:tcPr marT="60974" marB="60974" anchor="ctr"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13,46</a:t>
                      </a:r>
                      <a:endParaRPr lang="tr-TR" sz="18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Georgia" charset="0"/>
                        <a:cs typeface="Arial" panose="020B0604020202020204" pitchFamily="34" charset="0"/>
                      </a:endParaRPr>
                    </a:p>
                  </a:txBody>
                  <a:tcPr marT="60974" marB="60974" anchor="ctr"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24492"/>
                  </a:ext>
                </a:extLst>
              </a:tr>
            </a:tbl>
          </a:graphicData>
        </a:graphic>
      </p:graphicFrame>
      <p:graphicFrame>
        <p:nvGraphicFramePr>
          <p:cNvPr id="6" name="Chart 1">
            <a:extLst>
              <a:ext uri="{FF2B5EF4-FFF2-40B4-BE49-F238E27FC236}">
                <a16:creationId xmlns:a16="http://schemas.microsoft.com/office/drawing/2014/main" id="{90031902-7B74-4F07-BF2A-3BACF239CA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3680453"/>
              </p:ext>
            </p:extLst>
          </p:nvPr>
        </p:nvGraphicFramePr>
        <p:xfrm>
          <a:off x="-459953" y="3086531"/>
          <a:ext cx="4139952" cy="2976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8736A7E-CF71-4965-8494-3FE1513BAF3E}"/>
              </a:ext>
            </a:extLst>
          </p:cNvPr>
          <p:cNvCxnSpPr>
            <a:cxnSpLocks/>
          </p:cNvCxnSpPr>
          <p:nvPr/>
        </p:nvCxnSpPr>
        <p:spPr>
          <a:xfrm flipH="1">
            <a:off x="2999780" y="3147297"/>
            <a:ext cx="35124" cy="294679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385">
            <a:extLst>
              <a:ext uri="{FF2B5EF4-FFF2-40B4-BE49-F238E27FC236}">
                <a16:creationId xmlns:a16="http://schemas.microsoft.com/office/drawing/2014/main" id="{42F5A969-1A74-433A-9B52-65FE9EE24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436" y="5939467"/>
            <a:ext cx="11751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cs-CZ" altLang="ko-KR" sz="2400" dirty="0">
                <a:solidFill>
                  <a:schemeClr val="bg2"/>
                </a:solidFill>
                <a:latin typeface="Arial" panose="020B0604020202020204" pitchFamily="34" charset="0"/>
                <a:ea typeface="돋움" pitchFamily="50" charset="-127"/>
                <a:cs typeface="Arial" panose="020B0604020202020204" pitchFamily="34" charset="0"/>
              </a:rPr>
              <a:t>2018</a:t>
            </a:r>
            <a:endParaRPr lang="en-US" altLang="ko-KR" sz="2400" dirty="0">
              <a:solidFill>
                <a:schemeClr val="bg2"/>
              </a:solidFill>
              <a:latin typeface="Arial" panose="020B0604020202020204" pitchFamily="34" charset="0"/>
              <a:ea typeface="돋움" pitchFamily="50" charset="-127"/>
              <a:cs typeface="Arial" panose="020B0604020202020204" pitchFamily="34" charset="0"/>
            </a:endParaRPr>
          </a:p>
        </p:txBody>
      </p:sp>
      <p:graphicFrame>
        <p:nvGraphicFramePr>
          <p:cNvPr id="9" name="Chart 1">
            <a:extLst>
              <a:ext uri="{FF2B5EF4-FFF2-40B4-BE49-F238E27FC236}">
                <a16:creationId xmlns:a16="http://schemas.microsoft.com/office/drawing/2014/main" id="{00CAA45E-6337-49B8-933D-CA4E1EC7C3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5374151"/>
              </p:ext>
            </p:extLst>
          </p:nvPr>
        </p:nvGraphicFramePr>
        <p:xfrm>
          <a:off x="2339752" y="3086531"/>
          <a:ext cx="4139952" cy="2976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2385">
            <a:extLst>
              <a:ext uri="{FF2B5EF4-FFF2-40B4-BE49-F238E27FC236}">
                <a16:creationId xmlns:a16="http://schemas.microsoft.com/office/drawing/2014/main" id="{44372317-FEE9-4B71-9895-A3A938E2A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2141" y="5939467"/>
            <a:ext cx="11751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cs-CZ" altLang="ko-KR" sz="2400" dirty="0">
                <a:solidFill>
                  <a:schemeClr val="bg2"/>
                </a:solidFill>
                <a:latin typeface="Arial" panose="020B0604020202020204" pitchFamily="34" charset="0"/>
                <a:ea typeface="돋움" pitchFamily="50" charset="-127"/>
                <a:cs typeface="Arial" panose="020B0604020202020204" pitchFamily="34" charset="0"/>
              </a:rPr>
              <a:t>2019</a:t>
            </a:r>
            <a:endParaRPr lang="en-US" altLang="ko-KR" sz="2400" dirty="0">
              <a:solidFill>
                <a:schemeClr val="bg2"/>
              </a:solidFill>
              <a:latin typeface="Arial" panose="020B0604020202020204" pitchFamily="34" charset="0"/>
              <a:ea typeface="돋움" pitchFamily="50" charset="-127"/>
              <a:cs typeface="Arial" panose="020B0604020202020204" pitchFamily="34" charset="0"/>
            </a:endParaRPr>
          </a:p>
        </p:txBody>
      </p:sp>
      <p:graphicFrame>
        <p:nvGraphicFramePr>
          <p:cNvPr id="11" name="Chart 1">
            <a:extLst>
              <a:ext uri="{FF2B5EF4-FFF2-40B4-BE49-F238E27FC236}">
                <a16:creationId xmlns:a16="http://schemas.microsoft.com/office/drawing/2014/main" id="{5056B273-8AC3-48EE-B505-1EA772C16D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512662"/>
              </p:ext>
            </p:extLst>
          </p:nvPr>
        </p:nvGraphicFramePr>
        <p:xfrm>
          <a:off x="5069755" y="3086531"/>
          <a:ext cx="4139952" cy="2976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ctangle 2385">
            <a:extLst>
              <a:ext uri="{FF2B5EF4-FFF2-40B4-BE49-F238E27FC236}">
                <a16:creationId xmlns:a16="http://schemas.microsoft.com/office/drawing/2014/main" id="{24CCA5CF-5FCD-4B8D-B828-D9E289EA8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2145" y="5950074"/>
            <a:ext cx="11751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cs-CZ" altLang="ko-KR" sz="2400" dirty="0">
                <a:solidFill>
                  <a:schemeClr val="bg2"/>
                </a:solidFill>
                <a:latin typeface="Arial" panose="020B0604020202020204" pitchFamily="34" charset="0"/>
                <a:ea typeface="돋움" pitchFamily="50" charset="-127"/>
                <a:cs typeface="Arial" panose="020B0604020202020204" pitchFamily="34" charset="0"/>
              </a:rPr>
              <a:t>2020</a:t>
            </a:r>
            <a:endParaRPr lang="en-US" altLang="ko-KR" sz="2400" dirty="0">
              <a:solidFill>
                <a:schemeClr val="bg2"/>
              </a:solidFill>
              <a:latin typeface="Arial" panose="020B0604020202020204" pitchFamily="34" charset="0"/>
              <a:ea typeface="돋움" pitchFamily="50" charset="-127"/>
              <a:cs typeface="Arial" panose="020B0604020202020204" pitchFamily="34" charset="0"/>
            </a:endParaRPr>
          </a:p>
        </p:txBody>
      </p:sp>
      <p:cxnSp>
        <p:nvCxnSpPr>
          <p:cNvPr id="13" name="Straight Connector 6">
            <a:extLst>
              <a:ext uri="{FF2B5EF4-FFF2-40B4-BE49-F238E27FC236}">
                <a16:creationId xmlns:a16="http://schemas.microsoft.com/office/drawing/2014/main" id="{DE054118-CF3F-4EA5-B981-E3C0B9834018}"/>
              </a:ext>
            </a:extLst>
          </p:cNvPr>
          <p:cNvCxnSpPr>
            <a:cxnSpLocks/>
          </p:cNvCxnSpPr>
          <p:nvPr/>
        </p:nvCxnSpPr>
        <p:spPr>
          <a:xfrm>
            <a:off x="5784551" y="3147297"/>
            <a:ext cx="0" cy="294337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3767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385"/>
          <p:cNvSpPr>
            <a:spLocks noChangeArrowheads="1"/>
          </p:cNvSpPr>
          <p:nvPr/>
        </p:nvSpPr>
        <p:spPr bwMode="auto">
          <a:xfrm>
            <a:off x="444498" y="337263"/>
            <a:ext cx="80724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cs-CZ" altLang="ko-KR" sz="3200" spc="-150" dirty="0">
                <a:solidFill>
                  <a:srgbClr val="FFFFFF"/>
                </a:solidFill>
                <a:latin typeface="Arial" panose="020B0604020202020204" pitchFamily="34" charset="0"/>
                <a:ea typeface="돋움" pitchFamily="50" charset="-127"/>
                <a:cs typeface="Arial" panose="020B0604020202020204" pitchFamily="34" charset="0"/>
              </a:rPr>
              <a:t>Zajímavý úkaz</a:t>
            </a:r>
            <a:endParaRPr lang="en-US" altLang="ko-KR" sz="3200" spc="-150" dirty="0">
              <a:solidFill>
                <a:srgbClr val="FFFFFF"/>
              </a:solidFill>
              <a:latin typeface="Arial" panose="020B0604020202020204" pitchFamily="34" charset="0"/>
              <a:ea typeface="돋움" pitchFamily="50" charset="-127"/>
              <a:cs typeface="Arial" panose="020B0604020202020204" pitchFamily="34" charset="0"/>
            </a:endParaRPr>
          </a:p>
        </p:txBody>
      </p:sp>
      <p:graphicFrame>
        <p:nvGraphicFramePr>
          <p:cNvPr id="9" name="Table 21">
            <a:extLst>
              <a:ext uri="{FF2B5EF4-FFF2-40B4-BE49-F238E27FC236}">
                <a16:creationId xmlns:a16="http://schemas.microsoft.com/office/drawing/2014/main" id="{70EB257C-F543-4EDE-82FD-3F6924DCE9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918569"/>
              </p:ext>
            </p:extLst>
          </p:nvPr>
        </p:nvGraphicFramePr>
        <p:xfrm>
          <a:off x="539552" y="1629594"/>
          <a:ext cx="3168352" cy="18722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3060726766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111732394"/>
                    </a:ext>
                  </a:extLst>
                </a:gridCol>
              </a:tblGrid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Rok</a:t>
                      </a:r>
                      <a:endParaRPr lang="tr-TR" sz="1800" b="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Georgia" charset="0"/>
                        <a:cs typeface="Arial" panose="020B0604020202020204" pitchFamily="34" charset="0"/>
                      </a:endParaRPr>
                    </a:p>
                  </a:txBody>
                  <a:tcPr marT="60974" marB="60974" anchor="ctr">
                    <a:solidFill>
                      <a:srgbClr val="3A3A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Stáří vozidel</a:t>
                      </a:r>
                      <a:endParaRPr lang="tr-TR" sz="1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Georgia" charset="0"/>
                        <a:cs typeface="Arial" panose="020B0604020202020204" pitchFamily="34" charset="0"/>
                      </a:endParaRPr>
                    </a:p>
                  </a:txBody>
                  <a:tcPr marT="60974" marB="60974" anchor="ctr">
                    <a:solidFill>
                      <a:srgbClr val="3A3A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3671509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2018</a:t>
                      </a:r>
                      <a:endParaRPr lang="tr-TR" sz="18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Georgia" charset="0"/>
                        <a:cs typeface="Arial" panose="020B0604020202020204" pitchFamily="34" charset="0"/>
                      </a:endParaRPr>
                    </a:p>
                  </a:txBody>
                  <a:tcPr marT="60974" marB="60974" anchor="ctr"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13,03</a:t>
                      </a:r>
                      <a:endParaRPr lang="tr-TR" sz="18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Georgia" charset="0"/>
                        <a:cs typeface="Arial" panose="020B0604020202020204" pitchFamily="34" charset="0"/>
                      </a:endParaRPr>
                    </a:p>
                  </a:txBody>
                  <a:tcPr marT="60974" marB="60974" anchor="ctr"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867313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2019</a:t>
                      </a:r>
                      <a:endParaRPr lang="tr-TR" sz="18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Georgia" charset="0"/>
                        <a:cs typeface="Arial" panose="020B0604020202020204" pitchFamily="34" charset="0"/>
                      </a:endParaRPr>
                    </a:p>
                  </a:txBody>
                  <a:tcPr marT="60974" marB="60974" anchor="ctr"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13,32</a:t>
                      </a:r>
                      <a:endParaRPr lang="tr-TR" sz="18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Georgia" charset="0"/>
                        <a:cs typeface="Arial" panose="020B0604020202020204" pitchFamily="34" charset="0"/>
                      </a:endParaRPr>
                    </a:p>
                  </a:txBody>
                  <a:tcPr marT="60974" marB="60974" anchor="ctr"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021965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01-05/2020</a:t>
                      </a:r>
                      <a:endParaRPr lang="tr-TR" sz="18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Georgia" charset="0"/>
                        <a:cs typeface="Arial" panose="020B0604020202020204" pitchFamily="34" charset="0"/>
                      </a:endParaRPr>
                    </a:p>
                  </a:txBody>
                  <a:tcPr marT="60974" marB="60974" anchor="ctr"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13,46</a:t>
                      </a:r>
                      <a:endParaRPr lang="tr-TR" sz="18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Georgia" charset="0"/>
                        <a:cs typeface="Arial" panose="020B0604020202020204" pitchFamily="34" charset="0"/>
                      </a:endParaRPr>
                    </a:p>
                  </a:txBody>
                  <a:tcPr marT="60974" marB="60974" anchor="ctr"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24492"/>
                  </a:ext>
                </a:extLst>
              </a:tr>
            </a:tbl>
          </a:graphicData>
        </a:graphic>
      </p:graphicFrame>
      <p:graphicFrame>
        <p:nvGraphicFramePr>
          <p:cNvPr id="10" name="Table 21">
            <a:extLst>
              <a:ext uri="{FF2B5EF4-FFF2-40B4-BE49-F238E27FC236}">
                <a16:creationId xmlns:a16="http://schemas.microsoft.com/office/drawing/2014/main" id="{1FE0F7CC-3E7B-4E10-B973-45E2E5B12D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51472"/>
              </p:ext>
            </p:extLst>
          </p:nvPr>
        </p:nvGraphicFramePr>
        <p:xfrm>
          <a:off x="526894" y="4179886"/>
          <a:ext cx="3168352" cy="18722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3060726766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111732394"/>
                    </a:ext>
                  </a:extLst>
                </a:gridCol>
              </a:tblGrid>
              <a:tr h="429876"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Rok</a:t>
                      </a:r>
                      <a:endParaRPr lang="tr-TR" sz="1800" b="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Georgia" charset="0"/>
                        <a:cs typeface="Arial" panose="020B0604020202020204" pitchFamily="34" charset="0"/>
                      </a:endParaRPr>
                    </a:p>
                  </a:txBody>
                  <a:tcPr marT="60974" marB="60974" anchor="ctr">
                    <a:solidFill>
                      <a:srgbClr val="3A3A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Nevyhovující</a:t>
                      </a:r>
                      <a:endParaRPr lang="tr-TR" sz="1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Georgia" charset="0"/>
                        <a:cs typeface="Arial" panose="020B0604020202020204" pitchFamily="34" charset="0"/>
                      </a:endParaRPr>
                    </a:p>
                  </a:txBody>
                  <a:tcPr marT="60974" marB="60974" anchor="ctr">
                    <a:solidFill>
                      <a:srgbClr val="3A3A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3671509"/>
                  </a:ext>
                </a:extLst>
              </a:tr>
              <a:tr h="480777"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2018</a:t>
                      </a:r>
                      <a:endParaRPr lang="tr-TR" sz="18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Georgia" charset="0"/>
                        <a:cs typeface="Arial" panose="020B0604020202020204" pitchFamily="34" charset="0"/>
                      </a:endParaRPr>
                    </a:p>
                  </a:txBody>
                  <a:tcPr marT="60974" marB="60974" anchor="ctr"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2,27</a:t>
                      </a:r>
                      <a:r>
                        <a:rPr lang="en-US" sz="18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%</a:t>
                      </a:r>
                      <a:endParaRPr lang="tr-TR" sz="18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Georgia" charset="0"/>
                        <a:cs typeface="Arial" panose="020B0604020202020204" pitchFamily="34" charset="0"/>
                      </a:endParaRPr>
                    </a:p>
                  </a:txBody>
                  <a:tcPr marT="60974" marB="60974" anchor="ctr"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867313"/>
                  </a:ext>
                </a:extLst>
              </a:tr>
              <a:tr h="480777"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2019</a:t>
                      </a:r>
                      <a:endParaRPr lang="tr-TR" sz="18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Georgia" charset="0"/>
                        <a:cs typeface="Arial" panose="020B0604020202020204" pitchFamily="34" charset="0"/>
                      </a:endParaRPr>
                    </a:p>
                  </a:txBody>
                  <a:tcPr marT="60974" marB="60974" anchor="ctr"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2,16%</a:t>
                      </a:r>
                      <a:endParaRPr lang="tr-TR" sz="18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Georgia" charset="0"/>
                        <a:cs typeface="Arial" panose="020B0604020202020204" pitchFamily="34" charset="0"/>
                      </a:endParaRPr>
                    </a:p>
                  </a:txBody>
                  <a:tcPr marT="60974" marB="60974" anchor="ctr"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021965"/>
                  </a:ext>
                </a:extLst>
              </a:tr>
              <a:tr h="480777"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01-05/2020</a:t>
                      </a:r>
                      <a:endParaRPr lang="tr-TR" sz="18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Georgia" charset="0"/>
                        <a:cs typeface="Arial" panose="020B0604020202020204" pitchFamily="34" charset="0"/>
                      </a:endParaRPr>
                    </a:p>
                  </a:txBody>
                  <a:tcPr marT="60974" marB="60974" anchor="ctr"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Georgia" charset="0"/>
                          <a:cs typeface="Arial" panose="020B0604020202020204" pitchFamily="34" charset="0"/>
                        </a:rPr>
                        <a:t>1,98%</a:t>
                      </a:r>
                      <a:endParaRPr lang="tr-TR" sz="18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Georgia" charset="0"/>
                        <a:cs typeface="Arial" panose="020B0604020202020204" pitchFamily="34" charset="0"/>
                      </a:endParaRPr>
                    </a:p>
                  </a:txBody>
                  <a:tcPr marT="60974" marB="60974" anchor="ctr"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24492"/>
                  </a:ext>
                </a:extLst>
              </a:tr>
            </a:tbl>
          </a:graphicData>
        </a:graphic>
      </p:graphicFrame>
      <p:sp>
        <p:nvSpPr>
          <p:cNvPr id="12" name="Rectangle 8">
            <a:extLst>
              <a:ext uri="{FF2B5EF4-FFF2-40B4-BE49-F238E27FC236}">
                <a16:creationId xmlns:a16="http://schemas.microsoft.com/office/drawing/2014/main" id="{E32C5C6A-2B69-4860-A971-0B8DD3ADD46B}"/>
              </a:ext>
            </a:extLst>
          </p:cNvPr>
          <p:cNvSpPr/>
          <p:nvPr/>
        </p:nvSpPr>
        <p:spPr>
          <a:xfrm>
            <a:off x="444498" y="1053530"/>
            <a:ext cx="6001074" cy="50405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spcBef>
                <a:spcPct val="20000"/>
              </a:spcBef>
              <a:defRPr/>
            </a:pPr>
            <a:r>
              <a:rPr lang="cs-CZ" sz="2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Stáří vozidel se zvětšuje </a:t>
            </a:r>
            <a:r>
              <a:rPr lang="cs-CZ" sz="2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</a:t>
            </a:r>
            <a:endParaRPr lang="cs-CZ" sz="28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DF30A99B-36AE-48FC-AB90-95E4D2FDB9E8}"/>
              </a:ext>
            </a:extLst>
          </p:cNvPr>
          <p:cNvSpPr/>
          <p:nvPr/>
        </p:nvSpPr>
        <p:spPr>
          <a:xfrm>
            <a:off x="444498" y="3645821"/>
            <a:ext cx="6001074" cy="50405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spcBef>
                <a:spcPct val="20000"/>
              </a:spcBef>
              <a:defRPr/>
            </a:pPr>
            <a:r>
              <a:rPr lang="cs-CZ" sz="2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Podíl nevyhovujících klesá </a:t>
            </a:r>
            <a:r>
              <a:rPr lang="cs-CZ" sz="2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cs-CZ" sz="28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606B3904-4F61-4E11-8A49-0CC945CCD9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061642"/>
            <a:ext cx="2790825" cy="3343275"/>
          </a:xfrm>
          <a:prstGeom prst="rect">
            <a:avLst/>
          </a:prstGeom>
        </p:spPr>
      </p:pic>
      <p:sp>
        <p:nvSpPr>
          <p:cNvPr id="21" name="Rectangle 2385">
            <a:extLst>
              <a:ext uri="{FF2B5EF4-FFF2-40B4-BE49-F238E27FC236}">
                <a16:creationId xmlns:a16="http://schemas.microsoft.com/office/drawing/2014/main" id="{1F282E7A-7FCF-4394-A7D0-DF236ECE1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6098" y="2216979"/>
            <a:ext cx="308086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cs-CZ" altLang="ko-KR" sz="2800" b="1" dirty="0">
                <a:solidFill>
                  <a:schemeClr val="bg2"/>
                </a:solidFill>
                <a:latin typeface="Arial" panose="020B0604020202020204" pitchFamily="34" charset="0"/>
                <a:ea typeface="돋움" pitchFamily="50" charset="-127"/>
                <a:cs typeface="Arial" panose="020B0604020202020204" pitchFamily="34" charset="0"/>
              </a:rPr>
              <a:t>Pokud to vydržíme ještě 10 let, všechna kontrolovaná auta budou v pořádku!</a:t>
            </a:r>
            <a:endParaRPr lang="en-US" altLang="ko-KR" sz="2800" b="1" dirty="0">
              <a:solidFill>
                <a:schemeClr val="bg2"/>
              </a:solidFill>
              <a:latin typeface="Arial" panose="020B0604020202020204" pitchFamily="34" charset="0"/>
              <a:ea typeface="돋움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66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34712" y="-3820"/>
            <a:ext cx="4021264" cy="6859588"/>
          </a:xfrm>
          <a:prstGeom prst="rect">
            <a:avLst/>
          </a:prstGeom>
          <a:solidFill>
            <a:srgbClr val="424D4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2385"/>
          <p:cNvSpPr>
            <a:spLocks noChangeArrowheads="1"/>
          </p:cNvSpPr>
          <p:nvPr/>
        </p:nvSpPr>
        <p:spPr bwMode="auto">
          <a:xfrm>
            <a:off x="395671" y="62243"/>
            <a:ext cx="435939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cs-CZ" altLang="ko-KR" sz="3200" spc="-150" dirty="0">
                <a:solidFill>
                  <a:schemeClr val="bg2"/>
                </a:solidFill>
                <a:latin typeface="Arial" panose="020B0604020202020204" pitchFamily="34" charset="0"/>
                <a:ea typeface="돋움" pitchFamily="50" charset="-127"/>
                <a:cs typeface="Arial" panose="020B0604020202020204" pitchFamily="34" charset="0"/>
              </a:rPr>
              <a:t>TOP 10 nejprůchodnějších velkokapacitních stanic</a:t>
            </a:r>
          </a:p>
        </p:txBody>
      </p:sp>
      <p:sp>
        <p:nvSpPr>
          <p:cNvPr id="7" name="Rectangle 6"/>
          <p:cNvSpPr/>
          <p:nvPr/>
        </p:nvSpPr>
        <p:spPr>
          <a:xfrm>
            <a:off x="683568" y="2370633"/>
            <a:ext cx="34563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cs-CZ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Velkokapacitní SME mají zásadní vliv na kvalitu vozového parku a tvorbě emisí z dopravy v ČR. Nejen, že kontrolují podstatnou část vozidel, ale mají také neobvykle nízký počet nevyhovujících vozidel blížící se </a:t>
            </a:r>
            <a:r>
              <a:rPr lang="cs-CZ" sz="2400" b="1" u="sng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  <a:r>
              <a:rPr lang="cs-CZ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AB0584A-7E17-4DD4-A303-A4E906271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261442"/>
            <a:ext cx="4453312" cy="3101414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B16FE82F-2AD2-4E0E-BE98-AA38920019ED}"/>
              </a:ext>
            </a:extLst>
          </p:cNvPr>
          <p:cNvSpPr txBox="1"/>
          <p:nvPr/>
        </p:nvSpPr>
        <p:spPr>
          <a:xfrm>
            <a:off x="4499992" y="3548053"/>
            <a:ext cx="445331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statistice TOP 10 nejprůchodnějších velkokapacitních stanic jsou uvedeny jen ty SME, které za r.2018 provedli v průměru více jak 100 kontrol týdně. Tyto SME nazýváme velkokapacitními i z toho důvodu, že jsou provozovány stejnými majiteli STK, sídlí na stejných nebo blízkých adresách ke státem regulovaným STK. Tyto SME provozují měření emisí jako svou hlavní činnost a proto se předpokládá se, že i úzce spolupracují s konkrétní STK.</a:t>
            </a:r>
          </a:p>
        </p:txBody>
      </p:sp>
    </p:spTree>
    <p:extLst>
      <p:ext uri="{BB962C8B-B14F-4D97-AF65-F5344CB8AC3E}">
        <p14:creationId xmlns:p14="http://schemas.microsoft.com/office/powerpoint/2010/main" val="1026139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51636" y="1984601"/>
            <a:ext cx="3096344" cy="1857605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3" name="Rounded Rectangle 182"/>
          <p:cNvSpPr/>
          <p:nvPr/>
        </p:nvSpPr>
        <p:spPr>
          <a:xfrm>
            <a:off x="551636" y="4105700"/>
            <a:ext cx="3096344" cy="185760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2385"/>
          <p:cNvSpPr>
            <a:spLocks noChangeArrowheads="1"/>
          </p:cNvSpPr>
          <p:nvPr/>
        </p:nvSpPr>
        <p:spPr bwMode="auto">
          <a:xfrm>
            <a:off x="428628" y="346644"/>
            <a:ext cx="80724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cs-CZ" altLang="ko-KR" sz="3200" spc="-150" dirty="0">
                <a:solidFill>
                  <a:srgbClr val="FFFFFF"/>
                </a:solidFill>
                <a:latin typeface="Arial" panose="020B0604020202020204" pitchFamily="34" charset="0"/>
                <a:ea typeface="돋움" pitchFamily="50" charset="-127"/>
                <a:cs typeface="Arial" panose="020B0604020202020204" pitchFamily="34" charset="0"/>
              </a:rPr>
              <a:t>Jak jsme na tom ve srovnání se sousedy?</a:t>
            </a:r>
            <a:endParaRPr lang="en-US" altLang="ko-KR" sz="3200" spc="-150" dirty="0">
              <a:solidFill>
                <a:srgbClr val="FFFFFF"/>
              </a:solidFill>
              <a:latin typeface="Arial" panose="020B0604020202020204" pitchFamily="34" charset="0"/>
              <a:ea typeface="돋움" pitchFamily="50" charset="-127"/>
              <a:cs typeface="Arial" panose="020B0604020202020204" pitchFamily="34" charset="0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940041" y="2648739"/>
            <a:ext cx="23818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cs-CZ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Průměrné stáří vozidel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Rectangle 2385"/>
          <p:cNvSpPr>
            <a:spLocks noChangeArrowheads="1"/>
          </p:cNvSpPr>
          <p:nvPr/>
        </p:nvSpPr>
        <p:spPr bwMode="auto">
          <a:xfrm>
            <a:off x="922609" y="2298832"/>
            <a:ext cx="42254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cs-CZ" altLang="ko-KR" sz="1600" b="1" i="1" dirty="0">
                <a:solidFill>
                  <a:srgbClr val="FFFFFF"/>
                </a:solidFill>
                <a:latin typeface="Arial" panose="020B0604020202020204" pitchFamily="34" charset="0"/>
                <a:ea typeface="돋움" pitchFamily="50" charset="-127"/>
                <a:cs typeface="Arial" panose="020B0604020202020204" pitchFamily="34" charset="0"/>
              </a:rPr>
              <a:t>Česká republika</a:t>
            </a:r>
            <a:r>
              <a:rPr lang="en-US" altLang="ko-KR" sz="1600" b="1" i="1" dirty="0">
                <a:solidFill>
                  <a:srgbClr val="FFFFFF"/>
                </a:solidFill>
                <a:latin typeface="Arial" panose="020B0604020202020204" pitchFamily="34" charset="0"/>
                <a:ea typeface="돋움" pitchFamily="50" charset="-127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84" name="Rectangle 183"/>
          <p:cNvSpPr/>
          <p:nvPr/>
        </p:nvSpPr>
        <p:spPr>
          <a:xfrm>
            <a:off x="943810" y="4808979"/>
            <a:ext cx="23818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cs-CZ" sz="1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Průměrné stáří vozidel</a:t>
            </a:r>
            <a:endParaRPr lang="en-US" sz="1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Rectangle 2385"/>
          <p:cNvSpPr>
            <a:spLocks noChangeArrowheads="1"/>
          </p:cNvSpPr>
          <p:nvPr/>
        </p:nvSpPr>
        <p:spPr bwMode="auto">
          <a:xfrm>
            <a:off x="922609" y="4411555"/>
            <a:ext cx="25692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cs-CZ" altLang="ko-KR" sz="1600" b="1" i="1" dirty="0">
                <a:solidFill>
                  <a:schemeClr val="bg2"/>
                </a:solidFill>
                <a:latin typeface="Arial" panose="020B0604020202020204" pitchFamily="34" charset="0"/>
                <a:ea typeface="돋움" pitchFamily="50" charset="-127"/>
                <a:cs typeface="Arial" panose="020B0604020202020204" pitchFamily="34" charset="0"/>
              </a:rPr>
              <a:t>Spol. </a:t>
            </a:r>
            <a:r>
              <a:rPr lang="cs-CZ" altLang="ko-KR" sz="1600" b="1" i="1" dirty="0" err="1">
                <a:solidFill>
                  <a:schemeClr val="bg2"/>
                </a:solidFill>
                <a:latin typeface="Arial" panose="020B0604020202020204" pitchFamily="34" charset="0"/>
                <a:ea typeface="돋움" pitchFamily="50" charset="-127"/>
                <a:cs typeface="Arial" panose="020B0604020202020204" pitchFamily="34" charset="0"/>
              </a:rPr>
              <a:t>rep</a:t>
            </a:r>
            <a:r>
              <a:rPr lang="cs-CZ" altLang="ko-KR" sz="1600" b="1" i="1" dirty="0">
                <a:solidFill>
                  <a:schemeClr val="bg2"/>
                </a:solidFill>
                <a:latin typeface="Arial" panose="020B0604020202020204" pitchFamily="34" charset="0"/>
                <a:ea typeface="돋움" pitchFamily="50" charset="-127"/>
                <a:cs typeface="Arial" panose="020B0604020202020204" pitchFamily="34" charset="0"/>
              </a:rPr>
              <a:t>. Německo</a:t>
            </a:r>
            <a:endParaRPr lang="en-US" altLang="ko-KR" sz="1600" b="1" i="1" dirty="0">
              <a:solidFill>
                <a:schemeClr val="bg2"/>
              </a:solidFill>
              <a:latin typeface="Arial" panose="020B0604020202020204" pitchFamily="34" charset="0"/>
              <a:ea typeface="돋움" pitchFamily="50" charset="-127"/>
              <a:cs typeface="Arial" panose="020B0604020202020204" pitchFamily="34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4211960" y="1695106"/>
            <a:ext cx="4080798" cy="4398984"/>
            <a:chOff x="3854450" y="1901825"/>
            <a:chExt cx="2097088" cy="2260601"/>
          </a:xfrm>
          <a:solidFill>
            <a:schemeClr val="bg1">
              <a:lumMod val="85000"/>
            </a:schemeClr>
          </a:solidFill>
        </p:grpSpPr>
        <p:sp>
          <p:nvSpPr>
            <p:cNvPr id="52" name="Freeform 5"/>
            <p:cNvSpPr>
              <a:spLocks/>
            </p:cNvSpPr>
            <p:nvPr/>
          </p:nvSpPr>
          <p:spPr bwMode="auto">
            <a:xfrm>
              <a:off x="4881563" y="3049588"/>
              <a:ext cx="409575" cy="352425"/>
            </a:xfrm>
            <a:custGeom>
              <a:avLst/>
              <a:gdLst>
                <a:gd name="T0" fmla="*/ 2 w 57"/>
                <a:gd name="T1" fmla="*/ 11 h 49"/>
                <a:gd name="T2" fmla="*/ 2 w 57"/>
                <a:gd name="T3" fmla="*/ 17 h 49"/>
                <a:gd name="T4" fmla="*/ 2 w 57"/>
                <a:gd name="T5" fmla="*/ 19 h 49"/>
                <a:gd name="T6" fmla="*/ 3 w 57"/>
                <a:gd name="T7" fmla="*/ 22 h 49"/>
                <a:gd name="T8" fmla="*/ 4 w 57"/>
                <a:gd name="T9" fmla="*/ 25 h 49"/>
                <a:gd name="T10" fmla="*/ 5 w 57"/>
                <a:gd name="T11" fmla="*/ 31 h 49"/>
                <a:gd name="T12" fmla="*/ 5 w 57"/>
                <a:gd name="T13" fmla="*/ 34 h 49"/>
                <a:gd name="T14" fmla="*/ 9 w 57"/>
                <a:gd name="T15" fmla="*/ 35 h 49"/>
                <a:gd name="T16" fmla="*/ 13 w 57"/>
                <a:gd name="T17" fmla="*/ 38 h 49"/>
                <a:gd name="T18" fmla="*/ 16 w 57"/>
                <a:gd name="T19" fmla="*/ 40 h 49"/>
                <a:gd name="T20" fmla="*/ 19 w 57"/>
                <a:gd name="T21" fmla="*/ 39 h 49"/>
                <a:gd name="T22" fmla="*/ 21 w 57"/>
                <a:gd name="T23" fmla="*/ 41 h 49"/>
                <a:gd name="T24" fmla="*/ 24 w 57"/>
                <a:gd name="T25" fmla="*/ 42 h 49"/>
                <a:gd name="T26" fmla="*/ 27 w 57"/>
                <a:gd name="T27" fmla="*/ 46 h 49"/>
                <a:gd name="T28" fmla="*/ 31 w 57"/>
                <a:gd name="T29" fmla="*/ 45 h 49"/>
                <a:gd name="T30" fmla="*/ 36 w 57"/>
                <a:gd name="T31" fmla="*/ 46 h 49"/>
                <a:gd name="T32" fmla="*/ 40 w 57"/>
                <a:gd name="T33" fmla="*/ 47 h 49"/>
                <a:gd name="T34" fmla="*/ 45 w 57"/>
                <a:gd name="T35" fmla="*/ 48 h 49"/>
                <a:gd name="T36" fmla="*/ 48 w 57"/>
                <a:gd name="T37" fmla="*/ 49 h 49"/>
                <a:gd name="T38" fmla="*/ 48 w 57"/>
                <a:gd name="T39" fmla="*/ 45 h 49"/>
                <a:gd name="T40" fmla="*/ 54 w 57"/>
                <a:gd name="T41" fmla="*/ 39 h 49"/>
                <a:gd name="T42" fmla="*/ 56 w 57"/>
                <a:gd name="T43" fmla="*/ 37 h 49"/>
                <a:gd name="T44" fmla="*/ 54 w 57"/>
                <a:gd name="T45" fmla="*/ 31 h 49"/>
                <a:gd name="T46" fmla="*/ 53 w 57"/>
                <a:gd name="T47" fmla="*/ 25 h 49"/>
                <a:gd name="T48" fmla="*/ 52 w 57"/>
                <a:gd name="T49" fmla="*/ 22 h 49"/>
                <a:gd name="T50" fmla="*/ 54 w 57"/>
                <a:gd name="T51" fmla="*/ 19 h 49"/>
                <a:gd name="T52" fmla="*/ 54 w 57"/>
                <a:gd name="T53" fmla="*/ 14 h 49"/>
                <a:gd name="T54" fmla="*/ 54 w 57"/>
                <a:gd name="T55" fmla="*/ 9 h 49"/>
                <a:gd name="T56" fmla="*/ 49 w 57"/>
                <a:gd name="T57" fmla="*/ 5 h 49"/>
                <a:gd name="T58" fmla="*/ 49 w 57"/>
                <a:gd name="T59" fmla="*/ 5 h 49"/>
                <a:gd name="T60" fmla="*/ 34 w 57"/>
                <a:gd name="T61" fmla="*/ 5 h 49"/>
                <a:gd name="T62" fmla="*/ 31 w 57"/>
                <a:gd name="T63" fmla="*/ 3 h 49"/>
                <a:gd name="T64" fmla="*/ 28 w 57"/>
                <a:gd name="T65" fmla="*/ 5 h 49"/>
                <a:gd name="T66" fmla="*/ 25 w 57"/>
                <a:gd name="T67" fmla="*/ 2 h 49"/>
                <a:gd name="T68" fmla="*/ 13 w 57"/>
                <a:gd name="T69" fmla="*/ 5 h 49"/>
                <a:gd name="T70" fmla="*/ 3 w 57"/>
                <a:gd name="T71" fmla="*/ 9 h 49"/>
                <a:gd name="T72" fmla="*/ 2 w 57"/>
                <a:gd name="T73" fmla="*/ 10 h 49"/>
                <a:gd name="T74" fmla="*/ 2 w 57"/>
                <a:gd name="T75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" h="49">
                  <a:moveTo>
                    <a:pt x="2" y="11"/>
                  </a:moveTo>
                  <a:cubicBezTo>
                    <a:pt x="2" y="12"/>
                    <a:pt x="3" y="15"/>
                    <a:pt x="2" y="17"/>
                  </a:cubicBezTo>
                  <a:cubicBezTo>
                    <a:pt x="0" y="18"/>
                    <a:pt x="1" y="19"/>
                    <a:pt x="2" y="19"/>
                  </a:cubicBezTo>
                  <a:cubicBezTo>
                    <a:pt x="3" y="20"/>
                    <a:pt x="3" y="22"/>
                    <a:pt x="3" y="22"/>
                  </a:cubicBezTo>
                  <a:cubicBezTo>
                    <a:pt x="3" y="24"/>
                    <a:pt x="4" y="23"/>
                    <a:pt x="4" y="25"/>
                  </a:cubicBezTo>
                  <a:cubicBezTo>
                    <a:pt x="4" y="28"/>
                    <a:pt x="5" y="30"/>
                    <a:pt x="5" y="31"/>
                  </a:cubicBezTo>
                  <a:cubicBezTo>
                    <a:pt x="6" y="32"/>
                    <a:pt x="6" y="32"/>
                    <a:pt x="5" y="34"/>
                  </a:cubicBezTo>
                  <a:cubicBezTo>
                    <a:pt x="7" y="35"/>
                    <a:pt x="8" y="35"/>
                    <a:pt x="9" y="35"/>
                  </a:cubicBezTo>
                  <a:cubicBezTo>
                    <a:pt x="12" y="37"/>
                    <a:pt x="13" y="38"/>
                    <a:pt x="13" y="38"/>
                  </a:cubicBezTo>
                  <a:cubicBezTo>
                    <a:pt x="13" y="39"/>
                    <a:pt x="16" y="41"/>
                    <a:pt x="16" y="40"/>
                  </a:cubicBezTo>
                  <a:cubicBezTo>
                    <a:pt x="16" y="38"/>
                    <a:pt x="18" y="39"/>
                    <a:pt x="19" y="39"/>
                  </a:cubicBezTo>
                  <a:cubicBezTo>
                    <a:pt x="21" y="39"/>
                    <a:pt x="21" y="41"/>
                    <a:pt x="21" y="41"/>
                  </a:cubicBezTo>
                  <a:cubicBezTo>
                    <a:pt x="21" y="42"/>
                    <a:pt x="23" y="41"/>
                    <a:pt x="24" y="42"/>
                  </a:cubicBezTo>
                  <a:cubicBezTo>
                    <a:pt x="26" y="43"/>
                    <a:pt x="26" y="45"/>
                    <a:pt x="27" y="46"/>
                  </a:cubicBezTo>
                  <a:cubicBezTo>
                    <a:pt x="28" y="47"/>
                    <a:pt x="30" y="45"/>
                    <a:pt x="31" y="45"/>
                  </a:cubicBezTo>
                  <a:cubicBezTo>
                    <a:pt x="31" y="46"/>
                    <a:pt x="34" y="47"/>
                    <a:pt x="36" y="46"/>
                  </a:cubicBezTo>
                  <a:cubicBezTo>
                    <a:pt x="37" y="45"/>
                    <a:pt x="38" y="47"/>
                    <a:pt x="40" y="47"/>
                  </a:cubicBezTo>
                  <a:cubicBezTo>
                    <a:pt x="42" y="47"/>
                    <a:pt x="44" y="48"/>
                    <a:pt x="45" y="48"/>
                  </a:cubicBezTo>
                  <a:cubicBezTo>
                    <a:pt x="45" y="48"/>
                    <a:pt x="46" y="48"/>
                    <a:pt x="48" y="49"/>
                  </a:cubicBezTo>
                  <a:cubicBezTo>
                    <a:pt x="49" y="48"/>
                    <a:pt x="48" y="45"/>
                    <a:pt x="48" y="45"/>
                  </a:cubicBezTo>
                  <a:cubicBezTo>
                    <a:pt x="48" y="44"/>
                    <a:pt x="53" y="40"/>
                    <a:pt x="54" y="39"/>
                  </a:cubicBezTo>
                  <a:cubicBezTo>
                    <a:pt x="54" y="38"/>
                    <a:pt x="55" y="38"/>
                    <a:pt x="56" y="37"/>
                  </a:cubicBezTo>
                  <a:cubicBezTo>
                    <a:pt x="57" y="35"/>
                    <a:pt x="54" y="32"/>
                    <a:pt x="54" y="31"/>
                  </a:cubicBezTo>
                  <a:cubicBezTo>
                    <a:pt x="53" y="30"/>
                    <a:pt x="53" y="27"/>
                    <a:pt x="53" y="25"/>
                  </a:cubicBezTo>
                  <a:cubicBezTo>
                    <a:pt x="54" y="24"/>
                    <a:pt x="52" y="23"/>
                    <a:pt x="52" y="22"/>
                  </a:cubicBezTo>
                  <a:cubicBezTo>
                    <a:pt x="52" y="21"/>
                    <a:pt x="54" y="19"/>
                    <a:pt x="54" y="19"/>
                  </a:cubicBezTo>
                  <a:cubicBezTo>
                    <a:pt x="56" y="18"/>
                    <a:pt x="55" y="15"/>
                    <a:pt x="54" y="14"/>
                  </a:cubicBezTo>
                  <a:cubicBezTo>
                    <a:pt x="54" y="12"/>
                    <a:pt x="53" y="11"/>
                    <a:pt x="54" y="9"/>
                  </a:cubicBezTo>
                  <a:cubicBezTo>
                    <a:pt x="54" y="7"/>
                    <a:pt x="49" y="5"/>
                    <a:pt x="49" y="5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5" y="6"/>
                    <a:pt x="34" y="5"/>
                    <a:pt x="34" y="5"/>
                  </a:cubicBezTo>
                  <a:cubicBezTo>
                    <a:pt x="34" y="5"/>
                    <a:pt x="32" y="4"/>
                    <a:pt x="31" y="3"/>
                  </a:cubicBezTo>
                  <a:cubicBezTo>
                    <a:pt x="31" y="5"/>
                    <a:pt x="29" y="5"/>
                    <a:pt x="28" y="5"/>
                  </a:cubicBezTo>
                  <a:cubicBezTo>
                    <a:pt x="25" y="5"/>
                    <a:pt x="25" y="2"/>
                    <a:pt x="25" y="2"/>
                  </a:cubicBezTo>
                  <a:cubicBezTo>
                    <a:pt x="25" y="0"/>
                    <a:pt x="15" y="2"/>
                    <a:pt x="13" y="5"/>
                  </a:cubicBezTo>
                  <a:cubicBezTo>
                    <a:pt x="10" y="8"/>
                    <a:pt x="3" y="7"/>
                    <a:pt x="3" y="9"/>
                  </a:cubicBezTo>
                  <a:cubicBezTo>
                    <a:pt x="3" y="9"/>
                    <a:pt x="3" y="10"/>
                    <a:pt x="2" y="10"/>
                  </a:cubicBezTo>
                  <a:cubicBezTo>
                    <a:pt x="2" y="10"/>
                    <a:pt x="2" y="10"/>
                    <a:pt x="2" y="11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53" name="Freeform 6"/>
            <p:cNvSpPr>
              <a:spLocks/>
            </p:cNvSpPr>
            <p:nvPr/>
          </p:nvSpPr>
          <p:spPr bwMode="auto">
            <a:xfrm>
              <a:off x="4945063" y="3617913"/>
              <a:ext cx="150813" cy="157163"/>
            </a:xfrm>
            <a:custGeom>
              <a:avLst/>
              <a:gdLst>
                <a:gd name="T0" fmla="*/ 15 w 21"/>
                <a:gd name="T1" fmla="*/ 20 h 22"/>
                <a:gd name="T2" fmla="*/ 19 w 21"/>
                <a:gd name="T3" fmla="*/ 13 h 22"/>
                <a:gd name="T4" fmla="*/ 20 w 21"/>
                <a:gd name="T5" fmla="*/ 5 h 22"/>
                <a:gd name="T6" fmla="*/ 15 w 21"/>
                <a:gd name="T7" fmla="*/ 2 h 22"/>
                <a:gd name="T8" fmla="*/ 6 w 21"/>
                <a:gd name="T9" fmla="*/ 1 h 22"/>
                <a:gd name="T10" fmla="*/ 3 w 21"/>
                <a:gd name="T11" fmla="*/ 2 h 22"/>
                <a:gd name="T12" fmla="*/ 0 w 21"/>
                <a:gd name="T13" fmla="*/ 3 h 22"/>
                <a:gd name="T14" fmla="*/ 3 w 21"/>
                <a:gd name="T15" fmla="*/ 8 h 22"/>
                <a:gd name="T16" fmla="*/ 7 w 21"/>
                <a:gd name="T17" fmla="*/ 14 h 22"/>
                <a:gd name="T18" fmla="*/ 12 w 21"/>
                <a:gd name="T19" fmla="*/ 20 h 22"/>
                <a:gd name="T20" fmla="*/ 15 w 21"/>
                <a:gd name="T21" fmla="*/ 22 h 22"/>
                <a:gd name="T22" fmla="*/ 15 w 21"/>
                <a:gd name="T23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22">
                  <a:moveTo>
                    <a:pt x="15" y="20"/>
                  </a:moveTo>
                  <a:cubicBezTo>
                    <a:pt x="15" y="19"/>
                    <a:pt x="19" y="13"/>
                    <a:pt x="19" y="13"/>
                  </a:cubicBezTo>
                  <a:cubicBezTo>
                    <a:pt x="20" y="13"/>
                    <a:pt x="21" y="7"/>
                    <a:pt x="20" y="5"/>
                  </a:cubicBezTo>
                  <a:cubicBezTo>
                    <a:pt x="17" y="3"/>
                    <a:pt x="15" y="2"/>
                    <a:pt x="15" y="2"/>
                  </a:cubicBezTo>
                  <a:cubicBezTo>
                    <a:pt x="15" y="2"/>
                    <a:pt x="7" y="2"/>
                    <a:pt x="6" y="1"/>
                  </a:cubicBezTo>
                  <a:cubicBezTo>
                    <a:pt x="5" y="0"/>
                    <a:pt x="4" y="3"/>
                    <a:pt x="3" y="2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5"/>
                    <a:pt x="3" y="6"/>
                    <a:pt x="3" y="8"/>
                  </a:cubicBezTo>
                  <a:cubicBezTo>
                    <a:pt x="3" y="10"/>
                    <a:pt x="7" y="13"/>
                    <a:pt x="7" y="14"/>
                  </a:cubicBezTo>
                  <a:cubicBezTo>
                    <a:pt x="7" y="15"/>
                    <a:pt x="10" y="17"/>
                    <a:pt x="12" y="20"/>
                  </a:cubicBezTo>
                  <a:cubicBezTo>
                    <a:pt x="13" y="20"/>
                    <a:pt x="14" y="21"/>
                    <a:pt x="15" y="22"/>
                  </a:cubicBezTo>
                  <a:cubicBezTo>
                    <a:pt x="15" y="21"/>
                    <a:pt x="15" y="20"/>
                    <a:pt x="15" y="20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54" name="Freeform 7"/>
            <p:cNvSpPr>
              <a:spLocks/>
            </p:cNvSpPr>
            <p:nvPr/>
          </p:nvSpPr>
          <p:spPr bwMode="auto">
            <a:xfrm>
              <a:off x="4867275" y="3544888"/>
              <a:ext cx="222250" cy="207963"/>
            </a:xfrm>
            <a:custGeom>
              <a:avLst/>
              <a:gdLst>
                <a:gd name="T0" fmla="*/ 18 w 31"/>
                <a:gd name="T1" fmla="*/ 24 h 29"/>
                <a:gd name="T2" fmla="*/ 14 w 31"/>
                <a:gd name="T3" fmla="*/ 17 h 29"/>
                <a:gd name="T4" fmla="*/ 11 w 31"/>
                <a:gd name="T5" fmla="*/ 13 h 29"/>
                <a:gd name="T6" fmla="*/ 14 w 31"/>
                <a:gd name="T7" fmla="*/ 11 h 29"/>
                <a:gd name="T8" fmla="*/ 17 w 31"/>
                <a:gd name="T9" fmla="*/ 11 h 29"/>
                <a:gd name="T10" fmla="*/ 26 w 31"/>
                <a:gd name="T11" fmla="*/ 11 h 29"/>
                <a:gd name="T12" fmla="*/ 31 w 31"/>
                <a:gd name="T13" fmla="*/ 14 h 29"/>
                <a:gd name="T14" fmla="*/ 31 w 31"/>
                <a:gd name="T15" fmla="*/ 13 h 29"/>
                <a:gd name="T16" fmla="*/ 29 w 31"/>
                <a:gd name="T17" fmla="*/ 8 h 29"/>
                <a:gd name="T18" fmla="*/ 28 w 31"/>
                <a:gd name="T19" fmla="*/ 4 h 29"/>
                <a:gd name="T20" fmla="*/ 26 w 31"/>
                <a:gd name="T21" fmla="*/ 5 h 29"/>
                <a:gd name="T22" fmla="*/ 20 w 31"/>
                <a:gd name="T23" fmla="*/ 4 h 29"/>
                <a:gd name="T24" fmla="*/ 15 w 31"/>
                <a:gd name="T25" fmla="*/ 0 h 29"/>
                <a:gd name="T26" fmla="*/ 12 w 31"/>
                <a:gd name="T27" fmla="*/ 3 h 29"/>
                <a:gd name="T28" fmla="*/ 10 w 31"/>
                <a:gd name="T29" fmla="*/ 6 h 29"/>
                <a:gd name="T30" fmla="*/ 8 w 31"/>
                <a:gd name="T31" fmla="*/ 8 h 29"/>
                <a:gd name="T32" fmla="*/ 4 w 31"/>
                <a:gd name="T33" fmla="*/ 8 h 29"/>
                <a:gd name="T34" fmla="*/ 0 w 31"/>
                <a:gd name="T35" fmla="*/ 9 h 29"/>
                <a:gd name="T36" fmla="*/ 1 w 31"/>
                <a:gd name="T37" fmla="*/ 11 h 29"/>
                <a:gd name="T38" fmla="*/ 6 w 31"/>
                <a:gd name="T39" fmla="*/ 14 h 29"/>
                <a:gd name="T40" fmla="*/ 11 w 31"/>
                <a:gd name="T41" fmla="*/ 22 h 29"/>
                <a:gd name="T42" fmla="*/ 16 w 31"/>
                <a:gd name="T43" fmla="*/ 25 h 29"/>
                <a:gd name="T44" fmla="*/ 20 w 31"/>
                <a:gd name="T45" fmla="*/ 28 h 29"/>
                <a:gd name="T46" fmla="*/ 23 w 31"/>
                <a:gd name="T47" fmla="*/ 29 h 29"/>
                <a:gd name="T48" fmla="*/ 18 w 31"/>
                <a:gd name="T49" fmla="*/ 2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1" h="29">
                  <a:moveTo>
                    <a:pt x="18" y="24"/>
                  </a:moveTo>
                  <a:cubicBezTo>
                    <a:pt x="18" y="22"/>
                    <a:pt x="14" y="19"/>
                    <a:pt x="14" y="17"/>
                  </a:cubicBezTo>
                  <a:cubicBezTo>
                    <a:pt x="14" y="15"/>
                    <a:pt x="11" y="14"/>
                    <a:pt x="11" y="13"/>
                  </a:cubicBezTo>
                  <a:cubicBezTo>
                    <a:pt x="11" y="11"/>
                    <a:pt x="12" y="11"/>
                    <a:pt x="14" y="11"/>
                  </a:cubicBezTo>
                  <a:cubicBezTo>
                    <a:pt x="14" y="12"/>
                    <a:pt x="16" y="10"/>
                    <a:pt x="17" y="11"/>
                  </a:cubicBezTo>
                  <a:cubicBezTo>
                    <a:pt x="18" y="11"/>
                    <a:pt x="26" y="11"/>
                    <a:pt x="26" y="11"/>
                  </a:cubicBezTo>
                  <a:cubicBezTo>
                    <a:pt x="26" y="11"/>
                    <a:pt x="28" y="12"/>
                    <a:pt x="31" y="14"/>
                  </a:cubicBezTo>
                  <a:cubicBezTo>
                    <a:pt x="31" y="14"/>
                    <a:pt x="31" y="13"/>
                    <a:pt x="31" y="13"/>
                  </a:cubicBezTo>
                  <a:cubicBezTo>
                    <a:pt x="30" y="11"/>
                    <a:pt x="31" y="9"/>
                    <a:pt x="29" y="8"/>
                  </a:cubicBezTo>
                  <a:cubicBezTo>
                    <a:pt x="28" y="8"/>
                    <a:pt x="28" y="6"/>
                    <a:pt x="28" y="4"/>
                  </a:cubicBezTo>
                  <a:cubicBezTo>
                    <a:pt x="27" y="5"/>
                    <a:pt x="26" y="5"/>
                    <a:pt x="26" y="5"/>
                  </a:cubicBezTo>
                  <a:cubicBezTo>
                    <a:pt x="24" y="6"/>
                    <a:pt x="21" y="5"/>
                    <a:pt x="20" y="4"/>
                  </a:cubicBezTo>
                  <a:cubicBezTo>
                    <a:pt x="19" y="3"/>
                    <a:pt x="16" y="1"/>
                    <a:pt x="15" y="0"/>
                  </a:cubicBezTo>
                  <a:cubicBezTo>
                    <a:pt x="14" y="1"/>
                    <a:pt x="12" y="2"/>
                    <a:pt x="12" y="3"/>
                  </a:cubicBezTo>
                  <a:cubicBezTo>
                    <a:pt x="10" y="3"/>
                    <a:pt x="11" y="6"/>
                    <a:pt x="10" y="6"/>
                  </a:cubicBezTo>
                  <a:cubicBezTo>
                    <a:pt x="9" y="6"/>
                    <a:pt x="8" y="7"/>
                    <a:pt x="8" y="8"/>
                  </a:cubicBezTo>
                  <a:cubicBezTo>
                    <a:pt x="8" y="9"/>
                    <a:pt x="5" y="7"/>
                    <a:pt x="4" y="8"/>
                  </a:cubicBezTo>
                  <a:cubicBezTo>
                    <a:pt x="4" y="8"/>
                    <a:pt x="1" y="9"/>
                    <a:pt x="0" y="9"/>
                  </a:cubicBezTo>
                  <a:cubicBezTo>
                    <a:pt x="1" y="11"/>
                    <a:pt x="0" y="11"/>
                    <a:pt x="1" y="11"/>
                  </a:cubicBezTo>
                  <a:cubicBezTo>
                    <a:pt x="3" y="11"/>
                    <a:pt x="6" y="11"/>
                    <a:pt x="6" y="14"/>
                  </a:cubicBezTo>
                  <a:cubicBezTo>
                    <a:pt x="6" y="16"/>
                    <a:pt x="9" y="21"/>
                    <a:pt x="11" y="22"/>
                  </a:cubicBezTo>
                  <a:cubicBezTo>
                    <a:pt x="12" y="24"/>
                    <a:pt x="15" y="24"/>
                    <a:pt x="16" y="25"/>
                  </a:cubicBezTo>
                  <a:cubicBezTo>
                    <a:pt x="16" y="27"/>
                    <a:pt x="18" y="28"/>
                    <a:pt x="20" y="28"/>
                  </a:cubicBezTo>
                  <a:cubicBezTo>
                    <a:pt x="21" y="28"/>
                    <a:pt x="22" y="28"/>
                    <a:pt x="23" y="29"/>
                  </a:cubicBezTo>
                  <a:cubicBezTo>
                    <a:pt x="21" y="26"/>
                    <a:pt x="18" y="24"/>
                    <a:pt x="18" y="24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55" name="Freeform 8"/>
            <p:cNvSpPr>
              <a:spLocks/>
            </p:cNvSpPr>
            <p:nvPr/>
          </p:nvSpPr>
          <p:spPr bwMode="auto">
            <a:xfrm>
              <a:off x="5081588" y="3768725"/>
              <a:ext cx="79375" cy="157163"/>
            </a:xfrm>
            <a:custGeom>
              <a:avLst/>
              <a:gdLst>
                <a:gd name="T0" fmla="*/ 8 w 11"/>
                <a:gd name="T1" fmla="*/ 19 h 22"/>
                <a:gd name="T2" fmla="*/ 9 w 11"/>
                <a:gd name="T3" fmla="*/ 17 h 22"/>
                <a:gd name="T4" fmla="*/ 11 w 11"/>
                <a:gd name="T5" fmla="*/ 13 h 22"/>
                <a:gd name="T6" fmla="*/ 11 w 11"/>
                <a:gd name="T7" fmla="*/ 13 h 22"/>
                <a:gd name="T8" fmla="*/ 8 w 11"/>
                <a:gd name="T9" fmla="*/ 9 h 22"/>
                <a:gd name="T10" fmla="*/ 8 w 11"/>
                <a:gd name="T11" fmla="*/ 3 h 22"/>
                <a:gd name="T12" fmla="*/ 3 w 11"/>
                <a:gd name="T13" fmla="*/ 0 h 22"/>
                <a:gd name="T14" fmla="*/ 0 w 11"/>
                <a:gd name="T15" fmla="*/ 4 h 22"/>
                <a:gd name="T16" fmla="*/ 2 w 11"/>
                <a:gd name="T17" fmla="*/ 8 h 22"/>
                <a:gd name="T18" fmla="*/ 2 w 11"/>
                <a:gd name="T19" fmla="*/ 17 h 22"/>
                <a:gd name="T20" fmla="*/ 5 w 11"/>
                <a:gd name="T21" fmla="*/ 22 h 22"/>
                <a:gd name="T22" fmla="*/ 8 w 11"/>
                <a:gd name="T23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22">
                  <a:moveTo>
                    <a:pt x="8" y="19"/>
                  </a:moveTo>
                  <a:cubicBezTo>
                    <a:pt x="8" y="18"/>
                    <a:pt x="8" y="17"/>
                    <a:pt x="9" y="17"/>
                  </a:cubicBezTo>
                  <a:cubicBezTo>
                    <a:pt x="10" y="15"/>
                    <a:pt x="11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9" y="11"/>
                    <a:pt x="8" y="11"/>
                    <a:pt x="8" y="9"/>
                  </a:cubicBezTo>
                  <a:cubicBezTo>
                    <a:pt x="7" y="8"/>
                    <a:pt x="8" y="5"/>
                    <a:pt x="8" y="3"/>
                  </a:cubicBezTo>
                  <a:cubicBezTo>
                    <a:pt x="7" y="2"/>
                    <a:pt x="4" y="0"/>
                    <a:pt x="3" y="0"/>
                  </a:cubicBezTo>
                  <a:cubicBezTo>
                    <a:pt x="2" y="0"/>
                    <a:pt x="1" y="2"/>
                    <a:pt x="0" y="4"/>
                  </a:cubicBezTo>
                  <a:cubicBezTo>
                    <a:pt x="2" y="5"/>
                    <a:pt x="3" y="6"/>
                    <a:pt x="2" y="8"/>
                  </a:cubicBezTo>
                  <a:cubicBezTo>
                    <a:pt x="0" y="10"/>
                    <a:pt x="0" y="15"/>
                    <a:pt x="2" y="17"/>
                  </a:cubicBezTo>
                  <a:cubicBezTo>
                    <a:pt x="3" y="18"/>
                    <a:pt x="4" y="21"/>
                    <a:pt x="5" y="22"/>
                  </a:cubicBezTo>
                  <a:cubicBezTo>
                    <a:pt x="6" y="21"/>
                    <a:pt x="6" y="19"/>
                    <a:pt x="8" y="19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56" name="Freeform 9"/>
            <p:cNvSpPr>
              <a:spLocks/>
            </p:cNvSpPr>
            <p:nvPr/>
          </p:nvSpPr>
          <p:spPr bwMode="auto">
            <a:xfrm>
              <a:off x="4694238" y="3408363"/>
              <a:ext cx="315913" cy="144463"/>
            </a:xfrm>
            <a:custGeom>
              <a:avLst/>
              <a:gdLst>
                <a:gd name="T0" fmla="*/ 37 w 44"/>
                <a:gd name="T1" fmla="*/ 2 h 20"/>
                <a:gd name="T2" fmla="*/ 31 w 44"/>
                <a:gd name="T3" fmla="*/ 0 h 20"/>
                <a:gd name="T4" fmla="*/ 31 w 44"/>
                <a:gd name="T5" fmla="*/ 2 h 20"/>
                <a:gd name="T6" fmla="*/ 25 w 44"/>
                <a:gd name="T7" fmla="*/ 3 h 20"/>
                <a:gd name="T8" fmla="*/ 23 w 44"/>
                <a:gd name="T9" fmla="*/ 5 h 20"/>
                <a:gd name="T10" fmla="*/ 20 w 44"/>
                <a:gd name="T11" fmla="*/ 9 h 20"/>
                <a:gd name="T12" fmla="*/ 17 w 44"/>
                <a:gd name="T13" fmla="*/ 11 h 20"/>
                <a:gd name="T14" fmla="*/ 12 w 44"/>
                <a:gd name="T15" fmla="*/ 12 h 20"/>
                <a:gd name="T16" fmla="*/ 8 w 44"/>
                <a:gd name="T17" fmla="*/ 12 h 20"/>
                <a:gd name="T18" fmla="*/ 5 w 44"/>
                <a:gd name="T19" fmla="*/ 13 h 20"/>
                <a:gd name="T20" fmla="*/ 1 w 44"/>
                <a:gd name="T21" fmla="*/ 12 h 20"/>
                <a:gd name="T22" fmla="*/ 1 w 44"/>
                <a:gd name="T23" fmla="*/ 16 h 20"/>
                <a:gd name="T24" fmla="*/ 4 w 44"/>
                <a:gd name="T25" fmla="*/ 17 h 20"/>
                <a:gd name="T26" fmla="*/ 7 w 44"/>
                <a:gd name="T27" fmla="*/ 18 h 20"/>
                <a:gd name="T28" fmla="*/ 11 w 44"/>
                <a:gd name="T29" fmla="*/ 16 h 20"/>
                <a:gd name="T30" fmla="*/ 16 w 44"/>
                <a:gd name="T31" fmla="*/ 16 h 20"/>
                <a:gd name="T32" fmla="*/ 17 w 44"/>
                <a:gd name="T33" fmla="*/ 19 h 20"/>
                <a:gd name="T34" fmla="*/ 22 w 44"/>
                <a:gd name="T35" fmla="*/ 19 h 20"/>
                <a:gd name="T36" fmla="*/ 28 w 44"/>
                <a:gd name="T37" fmla="*/ 20 h 20"/>
                <a:gd name="T38" fmla="*/ 33 w 44"/>
                <a:gd name="T39" fmla="*/ 19 h 20"/>
                <a:gd name="T40" fmla="*/ 38 w 44"/>
                <a:gd name="T41" fmla="*/ 17 h 20"/>
                <a:gd name="T42" fmla="*/ 38 w 44"/>
                <a:gd name="T43" fmla="*/ 17 h 20"/>
                <a:gd name="T44" fmla="*/ 39 w 44"/>
                <a:gd name="T45" fmla="*/ 16 h 20"/>
                <a:gd name="T46" fmla="*/ 39 w 44"/>
                <a:gd name="T47" fmla="*/ 13 h 20"/>
                <a:gd name="T48" fmla="*/ 40 w 44"/>
                <a:gd name="T49" fmla="*/ 11 h 20"/>
                <a:gd name="T50" fmla="*/ 43 w 44"/>
                <a:gd name="T51" fmla="*/ 9 h 20"/>
                <a:gd name="T52" fmla="*/ 44 w 44"/>
                <a:gd name="T53" fmla="*/ 7 h 20"/>
                <a:gd name="T54" fmla="*/ 41 w 44"/>
                <a:gd name="T55" fmla="*/ 2 h 20"/>
                <a:gd name="T56" fmla="*/ 37 w 44"/>
                <a:gd name="T5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" h="20">
                  <a:moveTo>
                    <a:pt x="37" y="2"/>
                  </a:moveTo>
                  <a:cubicBezTo>
                    <a:pt x="36" y="0"/>
                    <a:pt x="31" y="0"/>
                    <a:pt x="31" y="0"/>
                  </a:cubicBezTo>
                  <a:cubicBezTo>
                    <a:pt x="31" y="0"/>
                    <a:pt x="31" y="2"/>
                    <a:pt x="31" y="2"/>
                  </a:cubicBezTo>
                  <a:cubicBezTo>
                    <a:pt x="30" y="3"/>
                    <a:pt x="27" y="3"/>
                    <a:pt x="25" y="3"/>
                  </a:cubicBezTo>
                  <a:cubicBezTo>
                    <a:pt x="25" y="4"/>
                    <a:pt x="23" y="4"/>
                    <a:pt x="23" y="5"/>
                  </a:cubicBezTo>
                  <a:cubicBezTo>
                    <a:pt x="22" y="6"/>
                    <a:pt x="19" y="5"/>
                    <a:pt x="20" y="9"/>
                  </a:cubicBezTo>
                  <a:cubicBezTo>
                    <a:pt x="21" y="12"/>
                    <a:pt x="18" y="11"/>
                    <a:pt x="17" y="11"/>
                  </a:cubicBezTo>
                  <a:cubicBezTo>
                    <a:pt x="17" y="10"/>
                    <a:pt x="12" y="11"/>
                    <a:pt x="12" y="12"/>
                  </a:cubicBezTo>
                  <a:cubicBezTo>
                    <a:pt x="11" y="13"/>
                    <a:pt x="9" y="13"/>
                    <a:pt x="8" y="12"/>
                  </a:cubicBezTo>
                  <a:cubicBezTo>
                    <a:pt x="7" y="12"/>
                    <a:pt x="6" y="12"/>
                    <a:pt x="5" y="13"/>
                  </a:cubicBezTo>
                  <a:cubicBezTo>
                    <a:pt x="4" y="14"/>
                    <a:pt x="3" y="12"/>
                    <a:pt x="1" y="12"/>
                  </a:cubicBezTo>
                  <a:cubicBezTo>
                    <a:pt x="0" y="12"/>
                    <a:pt x="1" y="15"/>
                    <a:pt x="1" y="16"/>
                  </a:cubicBezTo>
                  <a:cubicBezTo>
                    <a:pt x="1" y="16"/>
                    <a:pt x="3" y="18"/>
                    <a:pt x="4" y="17"/>
                  </a:cubicBezTo>
                  <a:cubicBezTo>
                    <a:pt x="5" y="16"/>
                    <a:pt x="7" y="17"/>
                    <a:pt x="7" y="18"/>
                  </a:cubicBezTo>
                  <a:cubicBezTo>
                    <a:pt x="9" y="19"/>
                    <a:pt x="10" y="17"/>
                    <a:pt x="11" y="16"/>
                  </a:cubicBezTo>
                  <a:cubicBezTo>
                    <a:pt x="12" y="16"/>
                    <a:pt x="15" y="16"/>
                    <a:pt x="16" y="16"/>
                  </a:cubicBezTo>
                  <a:cubicBezTo>
                    <a:pt x="16" y="16"/>
                    <a:pt x="16" y="18"/>
                    <a:pt x="17" y="19"/>
                  </a:cubicBezTo>
                  <a:cubicBezTo>
                    <a:pt x="17" y="19"/>
                    <a:pt x="20" y="19"/>
                    <a:pt x="22" y="19"/>
                  </a:cubicBezTo>
                  <a:cubicBezTo>
                    <a:pt x="24" y="19"/>
                    <a:pt x="28" y="20"/>
                    <a:pt x="28" y="20"/>
                  </a:cubicBezTo>
                  <a:cubicBezTo>
                    <a:pt x="30" y="20"/>
                    <a:pt x="31" y="19"/>
                    <a:pt x="33" y="19"/>
                  </a:cubicBezTo>
                  <a:cubicBezTo>
                    <a:pt x="36" y="19"/>
                    <a:pt x="37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6"/>
                    <a:pt x="38" y="16"/>
                    <a:pt x="39" y="16"/>
                  </a:cubicBezTo>
                  <a:cubicBezTo>
                    <a:pt x="39" y="16"/>
                    <a:pt x="39" y="14"/>
                    <a:pt x="39" y="13"/>
                  </a:cubicBezTo>
                  <a:cubicBezTo>
                    <a:pt x="40" y="12"/>
                    <a:pt x="39" y="10"/>
                    <a:pt x="40" y="11"/>
                  </a:cubicBezTo>
                  <a:cubicBezTo>
                    <a:pt x="41" y="11"/>
                    <a:pt x="43" y="11"/>
                    <a:pt x="43" y="9"/>
                  </a:cubicBezTo>
                  <a:cubicBezTo>
                    <a:pt x="43" y="9"/>
                    <a:pt x="43" y="8"/>
                    <a:pt x="44" y="7"/>
                  </a:cubicBezTo>
                  <a:cubicBezTo>
                    <a:pt x="42" y="5"/>
                    <a:pt x="41" y="2"/>
                    <a:pt x="41" y="2"/>
                  </a:cubicBezTo>
                  <a:cubicBezTo>
                    <a:pt x="41" y="2"/>
                    <a:pt x="39" y="3"/>
                    <a:pt x="37" y="2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57" name="Freeform 10"/>
            <p:cNvSpPr>
              <a:spLocks/>
            </p:cNvSpPr>
            <p:nvPr/>
          </p:nvSpPr>
          <p:spPr bwMode="auto">
            <a:xfrm>
              <a:off x="4967288" y="3422650"/>
              <a:ext cx="265113" cy="165100"/>
            </a:xfrm>
            <a:custGeom>
              <a:avLst/>
              <a:gdLst>
                <a:gd name="T0" fmla="*/ 36 w 37"/>
                <a:gd name="T1" fmla="*/ 5 h 23"/>
                <a:gd name="T2" fmla="*/ 34 w 37"/>
                <a:gd name="T3" fmla="*/ 3 h 23"/>
                <a:gd name="T4" fmla="*/ 31 w 37"/>
                <a:gd name="T5" fmla="*/ 3 h 23"/>
                <a:gd name="T6" fmla="*/ 26 w 37"/>
                <a:gd name="T7" fmla="*/ 0 h 23"/>
                <a:gd name="T8" fmla="*/ 21 w 37"/>
                <a:gd name="T9" fmla="*/ 4 h 23"/>
                <a:gd name="T10" fmla="*/ 14 w 37"/>
                <a:gd name="T11" fmla="*/ 6 h 23"/>
                <a:gd name="T12" fmla="*/ 6 w 37"/>
                <a:gd name="T13" fmla="*/ 6 h 23"/>
                <a:gd name="T14" fmla="*/ 6 w 37"/>
                <a:gd name="T15" fmla="*/ 5 h 23"/>
                <a:gd name="T16" fmla="*/ 5 w 37"/>
                <a:gd name="T17" fmla="*/ 7 h 23"/>
                <a:gd name="T18" fmla="*/ 2 w 37"/>
                <a:gd name="T19" fmla="*/ 9 h 23"/>
                <a:gd name="T20" fmla="*/ 1 w 37"/>
                <a:gd name="T21" fmla="*/ 11 h 23"/>
                <a:gd name="T22" fmla="*/ 1 w 37"/>
                <a:gd name="T23" fmla="*/ 13 h 23"/>
                <a:gd name="T24" fmla="*/ 0 w 37"/>
                <a:gd name="T25" fmla="*/ 15 h 23"/>
                <a:gd name="T26" fmla="*/ 1 w 37"/>
                <a:gd name="T27" fmla="*/ 17 h 23"/>
                <a:gd name="T28" fmla="*/ 1 w 37"/>
                <a:gd name="T29" fmla="*/ 17 h 23"/>
                <a:gd name="T30" fmla="*/ 6 w 37"/>
                <a:gd name="T31" fmla="*/ 21 h 23"/>
                <a:gd name="T32" fmla="*/ 12 w 37"/>
                <a:gd name="T33" fmla="*/ 22 h 23"/>
                <a:gd name="T34" fmla="*/ 20 w 37"/>
                <a:gd name="T35" fmla="*/ 20 h 23"/>
                <a:gd name="T36" fmla="*/ 22 w 37"/>
                <a:gd name="T37" fmla="*/ 21 h 23"/>
                <a:gd name="T38" fmla="*/ 24 w 37"/>
                <a:gd name="T39" fmla="*/ 21 h 23"/>
                <a:gd name="T40" fmla="*/ 27 w 37"/>
                <a:gd name="T41" fmla="*/ 19 h 23"/>
                <a:gd name="T42" fmla="*/ 33 w 37"/>
                <a:gd name="T43" fmla="*/ 9 h 23"/>
                <a:gd name="T44" fmla="*/ 37 w 37"/>
                <a:gd name="T45" fmla="*/ 6 h 23"/>
                <a:gd name="T46" fmla="*/ 36 w 37"/>
                <a:gd name="T47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7" h="23">
                  <a:moveTo>
                    <a:pt x="36" y="5"/>
                  </a:moveTo>
                  <a:cubicBezTo>
                    <a:pt x="36" y="4"/>
                    <a:pt x="35" y="4"/>
                    <a:pt x="34" y="3"/>
                  </a:cubicBezTo>
                  <a:cubicBezTo>
                    <a:pt x="33" y="3"/>
                    <a:pt x="32" y="3"/>
                    <a:pt x="31" y="3"/>
                  </a:cubicBezTo>
                  <a:cubicBezTo>
                    <a:pt x="30" y="1"/>
                    <a:pt x="27" y="1"/>
                    <a:pt x="26" y="0"/>
                  </a:cubicBezTo>
                  <a:cubicBezTo>
                    <a:pt x="25" y="0"/>
                    <a:pt x="22" y="4"/>
                    <a:pt x="21" y="4"/>
                  </a:cubicBezTo>
                  <a:cubicBezTo>
                    <a:pt x="19" y="4"/>
                    <a:pt x="14" y="5"/>
                    <a:pt x="14" y="6"/>
                  </a:cubicBezTo>
                  <a:cubicBezTo>
                    <a:pt x="14" y="8"/>
                    <a:pt x="9" y="8"/>
                    <a:pt x="6" y="6"/>
                  </a:cubicBezTo>
                  <a:cubicBezTo>
                    <a:pt x="6" y="6"/>
                    <a:pt x="6" y="6"/>
                    <a:pt x="6" y="5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5" y="9"/>
                    <a:pt x="4" y="9"/>
                    <a:pt x="2" y="9"/>
                  </a:cubicBezTo>
                  <a:cubicBezTo>
                    <a:pt x="1" y="8"/>
                    <a:pt x="2" y="10"/>
                    <a:pt x="1" y="11"/>
                  </a:cubicBezTo>
                  <a:cubicBezTo>
                    <a:pt x="1" y="12"/>
                    <a:pt x="1" y="13"/>
                    <a:pt x="1" y="13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18"/>
                    <a:pt x="5" y="20"/>
                    <a:pt x="6" y="21"/>
                  </a:cubicBezTo>
                  <a:cubicBezTo>
                    <a:pt x="7" y="22"/>
                    <a:pt x="10" y="23"/>
                    <a:pt x="12" y="22"/>
                  </a:cubicBezTo>
                  <a:cubicBezTo>
                    <a:pt x="14" y="22"/>
                    <a:pt x="20" y="20"/>
                    <a:pt x="20" y="20"/>
                  </a:cubicBezTo>
                  <a:cubicBezTo>
                    <a:pt x="20" y="20"/>
                    <a:pt x="22" y="21"/>
                    <a:pt x="22" y="21"/>
                  </a:cubicBezTo>
                  <a:cubicBezTo>
                    <a:pt x="22" y="21"/>
                    <a:pt x="23" y="21"/>
                    <a:pt x="24" y="21"/>
                  </a:cubicBezTo>
                  <a:cubicBezTo>
                    <a:pt x="24" y="21"/>
                    <a:pt x="26" y="20"/>
                    <a:pt x="27" y="19"/>
                  </a:cubicBezTo>
                  <a:cubicBezTo>
                    <a:pt x="29" y="16"/>
                    <a:pt x="32" y="9"/>
                    <a:pt x="33" y="9"/>
                  </a:cubicBezTo>
                  <a:cubicBezTo>
                    <a:pt x="34" y="9"/>
                    <a:pt x="35" y="7"/>
                    <a:pt x="37" y="6"/>
                  </a:cubicBezTo>
                  <a:cubicBezTo>
                    <a:pt x="37" y="6"/>
                    <a:pt x="37" y="5"/>
                    <a:pt x="36" y="5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58" name="Freeform 11"/>
            <p:cNvSpPr>
              <a:spLocks/>
            </p:cNvSpPr>
            <p:nvPr/>
          </p:nvSpPr>
          <p:spPr bwMode="auto">
            <a:xfrm>
              <a:off x="4802188" y="3286125"/>
              <a:ext cx="265113" cy="144463"/>
            </a:xfrm>
            <a:custGeom>
              <a:avLst/>
              <a:gdLst>
                <a:gd name="T0" fmla="*/ 35 w 37"/>
                <a:gd name="T1" fmla="*/ 9 h 20"/>
                <a:gd name="T2" fmla="*/ 32 w 37"/>
                <a:gd name="T3" fmla="*/ 9 h 20"/>
                <a:gd name="T4" fmla="*/ 30 w 37"/>
                <a:gd name="T5" fmla="*/ 6 h 20"/>
                <a:gd name="T6" fmla="*/ 26 w 37"/>
                <a:gd name="T7" fmla="*/ 7 h 20"/>
                <a:gd name="T8" fmla="*/ 24 w 37"/>
                <a:gd name="T9" fmla="*/ 6 h 20"/>
                <a:gd name="T10" fmla="*/ 20 w 37"/>
                <a:gd name="T11" fmla="*/ 3 h 20"/>
                <a:gd name="T12" fmla="*/ 16 w 37"/>
                <a:gd name="T13" fmla="*/ 1 h 20"/>
                <a:gd name="T14" fmla="*/ 16 w 37"/>
                <a:gd name="T15" fmla="*/ 1 h 20"/>
                <a:gd name="T16" fmla="*/ 13 w 37"/>
                <a:gd name="T17" fmla="*/ 2 h 20"/>
                <a:gd name="T18" fmla="*/ 8 w 37"/>
                <a:gd name="T19" fmla="*/ 4 h 20"/>
                <a:gd name="T20" fmla="*/ 2 w 37"/>
                <a:gd name="T21" fmla="*/ 6 h 20"/>
                <a:gd name="T22" fmla="*/ 3 w 37"/>
                <a:gd name="T23" fmla="*/ 9 h 20"/>
                <a:gd name="T24" fmla="*/ 5 w 37"/>
                <a:gd name="T25" fmla="*/ 15 h 20"/>
                <a:gd name="T26" fmla="*/ 10 w 37"/>
                <a:gd name="T27" fmla="*/ 19 h 20"/>
                <a:gd name="T28" fmla="*/ 10 w 37"/>
                <a:gd name="T29" fmla="*/ 20 h 20"/>
                <a:gd name="T30" fmla="*/ 16 w 37"/>
                <a:gd name="T31" fmla="*/ 19 h 20"/>
                <a:gd name="T32" fmla="*/ 16 w 37"/>
                <a:gd name="T33" fmla="*/ 17 h 20"/>
                <a:gd name="T34" fmla="*/ 22 w 37"/>
                <a:gd name="T35" fmla="*/ 18 h 20"/>
                <a:gd name="T36" fmla="*/ 26 w 37"/>
                <a:gd name="T37" fmla="*/ 19 h 20"/>
                <a:gd name="T38" fmla="*/ 26 w 37"/>
                <a:gd name="T39" fmla="*/ 20 h 20"/>
                <a:gd name="T40" fmla="*/ 29 w 37"/>
                <a:gd name="T41" fmla="*/ 18 h 20"/>
                <a:gd name="T42" fmla="*/ 34 w 37"/>
                <a:gd name="T43" fmla="*/ 15 h 20"/>
                <a:gd name="T44" fmla="*/ 37 w 37"/>
                <a:gd name="T45" fmla="*/ 12 h 20"/>
                <a:gd name="T46" fmla="*/ 35 w 37"/>
                <a:gd name="T47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7" h="20">
                  <a:moveTo>
                    <a:pt x="35" y="9"/>
                  </a:moveTo>
                  <a:cubicBezTo>
                    <a:pt x="34" y="9"/>
                    <a:pt x="32" y="9"/>
                    <a:pt x="32" y="9"/>
                  </a:cubicBezTo>
                  <a:cubicBezTo>
                    <a:pt x="32" y="8"/>
                    <a:pt x="32" y="6"/>
                    <a:pt x="30" y="6"/>
                  </a:cubicBezTo>
                  <a:cubicBezTo>
                    <a:pt x="29" y="6"/>
                    <a:pt x="27" y="6"/>
                    <a:pt x="26" y="7"/>
                  </a:cubicBezTo>
                  <a:cubicBezTo>
                    <a:pt x="26" y="9"/>
                    <a:pt x="24" y="6"/>
                    <a:pt x="24" y="6"/>
                  </a:cubicBezTo>
                  <a:cubicBezTo>
                    <a:pt x="24" y="5"/>
                    <a:pt x="23" y="4"/>
                    <a:pt x="20" y="3"/>
                  </a:cubicBezTo>
                  <a:cubicBezTo>
                    <a:pt x="18" y="3"/>
                    <a:pt x="18" y="2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2"/>
                    <a:pt x="14" y="0"/>
                    <a:pt x="13" y="2"/>
                  </a:cubicBezTo>
                  <a:cubicBezTo>
                    <a:pt x="12" y="3"/>
                    <a:pt x="10" y="3"/>
                    <a:pt x="8" y="4"/>
                  </a:cubicBezTo>
                  <a:cubicBezTo>
                    <a:pt x="7" y="5"/>
                    <a:pt x="4" y="6"/>
                    <a:pt x="2" y="6"/>
                  </a:cubicBezTo>
                  <a:cubicBezTo>
                    <a:pt x="0" y="6"/>
                    <a:pt x="2" y="8"/>
                    <a:pt x="3" y="9"/>
                  </a:cubicBezTo>
                  <a:cubicBezTo>
                    <a:pt x="3" y="11"/>
                    <a:pt x="3" y="14"/>
                    <a:pt x="5" y="15"/>
                  </a:cubicBezTo>
                  <a:cubicBezTo>
                    <a:pt x="5" y="15"/>
                    <a:pt x="10" y="18"/>
                    <a:pt x="10" y="19"/>
                  </a:cubicBezTo>
                  <a:cubicBezTo>
                    <a:pt x="10" y="19"/>
                    <a:pt x="10" y="19"/>
                    <a:pt x="10" y="20"/>
                  </a:cubicBezTo>
                  <a:cubicBezTo>
                    <a:pt x="12" y="20"/>
                    <a:pt x="15" y="20"/>
                    <a:pt x="16" y="19"/>
                  </a:cubicBezTo>
                  <a:cubicBezTo>
                    <a:pt x="16" y="18"/>
                    <a:pt x="16" y="17"/>
                    <a:pt x="16" y="17"/>
                  </a:cubicBezTo>
                  <a:cubicBezTo>
                    <a:pt x="16" y="17"/>
                    <a:pt x="21" y="17"/>
                    <a:pt x="22" y="18"/>
                  </a:cubicBezTo>
                  <a:cubicBezTo>
                    <a:pt x="24" y="20"/>
                    <a:pt x="26" y="19"/>
                    <a:pt x="26" y="19"/>
                  </a:cubicBezTo>
                  <a:cubicBezTo>
                    <a:pt x="26" y="19"/>
                    <a:pt x="26" y="19"/>
                    <a:pt x="26" y="20"/>
                  </a:cubicBezTo>
                  <a:cubicBezTo>
                    <a:pt x="27" y="19"/>
                    <a:pt x="28" y="18"/>
                    <a:pt x="29" y="18"/>
                  </a:cubicBezTo>
                  <a:cubicBezTo>
                    <a:pt x="30" y="18"/>
                    <a:pt x="32" y="18"/>
                    <a:pt x="34" y="15"/>
                  </a:cubicBezTo>
                  <a:cubicBezTo>
                    <a:pt x="35" y="14"/>
                    <a:pt x="36" y="13"/>
                    <a:pt x="37" y="12"/>
                  </a:cubicBezTo>
                  <a:cubicBezTo>
                    <a:pt x="37" y="12"/>
                    <a:pt x="36" y="10"/>
                    <a:pt x="35" y="9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59" name="Freeform 12"/>
            <p:cNvSpPr>
              <a:spLocks/>
            </p:cNvSpPr>
            <p:nvPr/>
          </p:nvSpPr>
          <p:spPr bwMode="auto">
            <a:xfrm>
              <a:off x="4987925" y="3379788"/>
              <a:ext cx="238125" cy="101600"/>
            </a:xfrm>
            <a:custGeom>
              <a:avLst/>
              <a:gdLst>
                <a:gd name="T0" fmla="*/ 25 w 33"/>
                <a:gd name="T1" fmla="*/ 1 h 14"/>
                <a:gd name="T2" fmla="*/ 21 w 33"/>
                <a:gd name="T3" fmla="*/ 0 h 14"/>
                <a:gd name="T4" fmla="*/ 15 w 33"/>
                <a:gd name="T5" fmla="*/ 0 h 14"/>
                <a:gd name="T6" fmla="*/ 12 w 33"/>
                <a:gd name="T7" fmla="*/ 0 h 14"/>
                <a:gd name="T8" fmla="*/ 11 w 33"/>
                <a:gd name="T9" fmla="*/ 0 h 14"/>
                <a:gd name="T10" fmla="*/ 8 w 33"/>
                <a:gd name="T11" fmla="*/ 3 h 14"/>
                <a:gd name="T12" fmla="*/ 2 w 33"/>
                <a:gd name="T13" fmla="*/ 6 h 14"/>
                <a:gd name="T14" fmla="*/ 0 w 33"/>
                <a:gd name="T15" fmla="*/ 7 h 14"/>
                <a:gd name="T16" fmla="*/ 3 w 33"/>
                <a:gd name="T17" fmla="*/ 12 h 14"/>
                <a:gd name="T18" fmla="*/ 11 w 33"/>
                <a:gd name="T19" fmla="*/ 12 h 14"/>
                <a:gd name="T20" fmla="*/ 18 w 33"/>
                <a:gd name="T21" fmla="*/ 10 h 14"/>
                <a:gd name="T22" fmla="*/ 23 w 33"/>
                <a:gd name="T23" fmla="*/ 6 h 14"/>
                <a:gd name="T24" fmla="*/ 28 w 33"/>
                <a:gd name="T25" fmla="*/ 9 h 14"/>
                <a:gd name="T26" fmla="*/ 31 w 33"/>
                <a:gd name="T27" fmla="*/ 9 h 14"/>
                <a:gd name="T28" fmla="*/ 31 w 33"/>
                <a:gd name="T29" fmla="*/ 8 h 14"/>
                <a:gd name="T30" fmla="*/ 33 w 33"/>
                <a:gd name="T31" fmla="*/ 3 h 14"/>
                <a:gd name="T32" fmla="*/ 33 w 33"/>
                <a:gd name="T33" fmla="*/ 3 h 14"/>
                <a:gd name="T34" fmla="*/ 30 w 33"/>
                <a:gd name="T35" fmla="*/ 2 h 14"/>
                <a:gd name="T36" fmla="*/ 25 w 33"/>
                <a:gd name="T37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" h="14">
                  <a:moveTo>
                    <a:pt x="25" y="1"/>
                  </a:moveTo>
                  <a:cubicBezTo>
                    <a:pt x="23" y="1"/>
                    <a:pt x="22" y="0"/>
                    <a:pt x="21" y="0"/>
                  </a:cubicBezTo>
                  <a:cubicBezTo>
                    <a:pt x="19" y="1"/>
                    <a:pt x="16" y="0"/>
                    <a:pt x="15" y="0"/>
                  </a:cubicBezTo>
                  <a:cubicBezTo>
                    <a:pt x="15" y="0"/>
                    <a:pt x="13" y="1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9" y="1"/>
                    <a:pt x="8" y="3"/>
                  </a:cubicBezTo>
                  <a:cubicBezTo>
                    <a:pt x="6" y="5"/>
                    <a:pt x="4" y="5"/>
                    <a:pt x="2" y="6"/>
                  </a:cubicBezTo>
                  <a:cubicBezTo>
                    <a:pt x="2" y="6"/>
                    <a:pt x="1" y="6"/>
                    <a:pt x="0" y="7"/>
                  </a:cubicBezTo>
                  <a:cubicBezTo>
                    <a:pt x="1" y="9"/>
                    <a:pt x="2" y="11"/>
                    <a:pt x="3" y="12"/>
                  </a:cubicBezTo>
                  <a:cubicBezTo>
                    <a:pt x="5" y="14"/>
                    <a:pt x="11" y="14"/>
                    <a:pt x="11" y="12"/>
                  </a:cubicBezTo>
                  <a:cubicBezTo>
                    <a:pt x="11" y="11"/>
                    <a:pt x="16" y="10"/>
                    <a:pt x="18" y="10"/>
                  </a:cubicBezTo>
                  <a:cubicBezTo>
                    <a:pt x="18" y="10"/>
                    <a:pt x="22" y="6"/>
                    <a:pt x="23" y="6"/>
                  </a:cubicBezTo>
                  <a:cubicBezTo>
                    <a:pt x="23" y="7"/>
                    <a:pt x="27" y="7"/>
                    <a:pt x="28" y="9"/>
                  </a:cubicBezTo>
                  <a:cubicBezTo>
                    <a:pt x="29" y="9"/>
                    <a:pt x="30" y="9"/>
                    <a:pt x="31" y="9"/>
                  </a:cubicBezTo>
                  <a:cubicBezTo>
                    <a:pt x="31" y="9"/>
                    <a:pt x="31" y="9"/>
                    <a:pt x="31" y="8"/>
                  </a:cubicBezTo>
                  <a:cubicBezTo>
                    <a:pt x="31" y="6"/>
                    <a:pt x="32" y="4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1" y="3"/>
                    <a:pt x="30" y="3"/>
                    <a:pt x="30" y="2"/>
                  </a:cubicBezTo>
                  <a:cubicBezTo>
                    <a:pt x="29" y="2"/>
                    <a:pt x="27" y="1"/>
                    <a:pt x="25" y="1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60" name="Freeform 13"/>
            <p:cNvSpPr>
              <a:spLocks/>
            </p:cNvSpPr>
            <p:nvPr/>
          </p:nvSpPr>
          <p:spPr bwMode="auto">
            <a:xfrm>
              <a:off x="3889375" y="3789363"/>
              <a:ext cx="150813" cy="273050"/>
            </a:xfrm>
            <a:custGeom>
              <a:avLst/>
              <a:gdLst>
                <a:gd name="T0" fmla="*/ 16 w 21"/>
                <a:gd name="T1" fmla="*/ 31 h 38"/>
                <a:gd name="T2" fmla="*/ 14 w 21"/>
                <a:gd name="T3" fmla="*/ 28 h 38"/>
                <a:gd name="T4" fmla="*/ 16 w 21"/>
                <a:gd name="T5" fmla="*/ 25 h 38"/>
                <a:gd name="T6" fmla="*/ 14 w 21"/>
                <a:gd name="T7" fmla="*/ 22 h 38"/>
                <a:gd name="T8" fmla="*/ 16 w 21"/>
                <a:gd name="T9" fmla="*/ 19 h 38"/>
                <a:gd name="T10" fmla="*/ 16 w 21"/>
                <a:gd name="T11" fmla="*/ 15 h 38"/>
                <a:gd name="T12" fmla="*/ 16 w 21"/>
                <a:gd name="T13" fmla="*/ 9 h 38"/>
                <a:gd name="T14" fmla="*/ 20 w 21"/>
                <a:gd name="T15" fmla="*/ 6 h 38"/>
                <a:gd name="T16" fmla="*/ 18 w 21"/>
                <a:gd name="T17" fmla="*/ 3 h 38"/>
                <a:gd name="T18" fmla="*/ 15 w 21"/>
                <a:gd name="T19" fmla="*/ 3 h 38"/>
                <a:gd name="T20" fmla="*/ 13 w 21"/>
                <a:gd name="T21" fmla="*/ 3 h 38"/>
                <a:gd name="T22" fmla="*/ 9 w 21"/>
                <a:gd name="T23" fmla="*/ 2 h 38"/>
                <a:gd name="T24" fmla="*/ 7 w 21"/>
                <a:gd name="T25" fmla="*/ 2 h 38"/>
                <a:gd name="T26" fmla="*/ 5 w 21"/>
                <a:gd name="T27" fmla="*/ 3 h 38"/>
                <a:gd name="T28" fmla="*/ 5 w 21"/>
                <a:gd name="T29" fmla="*/ 6 h 38"/>
                <a:gd name="T30" fmla="*/ 2 w 21"/>
                <a:gd name="T31" fmla="*/ 21 h 38"/>
                <a:gd name="T32" fmla="*/ 4 w 21"/>
                <a:gd name="T33" fmla="*/ 26 h 38"/>
                <a:gd name="T34" fmla="*/ 5 w 21"/>
                <a:gd name="T35" fmla="*/ 37 h 38"/>
                <a:gd name="T36" fmla="*/ 9 w 21"/>
                <a:gd name="T37" fmla="*/ 38 h 38"/>
                <a:gd name="T38" fmla="*/ 14 w 21"/>
                <a:gd name="T39" fmla="*/ 37 h 38"/>
                <a:gd name="T40" fmla="*/ 13 w 21"/>
                <a:gd name="T41" fmla="*/ 35 h 38"/>
                <a:gd name="T42" fmla="*/ 16 w 21"/>
                <a:gd name="T43" fmla="*/ 3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" h="38">
                  <a:moveTo>
                    <a:pt x="16" y="31"/>
                  </a:moveTo>
                  <a:cubicBezTo>
                    <a:pt x="18" y="31"/>
                    <a:pt x="15" y="29"/>
                    <a:pt x="14" y="28"/>
                  </a:cubicBezTo>
                  <a:cubicBezTo>
                    <a:pt x="13" y="28"/>
                    <a:pt x="14" y="25"/>
                    <a:pt x="16" y="25"/>
                  </a:cubicBezTo>
                  <a:cubicBezTo>
                    <a:pt x="17" y="25"/>
                    <a:pt x="16" y="23"/>
                    <a:pt x="14" y="22"/>
                  </a:cubicBezTo>
                  <a:cubicBezTo>
                    <a:pt x="12" y="20"/>
                    <a:pt x="14" y="19"/>
                    <a:pt x="16" y="19"/>
                  </a:cubicBezTo>
                  <a:cubicBezTo>
                    <a:pt x="17" y="19"/>
                    <a:pt x="15" y="16"/>
                    <a:pt x="16" y="15"/>
                  </a:cubicBezTo>
                  <a:cubicBezTo>
                    <a:pt x="18" y="13"/>
                    <a:pt x="16" y="11"/>
                    <a:pt x="16" y="9"/>
                  </a:cubicBezTo>
                  <a:cubicBezTo>
                    <a:pt x="16" y="8"/>
                    <a:pt x="18" y="8"/>
                    <a:pt x="20" y="6"/>
                  </a:cubicBezTo>
                  <a:cubicBezTo>
                    <a:pt x="21" y="4"/>
                    <a:pt x="18" y="5"/>
                    <a:pt x="18" y="3"/>
                  </a:cubicBezTo>
                  <a:cubicBezTo>
                    <a:pt x="18" y="2"/>
                    <a:pt x="16" y="2"/>
                    <a:pt x="15" y="3"/>
                  </a:cubicBezTo>
                  <a:cubicBezTo>
                    <a:pt x="13" y="4"/>
                    <a:pt x="13" y="3"/>
                    <a:pt x="13" y="3"/>
                  </a:cubicBezTo>
                  <a:cubicBezTo>
                    <a:pt x="11" y="3"/>
                    <a:pt x="9" y="3"/>
                    <a:pt x="9" y="2"/>
                  </a:cubicBezTo>
                  <a:cubicBezTo>
                    <a:pt x="9" y="0"/>
                    <a:pt x="8" y="0"/>
                    <a:pt x="7" y="2"/>
                  </a:cubicBezTo>
                  <a:cubicBezTo>
                    <a:pt x="6" y="2"/>
                    <a:pt x="6" y="3"/>
                    <a:pt x="5" y="3"/>
                  </a:cubicBezTo>
                  <a:cubicBezTo>
                    <a:pt x="5" y="4"/>
                    <a:pt x="5" y="6"/>
                    <a:pt x="5" y="6"/>
                  </a:cubicBezTo>
                  <a:cubicBezTo>
                    <a:pt x="6" y="9"/>
                    <a:pt x="4" y="19"/>
                    <a:pt x="2" y="21"/>
                  </a:cubicBezTo>
                  <a:cubicBezTo>
                    <a:pt x="0" y="24"/>
                    <a:pt x="2" y="25"/>
                    <a:pt x="4" y="26"/>
                  </a:cubicBezTo>
                  <a:cubicBezTo>
                    <a:pt x="6" y="28"/>
                    <a:pt x="5" y="35"/>
                    <a:pt x="5" y="37"/>
                  </a:cubicBezTo>
                  <a:cubicBezTo>
                    <a:pt x="5" y="38"/>
                    <a:pt x="7" y="38"/>
                    <a:pt x="9" y="38"/>
                  </a:cubicBezTo>
                  <a:cubicBezTo>
                    <a:pt x="10" y="38"/>
                    <a:pt x="13" y="37"/>
                    <a:pt x="14" y="37"/>
                  </a:cubicBezTo>
                  <a:cubicBezTo>
                    <a:pt x="13" y="36"/>
                    <a:pt x="13" y="35"/>
                    <a:pt x="13" y="35"/>
                  </a:cubicBezTo>
                  <a:cubicBezTo>
                    <a:pt x="13" y="34"/>
                    <a:pt x="13" y="31"/>
                    <a:pt x="16" y="31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61" name="Freeform 14"/>
            <p:cNvSpPr>
              <a:spLocks/>
            </p:cNvSpPr>
            <p:nvPr/>
          </p:nvSpPr>
          <p:spPr bwMode="auto">
            <a:xfrm>
              <a:off x="4429125" y="3143250"/>
              <a:ext cx="179388" cy="158750"/>
            </a:xfrm>
            <a:custGeom>
              <a:avLst/>
              <a:gdLst>
                <a:gd name="T0" fmla="*/ 7 w 25"/>
                <a:gd name="T1" fmla="*/ 17 h 22"/>
                <a:gd name="T2" fmla="*/ 12 w 25"/>
                <a:gd name="T3" fmla="*/ 18 h 22"/>
                <a:gd name="T4" fmla="*/ 16 w 25"/>
                <a:gd name="T5" fmla="*/ 21 h 22"/>
                <a:gd name="T6" fmla="*/ 17 w 25"/>
                <a:gd name="T7" fmla="*/ 22 h 22"/>
                <a:gd name="T8" fmla="*/ 18 w 25"/>
                <a:gd name="T9" fmla="*/ 18 h 22"/>
                <a:gd name="T10" fmla="*/ 19 w 25"/>
                <a:gd name="T11" fmla="*/ 15 h 22"/>
                <a:gd name="T12" fmla="*/ 22 w 25"/>
                <a:gd name="T13" fmla="*/ 13 h 22"/>
                <a:gd name="T14" fmla="*/ 23 w 25"/>
                <a:gd name="T15" fmla="*/ 11 h 22"/>
                <a:gd name="T16" fmla="*/ 21 w 25"/>
                <a:gd name="T17" fmla="*/ 8 h 22"/>
                <a:gd name="T18" fmla="*/ 24 w 25"/>
                <a:gd name="T19" fmla="*/ 5 h 22"/>
                <a:gd name="T20" fmla="*/ 24 w 25"/>
                <a:gd name="T21" fmla="*/ 0 h 22"/>
                <a:gd name="T22" fmla="*/ 22 w 25"/>
                <a:gd name="T23" fmla="*/ 1 h 22"/>
                <a:gd name="T24" fmla="*/ 16 w 25"/>
                <a:gd name="T25" fmla="*/ 2 h 22"/>
                <a:gd name="T26" fmla="*/ 13 w 25"/>
                <a:gd name="T27" fmla="*/ 5 h 22"/>
                <a:gd name="T28" fmla="*/ 11 w 25"/>
                <a:gd name="T29" fmla="*/ 5 h 22"/>
                <a:gd name="T30" fmla="*/ 8 w 25"/>
                <a:gd name="T31" fmla="*/ 7 h 22"/>
                <a:gd name="T32" fmla="*/ 5 w 25"/>
                <a:gd name="T33" fmla="*/ 12 h 22"/>
                <a:gd name="T34" fmla="*/ 1 w 25"/>
                <a:gd name="T35" fmla="*/ 18 h 22"/>
                <a:gd name="T36" fmla="*/ 0 w 25"/>
                <a:gd name="T37" fmla="*/ 18 h 22"/>
                <a:gd name="T38" fmla="*/ 2 w 25"/>
                <a:gd name="T39" fmla="*/ 19 h 22"/>
                <a:gd name="T40" fmla="*/ 7 w 25"/>
                <a:gd name="T41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" h="22">
                  <a:moveTo>
                    <a:pt x="7" y="17"/>
                  </a:moveTo>
                  <a:cubicBezTo>
                    <a:pt x="9" y="16"/>
                    <a:pt x="10" y="17"/>
                    <a:pt x="12" y="18"/>
                  </a:cubicBezTo>
                  <a:cubicBezTo>
                    <a:pt x="13" y="19"/>
                    <a:pt x="14" y="19"/>
                    <a:pt x="16" y="21"/>
                  </a:cubicBezTo>
                  <a:cubicBezTo>
                    <a:pt x="16" y="21"/>
                    <a:pt x="17" y="21"/>
                    <a:pt x="17" y="22"/>
                  </a:cubicBezTo>
                  <a:cubicBezTo>
                    <a:pt x="17" y="21"/>
                    <a:pt x="17" y="18"/>
                    <a:pt x="18" y="18"/>
                  </a:cubicBezTo>
                  <a:cubicBezTo>
                    <a:pt x="19" y="16"/>
                    <a:pt x="17" y="15"/>
                    <a:pt x="19" y="15"/>
                  </a:cubicBezTo>
                  <a:cubicBezTo>
                    <a:pt x="19" y="15"/>
                    <a:pt x="22" y="15"/>
                    <a:pt x="22" y="13"/>
                  </a:cubicBezTo>
                  <a:cubicBezTo>
                    <a:pt x="22" y="11"/>
                    <a:pt x="22" y="12"/>
                    <a:pt x="23" y="11"/>
                  </a:cubicBezTo>
                  <a:cubicBezTo>
                    <a:pt x="23" y="10"/>
                    <a:pt x="22" y="8"/>
                    <a:pt x="21" y="8"/>
                  </a:cubicBezTo>
                  <a:cubicBezTo>
                    <a:pt x="21" y="7"/>
                    <a:pt x="22" y="7"/>
                    <a:pt x="24" y="5"/>
                  </a:cubicBezTo>
                  <a:cubicBezTo>
                    <a:pt x="25" y="4"/>
                    <a:pt x="25" y="2"/>
                    <a:pt x="24" y="0"/>
                  </a:cubicBezTo>
                  <a:cubicBezTo>
                    <a:pt x="24" y="1"/>
                    <a:pt x="23" y="2"/>
                    <a:pt x="22" y="1"/>
                  </a:cubicBezTo>
                  <a:cubicBezTo>
                    <a:pt x="21" y="0"/>
                    <a:pt x="19" y="1"/>
                    <a:pt x="16" y="2"/>
                  </a:cubicBezTo>
                  <a:cubicBezTo>
                    <a:pt x="13" y="2"/>
                    <a:pt x="13" y="5"/>
                    <a:pt x="13" y="5"/>
                  </a:cubicBezTo>
                  <a:cubicBezTo>
                    <a:pt x="15" y="7"/>
                    <a:pt x="11" y="7"/>
                    <a:pt x="11" y="5"/>
                  </a:cubicBezTo>
                  <a:cubicBezTo>
                    <a:pt x="10" y="4"/>
                    <a:pt x="8" y="5"/>
                    <a:pt x="8" y="7"/>
                  </a:cubicBezTo>
                  <a:cubicBezTo>
                    <a:pt x="8" y="9"/>
                    <a:pt x="5" y="10"/>
                    <a:pt x="5" y="12"/>
                  </a:cubicBezTo>
                  <a:cubicBezTo>
                    <a:pt x="6" y="15"/>
                    <a:pt x="3" y="17"/>
                    <a:pt x="1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9"/>
                    <a:pt x="2" y="19"/>
                    <a:pt x="2" y="19"/>
                  </a:cubicBezTo>
                  <a:cubicBezTo>
                    <a:pt x="4" y="19"/>
                    <a:pt x="7" y="18"/>
                    <a:pt x="7" y="17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62" name="Freeform 15"/>
            <p:cNvSpPr>
              <a:spLocks/>
            </p:cNvSpPr>
            <p:nvPr/>
          </p:nvSpPr>
          <p:spPr bwMode="auto">
            <a:xfrm>
              <a:off x="4543425" y="3344863"/>
              <a:ext cx="22225" cy="42863"/>
            </a:xfrm>
            <a:custGeom>
              <a:avLst/>
              <a:gdLst>
                <a:gd name="T0" fmla="*/ 2 w 3"/>
                <a:gd name="T1" fmla="*/ 0 h 6"/>
                <a:gd name="T2" fmla="*/ 0 w 3"/>
                <a:gd name="T3" fmla="*/ 5 h 6"/>
                <a:gd name="T4" fmla="*/ 3 w 3"/>
                <a:gd name="T5" fmla="*/ 6 h 6"/>
                <a:gd name="T6" fmla="*/ 2 w 3"/>
                <a:gd name="T7" fmla="*/ 1 h 6"/>
                <a:gd name="T8" fmla="*/ 2 w 3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2" y="0"/>
                  </a:moveTo>
                  <a:cubicBezTo>
                    <a:pt x="1" y="1"/>
                    <a:pt x="0" y="2"/>
                    <a:pt x="0" y="5"/>
                  </a:cubicBezTo>
                  <a:cubicBezTo>
                    <a:pt x="1" y="5"/>
                    <a:pt x="3" y="5"/>
                    <a:pt x="3" y="6"/>
                  </a:cubicBezTo>
                  <a:cubicBezTo>
                    <a:pt x="3" y="2"/>
                    <a:pt x="2" y="1"/>
                    <a:pt x="2" y="1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63" name="Freeform 16"/>
            <p:cNvSpPr>
              <a:spLocks/>
            </p:cNvSpPr>
            <p:nvPr/>
          </p:nvSpPr>
          <p:spPr bwMode="auto">
            <a:xfrm>
              <a:off x="4398963" y="3257550"/>
              <a:ext cx="166688" cy="130175"/>
            </a:xfrm>
            <a:custGeom>
              <a:avLst/>
              <a:gdLst>
                <a:gd name="T0" fmla="*/ 1 w 23"/>
                <a:gd name="T1" fmla="*/ 5 h 18"/>
                <a:gd name="T2" fmla="*/ 3 w 23"/>
                <a:gd name="T3" fmla="*/ 7 h 18"/>
                <a:gd name="T4" fmla="*/ 6 w 23"/>
                <a:gd name="T5" fmla="*/ 9 h 18"/>
                <a:gd name="T6" fmla="*/ 10 w 23"/>
                <a:gd name="T7" fmla="*/ 12 h 18"/>
                <a:gd name="T8" fmla="*/ 12 w 23"/>
                <a:gd name="T9" fmla="*/ 14 h 18"/>
                <a:gd name="T10" fmla="*/ 14 w 23"/>
                <a:gd name="T11" fmla="*/ 12 h 18"/>
                <a:gd name="T12" fmla="*/ 15 w 23"/>
                <a:gd name="T13" fmla="*/ 15 h 18"/>
                <a:gd name="T14" fmla="*/ 19 w 23"/>
                <a:gd name="T15" fmla="*/ 17 h 18"/>
                <a:gd name="T16" fmla="*/ 20 w 23"/>
                <a:gd name="T17" fmla="*/ 17 h 18"/>
                <a:gd name="T18" fmla="*/ 22 w 23"/>
                <a:gd name="T19" fmla="*/ 12 h 18"/>
                <a:gd name="T20" fmla="*/ 23 w 23"/>
                <a:gd name="T21" fmla="*/ 10 h 18"/>
                <a:gd name="T22" fmla="*/ 21 w 23"/>
                <a:gd name="T23" fmla="*/ 6 h 18"/>
                <a:gd name="T24" fmla="*/ 21 w 23"/>
                <a:gd name="T25" fmla="*/ 6 h 18"/>
                <a:gd name="T26" fmla="*/ 20 w 23"/>
                <a:gd name="T27" fmla="*/ 5 h 18"/>
                <a:gd name="T28" fmla="*/ 16 w 23"/>
                <a:gd name="T29" fmla="*/ 1 h 18"/>
                <a:gd name="T30" fmla="*/ 12 w 23"/>
                <a:gd name="T31" fmla="*/ 1 h 18"/>
                <a:gd name="T32" fmla="*/ 7 w 23"/>
                <a:gd name="T33" fmla="*/ 3 h 18"/>
                <a:gd name="T34" fmla="*/ 5 w 23"/>
                <a:gd name="T35" fmla="*/ 2 h 18"/>
                <a:gd name="T36" fmla="*/ 0 w 23"/>
                <a:gd name="T37" fmla="*/ 4 h 18"/>
                <a:gd name="T38" fmla="*/ 1 w 23"/>
                <a:gd name="T39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" h="18">
                  <a:moveTo>
                    <a:pt x="1" y="5"/>
                  </a:moveTo>
                  <a:cubicBezTo>
                    <a:pt x="1" y="6"/>
                    <a:pt x="2" y="8"/>
                    <a:pt x="3" y="7"/>
                  </a:cubicBezTo>
                  <a:cubicBezTo>
                    <a:pt x="4" y="6"/>
                    <a:pt x="5" y="8"/>
                    <a:pt x="6" y="9"/>
                  </a:cubicBezTo>
                  <a:cubicBezTo>
                    <a:pt x="7" y="10"/>
                    <a:pt x="10" y="11"/>
                    <a:pt x="10" y="12"/>
                  </a:cubicBezTo>
                  <a:cubicBezTo>
                    <a:pt x="10" y="12"/>
                    <a:pt x="10" y="14"/>
                    <a:pt x="12" y="14"/>
                  </a:cubicBezTo>
                  <a:cubicBezTo>
                    <a:pt x="12" y="13"/>
                    <a:pt x="14" y="11"/>
                    <a:pt x="14" y="12"/>
                  </a:cubicBezTo>
                  <a:cubicBezTo>
                    <a:pt x="14" y="13"/>
                    <a:pt x="15" y="15"/>
                    <a:pt x="15" y="15"/>
                  </a:cubicBezTo>
                  <a:cubicBezTo>
                    <a:pt x="17" y="15"/>
                    <a:pt x="17" y="18"/>
                    <a:pt x="19" y="17"/>
                  </a:cubicBezTo>
                  <a:cubicBezTo>
                    <a:pt x="19" y="17"/>
                    <a:pt x="19" y="17"/>
                    <a:pt x="20" y="17"/>
                  </a:cubicBezTo>
                  <a:cubicBezTo>
                    <a:pt x="20" y="14"/>
                    <a:pt x="20" y="12"/>
                    <a:pt x="22" y="12"/>
                  </a:cubicBezTo>
                  <a:cubicBezTo>
                    <a:pt x="22" y="12"/>
                    <a:pt x="23" y="11"/>
                    <a:pt x="23" y="10"/>
                  </a:cubicBezTo>
                  <a:cubicBezTo>
                    <a:pt x="23" y="9"/>
                    <a:pt x="21" y="7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5"/>
                    <a:pt x="20" y="5"/>
                    <a:pt x="20" y="5"/>
                  </a:cubicBezTo>
                  <a:cubicBezTo>
                    <a:pt x="18" y="3"/>
                    <a:pt x="17" y="3"/>
                    <a:pt x="16" y="1"/>
                  </a:cubicBezTo>
                  <a:cubicBezTo>
                    <a:pt x="15" y="1"/>
                    <a:pt x="13" y="0"/>
                    <a:pt x="12" y="1"/>
                  </a:cubicBezTo>
                  <a:cubicBezTo>
                    <a:pt x="11" y="2"/>
                    <a:pt x="8" y="3"/>
                    <a:pt x="7" y="3"/>
                  </a:cubicBezTo>
                  <a:cubicBezTo>
                    <a:pt x="6" y="3"/>
                    <a:pt x="5" y="3"/>
                    <a:pt x="5" y="2"/>
                  </a:cubicBezTo>
                  <a:cubicBezTo>
                    <a:pt x="3" y="3"/>
                    <a:pt x="2" y="4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64" name="Freeform 17"/>
            <p:cNvSpPr>
              <a:spLocks/>
            </p:cNvSpPr>
            <p:nvPr/>
          </p:nvSpPr>
          <p:spPr bwMode="auto">
            <a:xfrm>
              <a:off x="5132388" y="3444875"/>
              <a:ext cx="387350" cy="258763"/>
            </a:xfrm>
            <a:custGeom>
              <a:avLst/>
              <a:gdLst>
                <a:gd name="T0" fmla="*/ 48 w 54"/>
                <a:gd name="T1" fmla="*/ 24 h 36"/>
                <a:gd name="T2" fmla="*/ 46 w 54"/>
                <a:gd name="T3" fmla="*/ 23 h 36"/>
                <a:gd name="T4" fmla="*/ 46 w 54"/>
                <a:gd name="T5" fmla="*/ 23 h 36"/>
                <a:gd name="T6" fmla="*/ 45 w 54"/>
                <a:gd name="T7" fmla="*/ 16 h 36"/>
                <a:gd name="T8" fmla="*/ 41 w 54"/>
                <a:gd name="T9" fmla="*/ 7 h 36"/>
                <a:gd name="T10" fmla="*/ 38 w 54"/>
                <a:gd name="T11" fmla="*/ 0 h 36"/>
                <a:gd name="T12" fmla="*/ 35 w 54"/>
                <a:gd name="T13" fmla="*/ 1 h 36"/>
                <a:gd name="T14" fmla="*/ 31 w 54"/>
                <a:gd name="T15" fmla="*/ 4 h 36"/>
                <a:gd name="T16" fmla="*/ 28 w 54"/>
                <a:gd name="T17" fmla="*/ 4 h 36"/>
                <a:gd name="T18" fmla="*/ 26 w 54"/>
                <a:gd name="T19" fmla="*/ 4 h 36"/>
                <a:gd name="T20" fmla="*/ 22 w 54"/>
                <a:gd name="T21" fmla="*/ 4 h 36"/>
                <a:gd name="T22" fmla="*/ 16 w 54"/>
                <a:gd name="T23" fmla="*/ 2 h 36"/>
                <a:gd name="T24" fmla="*/ 14 w 54"/>
                <a:gd name="T25" fmla="*/ 3 h 36"/>
                <a:gd name="T26" fmla="*/ 14 w 54"/>
                <a:gd name="T27" fmla="*/ 4 h 36"/>
                <a:gd name="T28" fmla="*/ 10 w 54"/>
                <a:gd name="T29" fmla="*/ 7 h 36"/>
                <a:gd name="T30" fmla="*/ 4 w 54"/>
                <a:gd name="T31" fmla="*/ 16 h 36"/>
                <a:gd name="T32" fmla="*/ 0 w 54"/>
                <a:gd name="T33" fmla="*/ 19 h 36"/>
                <a:gd name="T34" fmla="*/ 3 w 54"/>
                <a:gd name="T35" fmla="*/ 22 h 36"/>
                <a:gd name="T36" fmla="*/ 5 w 54"/>
                <a:gd name="T37" fmla="*/ 24 h 36"/>
                <a:gd name="T38" fmla="*/ 6 w 54"/>
                <a:gd name="T39" fmla="*/ 28 h 36"/>
                <a:gd name="T40" fmla="*/ 12 w 54"/>
                <a:gd name="T41" fmla="*/ 30 h 36"/>
                <a:gd name="T42" fmla="*/ 12 w 54"/>
                <a:gd name="T43" fmla="*/ 33 h 36"/>
                <a:gd name="T44" fmla="*/ 16 w 54"/>
                <a:gd name="T45" fmla="*/ 35 h 36"/>
                <a:gd name="T46" fmla="*/ 22 w 54"/>
                <a:gd name="T47" fmla="*/ 36 h 36"/>
                <a:gd name="T48" fmla="*/ 28 w 54"/>
                <a:gd name="T49" fmla="*/ 36 h 36"/>
                <a:gd name="T50" fmla="*/ 33 w 54"/>
                <a:gd name="T51" fmla="*/ 34 h 36"/>
                <a:gd name="T52" fmla="*/ 39 w 54"/>
                <a:gd name="T53" fmla="*/ 33 h 36"/>
                <a:gd name="T54" fmla="*/ 44 w 54"/>
                <a:gd name="T55" fmla="*/ 34 h 36"/>
                <a:gd name="T56" fmla="*/ 47 w 54"/>
                <a:gd name="T57" fmla="*/ 36 h 36"/>
                <a:gd name="T58" fmla="*/ 47 w 54"/>
                <a:gd name="T59" fmla="*/ 33 h 36"/>
                <a:gd name="T60" fmla="*/ 50 w 54"/>
                <a:gd name="T61" fmla="*/ 28 h 36"/>
                <a:gd name="T62" fmla="*/ 54 w 54"/>
                <a:gd name="T63" fmla="*/ 25 h 36"/>
                <a:gd name="T64" fmla="*/ 54 w 54"/>
                <a:gd name="T65" fmla="*/ 24 h 36"/>
                <a:gd name="T66" fmla="*/ 52 w 54"/>
                <a:gd name="T67" fmla="*/ 23 h 36"/>
                <a:gd name="T68" fmla="*/ 48 w 54"/>
                <a:gd name="T69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4" h="36">
                  <a:moveTo>
                    <a:pt x="48" y="24"/>
                  </a:moveTo>
                  <a:cubicBezTo>
                    <a:pt x="47" y="24"/>
                    <a:pt x="45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4" y="21"/>
                    <a:pt x="44" y="17"/>
                    <a:pt x="45" y="16"/>
                  </a:cubicBezTo>
                  <a:cubicBezTo>
                    <a:pt x="46" y="14"/>
                    <a:pt x="43" y="9"/>
                    <a:pt x="41" y="7"/>
                  </a:cubicBezTo>
                  <a:cubicBezTo>
                    <a:pt x="41" y="6"/>
                    <a:pt x="39" y="3"/>
                    <a:pt x="38" y="0"/>
                  </a:cubicBezTo>
                  <a:cubicBezTo>
                    <a:pt x="36" y="1"/>
                    <a:pt x="35" y="1"/>
                    <a:pt x="35" y="1"/>
                  </a:cubicBezTo>
                  <a:cubicBezTo>
                    <a:pt x="34" y="3"/>
                    <a:pt x="33" y="4"/>
                    <a:pt x="31" y="4"/>
                  </a:cubicBezTo>
                  <a:cubicBezTo>
                    <a:pt x="30" y="4"/>
                    <a:pt x="29" y="3"/>
                    <a:pt x="28" y="4"/>
                  </a:cubicBezTo>
                  <a:cubicBezTo>
                    <a:pt x="27" y="4"/>
                    <a:pt x="26" y="5"/>
                    <a:pt x="26" y="4"/>
                  </a:cubicBezTo>
                  <a:cubicBezTo>
                    <a:pt x="25" y="4"/>
                    <a:pt x="23" y="4"/>
                    <a:pt x="22" y="4"/>
                  </a:cubicBezTo>
                  <a:cubicBezTo>
                    <a:pt x="21" y="4"/>
                    <a:pt x="17" y="2"/>
                    <a:pt x="16" y="2"/>
                  </a:cubicBezTo>
                  <a:cubicBezTo>
                    <a:pt x="16" y="2"/>
                    <a:pt x="15" y="2"/>
                    <a:pt x="14" y="3"/>
                  </a:cubicBezTo>
                  <a:cubicBezTo>
                    <a:pt x="14" y="3"/>
                    <a:pt x="14" y="4"/>
                    <a:pt x="14" y="4"/>
                  </a:cubicBezTo>
                  <a:cubicBezTo>
                    <a:pt x="12" y="4"/>
                    <a:pt x="11" y="6"/>
                    <a:pt x="10" y="7"/>
                  </a:cubicBezTo>
                  <a:cubicBezTo>
                    <a:pt x="8" y="7"/>
                    <a:pt x="6" y="14"/>
                    <a:pt x="4" y="16"/>
                  </a:cubicBezTo>
                  <a:cubicBezTo>
                    <a:pt x="3" y="17"/>
                    <a:pt x="0" y="18"/>
                    <a:pt x="0" y="19"/>
                  </a:cubicBezTo>
                  <a:cubicBezTo>
                    <a:pt x="0" y="19"/>
                    <a:pt x="3" y="21"/>
                    <a:pt x="3" y="22"/>
                  </a:cubicBezTo>
                  <a:cubicBezTo>
                    <a:pt x="3" y="23"/>
                    <a:pt x="3" y="24"/>
                    <a:pt x="5" y="24"/>
                  </a:cubicBezTo>
                  <a:cubicBezTo>
                    <a:pt x="6" y="24"/>
                    <a:pt x="5" y="28"/>
                    <a:pt x="6" y="28"/>
                  </a:cubicBezTo>
                  <a:cubicBezTo>
                    <a:pt x="6" y="28"/>
                    <a:pt x="12" y="29"/>
                    <a:pt x="12" y="30"/>
                  </a:cubicBezTo>
                  <a:cubicBezTo>
                    <a:pt x="12" y="31"/>
                    <a:pt x="13" y="32"/>
                    <a:pt x="12" y="33"/>
                  </a:cubicBezTo>
                  <a:cubicBezTo>
                    <a:pt x="14" y="33"/>
                    <a:pt x="15" y="36"/>
                    <a:pt x="16" y="35"/>
                  </a:cubicBezTo>
                  <a:cubicBezTo>
                    <a:pt x="16" y="35"/>
                    <a:pt x="21" y="36"/>
                    <a:pt x="22" y="36"/>
                  </a:cubicBezTo>
                  <a:cubicBezTo>
                    <a:pt x="23" y="36"/>
                    <a:pt x="27" y="36"/>
                    <a:pt x="28" y="36"/>
                  </a:cubicBezTo>
                  <a:cubicBezTo>
                    <a:pt x="30" y="36"/>
                    <a:pt x="31" y="36"/>
                    <a:pt x="33" y="34"/>
                  </a:cubicBezTo>
                  <a:cubicBezTo>
                    <a:pt x="33" y="33"/>
                    <a:pt x="38" y="33"/>
                    <a:pt x="39" y="33"/>
                  </a:cubicBezTo>
                  <a:cubicBezTo>
                    <a:pt x="41" y="33"/>
                    <a:pt x="43" y="33"/>
                    <a:pt x="44" y="34"/>
                  </a:cubicBezTo>
                  <a:cubicBezTo>
                    <a:pt x="44" y="35"/>
                    <a:pt x="46" y="36"/>
                    <a:pt x="47" y="36"/>
                  </a:cubicBezTo>
                  <a:cubicBezTo>
                    <a:pt x="48" y="35"/>
                    <a:pt x="47" y="34"/>
                    <a:pt x="47" y="33"/>
                  </a:cubicBezTo>
                  <a:cubicBezTo>
                    <a:pt x="48" y="31"/>
                    <a:pt x="49" y="28"/>
                    <a:pt x="50" y="28"/>
                  </a:cubicBezTo>
                  <a:cubicBezTo>
                    <a:pt x="52" y="28"/>
                    <a:pt x="54" y="28"/>
                    <a:pt x="54" y="25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1" y="23"/>
                    <a:pt x="49" y="24"/>
                    <a:pt x="48" y="24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65" name="Freeform 18"/>
            <p:cNvSpPr>
              <a:spLocks/>
            </p:cNvSpPr>
            <p:nvPr/>
          </p:nvSpPr>
          <p:spPr bwMode="auto">
            <a:xfrm>
              <a:off x="5397500" y="3430588"/>
              <a:ext cx="130175" cy="171450"/>
            </a:xfrm>
            <a:custGeom>
              <a:avLst/>
              <a:gdLst>
                <a:gd name="T0" fmla="*/ 13 w 18"/>
                <a:gd name="T1" fmla="*/ 7 h 24"/>
                <a:gd name="T2" fmla="*/ 9 w 18"/>
                <a:gd name="T3" fmla="*/ 4 h 24"/>
                <a:gd name="T4" fmla="*/ 4 w 18"/>
                <a:gd name="T5" fmla="*/ 0 h 24"/>
                <a:gd name="T6" fmla="*/ 0 w 18"/>
                <a:gd name="T7" fmla="*/ 1 h 24"/>
                <a:gd name="T8" fmla="*/ 4 w 18"/>
                <a:gd name="T9" fmla="*/ 9 h 24"/>
                <a:gd name="T10" fmla="*/ 8 w 18"/>
                <a:gd name="T11" fmla="*/ 17 h 24"/>
                <a:gd name="T12" fmla="*/ 8 w 18"/>
                <a:gd name="T13" fmla="*/ 24 h 24"/>
                <a:gd name="T14" fmla="*/ 12 w 18"/>
                <a:gd name="T15" fmla="*/ 19 h 24"/>
                <a:gd name="T16" fmla="*/ 14 w 18"/>
                <a:gd name="T17" fmla="*/ 16 h 24"/>
                <a:gd name="T18" fmla="*/ 18 w 18"/>
                <a:gd name="T19" fmla="*/ 17 h 24"/>
                <a:gd name="T20" fmla="*/ 17 w 18"/>
                <a:gd name="T21" fmla="*/ 13 h 24"/>
                <a:gd name="T22" fmla="*/ 13 w 18"/>
                <a:gd name="T23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" h="24">
                  <a:moveTo>
                    <a:pt x="13" y="7"/>
                  </a:moveTo>
                  <a:cubicBezTo>
                    <a:pt x="13" y="4"/>
                    <a:pt x="10" y="4"/>
                    <a:pt x="9" y="4"/>
                  </a:cubicBezTo>
                  <a:cubicBezTo>
                    <a:pt x="8" y="4"/>
                    <a:pt x="5" y="0"/>
                    <a:pt x="4" y="0"/>
                  </a:cubicBezTo>
                  <a:cubicBezTo>
                    <a:pt x="3" y="0"/>
                    <a:pt x="2" y="1"/>
                    <a:pt x="0" y="1"/>
                  </a:cubicBezTo>
                  <a:cubicBezTo>
                    <a:pt x="2" y="4"/>
                    <a:pt x="3" y="7"/>
                    <a:pt x="4" y="9"/>
                  </a:cubicBezTo>
                  <a:cubicBezTo>
                    <a:pt x="5" y="10"/>
                    <a:pt x="9" y="16"/>
                    <a:pt x="8" y="17"/>
                  </a:cubicBezTo>
                  <a:cubicBezTo>
                    <a:pt x="7" y="18"/>
                    <a:pt x="7" y="23"/>
                    <a:pt x="8" y="24"/>
                  </a:cubicBezTo>
                  <a:cubicBezTo>
                    <a:pt x="9" y="24"/>
                    <a:pt x="12" y="20"/>
                    <a:pt x="12" y="19"/>
                  </a:cubicBezTo>
                  <a:cubicBezTo>
                    <a:pt x="12" y="17"/>
                    <a:pt x="12" y="15"/>
                    <a:pt x="14" y="16"/>
                  </a:cubicBezTo>
                  <a:cubicBezTo>
                    <a:pt x="16" y="17"/>
                    <a:pt x="18" y="17"/>
                    <a:pt x="18" y="17"/>
                  </a:cubicBezTo>
                  <a:cubicBezTo>
                    <a:pt x="18" y="16"/>
                    <a:pt x="18" y="14"/>
                    <a:pt x="17" y="13"/>
                  </a:cubicBezTo>
                  <a:cubicBezTo>
                    <a:pt x="16" y="12"/>
                    <a:pt x="14" y="9"/>
                    <a:pt x="13" y="7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66" name="Freeform 19"/>
            <p:cNvSpPr>
              <a:spLocks/>
            </p:cNvSpPr>
            <p:nvPr/>
          </p:nvSpPr>
          <p:spPr bwMode="auto">
            <a:xfrm>
              <a:off x="5211763" y="3675063"/>
              <a:ext cx="258763" cy="157163"/>
            </a:xfrm>
            <a:custGeom>
              <a:avLst/>
              <a:gdLst>
                <a:gd name="T0" fmla="*/ 28 w 36"/>
                <a:gd name="T1" fmla="*/ 0 h 22"/>
                <a:gd name="T2" fmla="*/ 21 w 36"/>
                <a:gd name="T3" fmla="*/ 2 h 22"/>
                <a:gd name="T4" fmla="*/ 17 w 36"/>
                <a:gd name="T5" fmla="*/ 4 h 22"/>
                <a:gd name="T6" fmla="*/ 11 w 36"/>
                <a:gd name="T7" fmla="*/ 4 h 22"/>
                <a:gd name="T8" fmla="*/ 5 w 36"/>
                <a:gd name="T9" fmla="*/ 3 h 22"/>
                <a:gd name="T10" fmla="*/ 1 w 36"/>
                <a:gd name="T11" fmla="*/ 0 h 22"/>
                <a:gd name="T12" fmla="*/ 1 w 36"/>
                <a:gd name="T13" fmla="*/ 1 h 22"/>
                <a:gd name="T14" fmla="*/ 1 w 36"/>
                <a:gd name="T15" fmla="*/ 6 h 22"/>
                <a:gd name="T16" fmla="*/ 3 w 36"/>
                <a:gd name="T17" fmla="*/ 10 h 22"/>
                <a:gd name="T18" fmla="*/ 1 w 36"/>
                <a:gd name="T19" fmla="*/ 12 h 22"/>
                <a:gd name="T20" fmla="*/ 1 w 36"/>
                <a:gd name="T21" fmla="*/ 15 h 22"/>
                <a:gd name="T22" fmla="*/ 4 w 36"/>
                <a:gd name="T23" fmla="*/ 19 h 22"/>
                <a:gd name="T24" fmla="*/ 5 w 36"/>
                <a:gd name="T25" fmla="*/ 21 h 22"/>
                <a:gd name="T26" fmla="*/ 13 w 36"/>
                <a:gd name="T27" fmla="*/ 21 h 22"/>
                <a:gd name="T28" fmla="*/ 19 w 36"/>
                <a:gd name="T29" fmla="*/ 22 h 22"/>
                <a:gd name="T30" fmla="*/ 21 w 36"/>
                <a:gd name="T31" fmla="*/ 21 h 22"/>
                <a:gd name="T32" fmla="*/ 24 w 36"/>
                <a:gd name="T33" fmla="*/ 19 h 22"/>
                <a:gd name="T34" fmla="*/ 24 w 36"/>
                <a:gd name="T35" fmla="*/ 17 h 22"/>
                <a:gd name="T36" fmla="*/ 30 w 36"/>
                <a:gd name="T37" fmla="*/ 17 h 22"/>
                <a:gd name="T38" fmla="*/ 32 w 36"/>
                <a:gd name="T39" fmla="*/ 17 h 22"/>
                <a:gd name="T40" fmla="*/ 31 w 36"/>
                <a:gd name="T41" fmla="*/ 15 h 22"/>
                <a:gd name="T42" fmla="*/ 30 w 36"/>
                <a:gd name="T43" fmla="*/ 11 h 22"/>
                <a:gd name="T44" fmla="*/ 35 w 36"/>
                <a:gd name="T45" fmla="*/ 5 h 22"/>
                <a:gd name="T46" fmla="*/ 36 w 36"/>
                <a:gd name="T47" fmla="*/ 4 h 22"/>
                <a:gd name="T48" fmla="*/ 33 w 36"/>
                <a:gd name="T49" fmla="*/ 2 h 22"/>
                <a:gd name="T50" fmla="*/ 28 w 36"/>
                <a:gd name="T5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" h="22">
                  <a:moveTo>
                    <a:pt x="28" y="0"/>
                  </a:moveTo>
                  <a:cubicBezTo>
                    <a:pt x="26" y="0"/>
                    <a:pt x="22" y="0"/>
                    <a:pt x="21" y="2"/>
                  </a:cubicBezTo>
                  <a:cubicBezTo>
                    <a:pt x="20" y="4"/>
                    <a:pt x="18" y="4"/>
                    <a:pt x="17" y="4"/>
                  </a:cubicBezTo>
                  <a:cubicBezTo>
                    <a:pt x="16" y="4"/>
                    <a:pt x="12" y="4"/>
                    <a:pt x="11" y="4"/>
                  </a:cubicBezTo>
                  <a:cubicBezTo>
                    <a:pt x="10" y="4"/>
                    <a:pt x="6" y="3"/>
                    <a:pt x="5" y="3"/>
                  </a:cubicBezTo>
                  <a:cubicBezTo>
                    <a:pt x="4" y="4"/>
                    <a:pt x="3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4"/>
                    <a:pt x="1" y="6"/>
                  </a:cubicBezTo>
                  <a:cubicBezTo>
                    <a:pt x="2" y="7"/>
                    <a:pt x="4" y="10"/>
                    <a:pt x="3" y="10"/>
                  </a:cubicBezTo>
                  <a:cubicBezTo>
                    <a:pt x="1" y="10"/>
                    <a:pt x="1" y="11"/>
                    <a:pt x="1" y="12"/>
                  </a:cubicBezTo>
                  <a:cubicBezTo>
                    <a:pt x="1" y="13"/>
                    <a:pt x="1" y="14"/>
                    <a:pt x="1" y="15"/>
                  </a:cubicBezTo>
                  <a:cubicBezTo>
                    <a:pt x="1" y="15"/>
                    <a:pt x="4" y="18"/>
                    <a:pt x="4" y="19"/>
                  </a:cubicBezTo>
                  <a:cubicBezTo>
                    <a:pt x="4" y="20"/>
                    <a:pt x="6" y="20"/>
                    <a:pt x="5" y="21"/>
                  </a:cubicBezTo>
                  <a:cubicBezTo>
                    <a:pt x="7" y="21"/>
                    <a:pt x="12" y="21"/>
                    <a:pt x="13" y="21"/>
                  </a:cubicBezTo>
                  <a:cubicBezTo>
                    <a:pt x="14" y="21"/>
                    <a:pt x="19" y="22"/>
                    <a:pt x="19" y="22"/>
                  </a:cubicBezTo>
                  <a:cubicBezTo>
                    <a:pt x="21" y="22"/>
                    <a:pt x="21" y="21"/>
                    <a:pt x="21" y="21"/>
                  </a:cubicBezTo>
                  <a:cubicBezTo>
                    <a:pt x="21" y="20"/>
                    <a:pt x="23" y="19"/>
                    <a:pt x="24" y="19"/>
                  </a:cubicBezTo>
                  <a:cubicBezTo>
                    <a:pt x="23" y="18"/>
                    <a:pt x="23" y="17"/>
                    <a:pt x="24" y="17"/>
                  </a:cubicBezTo>
                  <a:cubicBezTo>
                    <a:pt x="25" y="17"/>
                    <a:pt x="28" y="17"/>
                    <a:pt x="30" y="17"/>
                  </a:cubicBezTo>
                  <a:cubicBezTo>
                    <a:pt x="31" y="17"/>
                    <a:pt x="31" y="17"/>
                    <a:pt x="32" y="17"/>
                  </a:cubicBezTo>
                  <a:cubicBezTo>
                    <a:pt x="32" y="16"/>
                    <a:pt x="32" y="15"/>
                    <a:pt x="31" y="15"/>
                  </a:cubicBezTo>
                  <a:cubicBezTo>
                    <a:pt x="31" y="15"/>
                    <a:pt x="29" y="11"/>
                    <a:pt x="30" y="11"/>
                  </a:cubicBezTo>
                  <a:cubicBezTo>
                    <a:pt x="31" y="11"/>
                    <a:pt x="33" y="6"/>
                    <a:pt x="35" y="5"/>
                  </a:cubicBezTo>
                  <a:cubicBezTo>
                    <a:pt x="36" y="5"/>
                    <a:pt x="36" y="4"/>
                    <a:pt x="36" y="4"/>
                  </a:cubicBezTo>
                  <a:cubicBezTo>
                    <a:pt x="34" y="4"/>
                    <a:pt x="33" y="3"/>
                    <a:pt x="33" y="2"/>
                  </a:cubicBezTo>
                  <a:cubicBezTo>
                    <a:pt x="32" y="1"/>
                    <a:pt x="29" y="1"/>
                    <a:pt x="28" y="0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67" name="Freeform 20"/>
            <p:cNvSpPr>
              <a:spLocks/>
            </p:cNvSpPr>
            <p:nvPr/>
          </p:nvSpPr>
          <p:spPr bwMode="auto">
            <a:xfrm>
              <a:off x="5132388" y="3775075"/>
              <a:ext cx="122238" cy="85725"/>
            </a:xfrm>
            <a:custGeom>
              <a:avLst/>
              <a:gdLst>
                <a:gd name="T0" fmla="*/ 4 w 17"/>
                <a:gd name="T1" fmla="*/ 12 h 12"/>
                <a:gd name="T2" fmla="*/ 4 w 17"/>
                <a:gd name="T3" fmla="*/ 12 h 12"/>
                <a:gd name="T4" fmla="*/ 4 w 17"/>
                <a:gd name="T5" fmla="*/ 12 h 12"/>
                <a:gd name="T6" fmla="*/ 4 w 17"/>
                <a:gd name="T7" fmla="*/ 12 h 12"/>
                <a:gd name="T8" fmla="*/ 4 w 17"/>
                <a:gd name="T9" fmla="*/ 12 h 12"/>
                <a:gd name="T10" fmla="*/ 5 w 17"/>
                <a:gd name="T11" fmla="*/ 12 h 12"/>
                <a:gd name="T12" fmla="*/ 7 w 17"/>
                <a:gd name="T13" fmla="*/ 12 h 12"/>
                <a:gd name="T14" fmla="*/ 7 w 17"/>
                <a:gd name="T15" fmla="*/ 12 h 12"/>
                <a:gd name="T16" fmla="*/ 7 w 17"/>
                <a:gd name="T17" fmla="*/ 12 h 12"/>
                <a:gd name="T18" fmla="*/ 7 w 17"/>
                <a:gd name="T19" fmla="*/ 12 h 12"/>
                <a:gd name="T20" fmla="*/ 8 w 17"/>
                <a:gd name="T21" fmla="*/ 11 h 12"/>
                <a:gd name="T22" fmla="*/ 11 w 17"/>
                <a:gd name="T23" fmla="*/ 10 h 12"/>
                <a:gd name="T24" fmla="*/ 16 w 17"/>
                <a:gd name="T25" fmla="*/ 7 h 12"/>
                <a:gd name="T26" fmla="*/ 16 w 17"/>
                <a:gd name="T27" fmla="*/ 7 h 12"/>
                <a:gd name="T28" fmla="*/ 15 w 17"/>
                <a:gd name="T29" fmla="*/ 5 h 12"/>
                <a:gd name="T30" fmla="*/ 12 w 17"/>
                <a:gd name="T31" fmla="*/ 1 h 12"/>
                <a:gd name="T32" fmla="*/ 12 w 17"/>
                <a:gd name="T33" fmla="*/ 1 h 12"/>
                <a:gd name="T34" fmla="*/ 12 w 17"/>
                <a:gd name="T35" fmla="*/ 1 h 12"/>
                <a:gd name="T36" fmla="*/ 12 w 17"/>
                <a:gd name="T37" fmla="*/ 0 h 12"/>
                <a:gd name="T38" fmla="*/ 1 w 17"/>
                <a:gd name="T39" fmla="*/ 2 h 12"/>
                <a:gd name="T40" fmla="*/ 1 w 17"/>
                <a:gd name="T41" fmla="*/ 2 h 12"/>
                <a:gd name="T42" fmla="*/ 1 w 17"/>
                <a:gd name="T43" fmla="*/ 8 h 12"/>
                <a:gd name="T44" fmla="*/ 4 w 17"/>
                <a:gd name="T4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" h="12">
                  <a:moveTo>
                    <a:pt x="4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6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8" y="11"/>
                    <a:pt x="8" y="11"/>
                  </a:cubicBezTo>
                  <a:cubicBezTo>
                    <a:pt x="9" y="11"/>
                    <a:pt x="10" y="10"/>
                    <a:pt x="11" y="10"/>
                  </a:cubicBezTo>
                  <a:cubicBezTo>
                    <a:pt x="12" y="10"/>
                    <a:pt x="16" y="8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6"/>
                    <a:pt x="15" y="6"/>
                    <a:pt x="15" y="5"/>
                  </a:cubicBezTo>
                  <a:cubicBezTo>
                    <a:pt x="15" y="4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0"/>
                  </a:cubicBezTo>
                  <a:cubicBezTo>
                    <a:pt x="8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4"/>
                    <a:pt x="0" y="7"/>
                    <a:pt x="1" y="8"/>
                  </a:cubicBezTo>
                  <a:cubicBezTo>
                    <a:pt x="1" y="10"/>
                    <a:pt x="2" y="10"/>
                    <a:pt x="4" y="12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68" name="Freeform 21"/>
            <p:cNvSpPr>
              <a:spLocks/>
            </p:cNvSpPr>
            <p:nvPr/>
          </p:nvSpPr>
          <p:spPr bwMode="auto">
            <a:xfrm>
              <a:off x="5211763" y="3208338"/>
              <a:ext cx="739775" cy="458788"/>
            </a:xfrm>
            <a:custGeom>
              <a:avLst/>
              <a:gdLst>
                <a:gd name="T0" fmla="*/ 97 w 103"/>
                <a:gd name="T1" fmla="*/ 36 h 64"/>
                <a:gd name="T2" fmla="*/ 102 w 103"/>
                <a:gd name="T3" fmla="*/ 33 h 64"/>
                <a:gd name="T4" fmla="*/ 103 w 103"/>
                <a:gd name="T5" fmla="*/ 29 h 64"/>
                <a:gd name="T6" fmla="*/ 103 w 103"/>
                <a:gd name="T7" fmla="*/ 25 h 64"/>
                <a:gd name="T8" fmla="*/ 95 w 103"/>
                <a:gd name="T9" fmla="*/ 21 h 64"/>
                <a:gd name="T10" fmla="*/ 87 w 103"/>
                <a:gd name="T11" fmla="*/ 17 h 64"/>
                <a:gd name="T12" fmla="*/ 82 w 103"/>
                <a:gd name="T13" fmla="*/ 17 h 64"/>
                <a:gd name="T14" fmla="*/ 76 w 103"/>
                <a:gd name="T15" fmla="*/ 15 h 64"/>
                <a:gd name="T16" fmla="*/ 69 w 103"/>
                <a:gd name="T17" fmla="*/ 9 h 64"/>
                <a:gd name="T18" fmla="*/ 68 w 103"/>
                <a:gd name="T19" fmla="*/ 1 h 64"/>
                <a:gd name="T20" fmla="*/ 59 w 103"/>
                <a:gd name="T21" fmla="*/ 1 h 64"/>
                <a:gd name="T22" fmla="*/ 55 w 103"/>
                <a:gd name="T23" fmla="*/ 1 h 64"/>
                <a:gd name="T24" fmla="*/ 48 w 103"/>
                <a:gd name="T25" fmla="*/ 7 h 64"/>
                <a:gd name="T26" fmla="*/ 41 w 103"/>
                <a:gd name="T27" fmla="*/ 8 h 64"/>
                <a:gd name="T28" fmla="*/ 33 w 103"/>
                <a:gd name="T29" fmla="*/ 7 h 64"/>
                <a:gd name="T30" fmla="*/ 25 w 103"/>
                <a:gd name="T31" fmla="*/ 5 h 64"/>
                <a:gd name="T32" fmla="*/ 11 w 103"/>
                <a:gd name="T33" fmla="*/ 6 h 64"/>
                <a:gd name="T34" fmla="*/ 8 w 103"/>
                <a:gd name="T35" fmla="*/ 9 h 64"/>
                <a:gd name="T36" fmla="*/ 8 w 103"/>
                <a:gd name="T37" fmla="*/ 17 h 64"/>
                <a:gd name="T38" fmla="*/ 2 w 103"/>
                <a:gd name="T39" fmla="*/ 27 h 64"/>
                <a:gd name="T40" fmla="*/ 2 w 103"/>
                <a:gd name="T41" fmla="*/ 35 h 64"/>
                <a:gd name="T42" fmla="*/ 6 w 103"/>
                <a:gd name="T43" fmla="*/ 35 h 64"/>
                <a:gd name="T44" fmla="*/ 15 w 103"/>
                <a:gd name="T45" fmla="*/ 37 h 64"/>
                <a:gd name="T46" fmla="*/ 20 w 103"/>
                <a:gd name="T47" fmla="*/ 36 h 64"/>
                <a:gd name="T48" fmla="*/ 30 w 103"/>
                <a:gd name="T49" fmla="*/ 32 h 64"/>
                <a:gd name="T50" fmla="*/ 40 w 103"/>
                <a:gd name="T51" fmla="*/ 38 h 64"/>
                <a:gd name="T52" fmla="*/ 44 w 103"/>
                <a:gd name="T53" fmla="*/ 48 h 64"/>
                <a:gd name="T54" fmla="*/ 38 w 103"/>
                <a:gd name="T55" fmla="*/ 50 h 64"/>
                <a:gd name="T56" fmla="*/ 37 w 103"/>
                <a:gd name="T57" fmla="*/ 57 h 64"/>
                <a:gd name="T58" fmla="*/ 43 w 103"/>
                <a:gd name="T59" fmla="*/ 57 h 64"/>
                <a:gd name="T60" fmla="*/ 50 w 103"/>
                <a:gd name="T61" fmla="*/ 46 h 64"/>
                <a:gd name="T62" fmla="*/ 57 w 103"/>
                <a:gd name="T63" fmla="*/ 50 h 64"/>
                <a:gd name="T64" fmla="*/ 58 w 103"/>
                <a:gd name="T65" fmla="*/ 56 h 64"/>
                <a:gd name="T66" fmla="*/ 65 w 103"/>
                <a:gd name="T67" fmla="*/ 63 h 64"/>
                <a:gd name="T68" fmla="*/ 75 w 103"/>
                <a:gd name="T69" fmla="*/ 59 h 64"/>
                <a:gd name="T70" fmla="*/ 77 w 103"/>
                <a:gd name="T71" fmla="*/ 56 h 64"/>
                <a:gd name="T72" fmla="*/ 79 w 103"/>
                <a:gd name="T73" fmla="*/ 46 h 64"/>
                <a:gd name="T74" fmla="*/ 92 w 103"/>
                <a:gd name="T75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3" h="64">
                  <a:moveTo>
                    <a:pt x="92" y="40"/>
                  </a:moveTo>
                  <a:cubicBezTo>
                    <a:pt x="93" y="40"/>
                    <a:pt x="95" y="36"/>
                    <a:pt x="97" y="36"/>
                  </a:cubicBezTo>
                  <a:cubicBezTo>
                    <a:pt x="97" y="36"/>
                    <a:pt x="101" y="37"/>
                    <a:pt x="101" y="36"/>
                  </a:cubicBezTo>
                  <a:cubicBezTo>
                    <a:pt x="101" y="36"/>
                    <a:pt x="102" y="33"/>
                    <a:pt x="102" y="33"/>
                  </a:cubicBezTo>
                  <a:cubicBezTo>
                    <a:pt x="102" y="33"/>
                    <a:pt x="100" y="31"/>
                    <a:pt x="101" y="30"/>
                  </a:cubicBezTo>
                  <a:cubicBezTo>
                    <a:pt x="101" y="30"/>
                    <a:pt x="103" y="30"/>
                    <a:pt x="103" y="29"/>
                  </a:cubicBezTo>
                  <a:cubicBezTo>
                    <a:pt x="103" y="28"/>
                    <a:pt x="102" y="28"/>
                    <a:pt x="102" y="27"/>
                  </a:cubicBezTo>
                  <a:cubicBezTo>
                    <a:pt x="102" y="27"/>
                    <a:pt x="103" y="26"/>
                    <a:pt x="103" y="25"/>
                  </a:cubicBezTo>
                  <a:cubicBezTo>
                    <a:pt x="103" y="23"/>
                    <a:pt x="102" y="23"/>
                    <a:pt x="100" y="23"/>
                  </a:cubicBezTo>
                  <a:cubicBezTo>
                    <a:pt x="98" y="22"/>
                    <a:pt x="97" y="22"/>
                    <a:pt x="95" y="21"/>
                  </a:cubicBezTo>
                  <a:cubicBezTo>
                    <a:pt x="93" y="20"/>
                    <a:pt x="90" y="21"/>
                    <a:pt x="90" y="20"/>
                  </a:cubicBezTo>
                  <a:cubicBezTo>
                    <a:pt x="90" y="20"/>
                    <a:pt x="88" y="18"/>
                    <a:pt x="87" y="17"/>
                  </a:cubicBezTo>
                  <a:cubicBezTo>
                    <a:pt x="87" y="17"/>
                    <a:pt x="85" y="17"/>
                    <a:pt x="84" y="17"/>
                  </a:cubicBezTo>
                  <a:cubicBezTo>
                    <a:pt x="84" y="18"/>
                    <a:pt x="82" y="18"/>
                    <a:pt x="82" y="17"/>
                  </a:cubicBezTo>
                  <a:cubicBezTo>
                    <a:pt x="80" y="17"/>
                    <a:pt x="79" y="16"/>
                    <a:pt x="79" y="17"/>
                  </a:cubicBezTo>
                  <a:cubicBezTo>
                    <a:pt x="78" y="17"/>
                    <a:pt x="76" y="17"/>
                    <a:pt x="76" y="15"/>
                  </a:cubicBezTo>
                  <a:cubicBezTo>
                    <a:pt x="76" y="14"/>
                    <a:pt x="75" y="10"/>
                    <a:pt x="74" y="10"/>
                  </a:cubicBezTo>
                  <a:cubicBezTo>
                    <a:pt x="73" y="10"/>
                    <a:pt x="70" y="10"/>
                    <a:pt x="69" y="9"/>
                  </a:cubicBezTo>
                  <a:cubicBezTo>
                    <a:pt x="69" y="8"/>
                    <a:pt x="68" y="7"/>
                    <a:pt x="69" y="6"/>
                  </a:cubicBezTo>
                  <a:cubicBezTo>
                    <a:pt x="69" y="5"/>
                    <a:pt x="68" y="2"/>
                    <a:pt x="68" y="1"/>
                  </a:cubicBezTo>
                  <a:cubicBezTo>
                    <a:pt x="67" y="0"/>
                    <a:pt x="63" y="1"/>
                    <a:pt x="63" y="1"/>
                  </a:cubicBezTo>
                  <a:cubicBezTo>
                    <a:pt x="62" y="1"/>
                    <a:pt x="60" y="1"/>
                    <a:pt x="59" y="1"/>
                  </a:cubicBezTo>
                  <a:cubicBezTo>
                    <a:pt x="58" y="1"/>
                    <a:pt x="58" y="2"/>
                    <a:pt x="56" y="2"/>
                  </a:cubicBezTo>
                  <a:cubicBezTo>
                    <a:pt x="56" y="2"/>
                    <a:pt x="55" y="2"/>
                    <a:pt x="55" y="1"/>
                  </a:cubicBezTo>
                  <a:cubicBezTo>
                    <a:pt x="53" y="2"/>
                    <a:pt x="51" y="2"/>
                    <a:pt x="51" y="2"/>
                  </a:cubicBezTo>
                  <a:cubicBezTo>
                    <a:pt x="51" y="2"/>
                    <a:pt x="48" y="5"/>
                    <a:pt x="48" y="7"/>
                  </a:cubicBezTo>
                  <a:cubicBezTo>
                    <a:pt x="48" y="7"/>
                    <a:pt x="48" y="10"/>
                    <a:pt x="46" y="8"/>
                  </a:cubicBezTo>
                  <a:cubicBezTo>
                    <a:pt x="45" y="7"/>
                    <a:pt x="42" y="7"/>
                    <a:pt x="41" y="8"/>
                  </a:cubicBezTo>
                  <a:cubicBezTo>
                    <a:pt x="40" y="9"/>
                    <a:pt x="39" y="6"/>
                    <a:pt x="38" y="7"/>
                  </a:cubicBezTo>
                  <a:cubicBezTo>
                    <a:pt x="36" y="7"/>
                    <a:pt x="34" y="6"/>
                    <a:pt x="33" y="7"/>
                  </a:cubicBezTo>
                  <a:cubicBezTo>
                    <a:pt x="33" y="7"/>
                    <a:pt x="31" y="7"/>
                    <a:pt x="30" y="6"/>
                  </a:cubicBezTo>
                  <a:cubicBezTo>
                    <a:pt x="28" y="5"/>
                    <a:pt x="25" y="6"/>
                    <a:pt x="25" y="5"/>
                  </a:cubicBezTo>
                  <a:cubicBezTo>
                    <a:pt x="23" y="4"/>
                    <a:pt x="17" y="4"/>
                    <a:pt x="14" y="4"/>
                  </a:cubicBezTo>
                  <a:cubicBezTo>
                    <a:pt x="12" y="4"/>
                    <a:pt x="12" y="5"/>
                    <a:pt x="11" y="6"/>
                  </a:cubicBezTo>
                  <a:cubicBezTo>
                    <a:pt x="9" y="7"/>
                    <a:pt x="9" y="7"/>
                    <a:pt x="7" y="7"/>
                  </a:cubicBezTo>
                  <a:cubicBezTo>
                    <a:pt x="7" y="7"/>
                    <a:pt x="8" y="8"/>
                    <a:pt x="8" y="9"/>
                  </a:cubicBezTo>
                  <a:cubicBezTo>
                    <a:pt x="9" y="10"/>
                    <a:pt x="11" y="14"/>
                    <a:pt x="10" y="15"/>
                  </a:cubicBezTo>
                  <a:cubicBezTo>
                    <a:pt x="9" y="16"/>
                    <a:pt x="9" y="16"/>
                    <a:pt x="8" y="17"/>
                  </a:cubicBezTo>
                  <a:cubicBezTo>
                    <a:pt x="7" y="18"/>
                    <a:pt x="2" y="22"/>
                    <a:pt x="2" y="23"/>
                  </a:cubicBezTo>
                  <a:cubicBezTo>
                    <a:pt x="2" y="23"/>
                    <a:pt x="3" y="27"/>
                    <a:pt x="2" y="27"/>
                  </a:cubicBezTo>
                  <a:cubicBezTo>
                    <a:pt x="1" y="28"/>
                    <a:pt x="0" y="30"/>
                    <a:pt x="0" y="32"/>
                  </a:cubicBezTo>
                  <a:cubicBezTo>
                    <a:pt x="0" y="33"/>
                    <a:pt x="1" y="34"/>
                    <a:pt x="2" y="35"/>
                  </a:cubicBezTo>
                  <a:cubicBezTo>
                    <a:pt x="3" y="35"/>
                    <a:pt x="3" y="35"/>
                    <a:pt x="4" y="36"/>
                  </a:cubicBezTo>
                  <a:cubicBezTo>
                    <a:pt x="4" y="35"/>
                    <a:pt x="5" y="35"/>
                    <a:pt x="6" y="35"/>
                  </a:cubicBezTo>
                  <a:cubicBezTo>
                    <a:pt x="6" y="35"/>
                    <a:pt x="10" y="36"/>
                    <a:pt x="12" y="36"/>
                  </a:cubicBezTo>
                  <a:cubicBezTo>
                    <a:pt x="12" y="36"/>
                    <a:pt x="14" y="36"/>
                    <a:pt x="15" y="37"/>
                  </a:cubicBezTo>
                  <a:cubicBezTo>
                    <a:pt x="15" y="38"/>
                    <a:pt x="17" y="37"/>
                    <a:pt x="17" y="36"/>
                  </a:cubicBezTo>
                  <a:cubicBezTo>
                    <a:pt x="18" y="36"/>
                    <a:pt x="19" y="36"/>
                    <a:pt x="20" y="36"/>
                  </a:cubicBezTo>
                  <a:cubicBezTo>
                    <a:pt x="22" y="36"/>
                    <a:pt x="23" y="36"/>
                    <a:pt x="24" y="34"/>
                  </a:cubicBezTo>
                  <a:cubicBezTo>
                    <a:pt x="24" y="33"/>
                    <a:pt x="30" y="32"/>
                    <a:pt x="30" y="32"/>
                  </a:cubicBezTo>
                  <a:cubicBezTo>
                    <a:pt x="32" y="32"/>
                    <a:pt x="34" y="35"/>
                    <a:pt x="35" y="35"/>
                  </a:cubicBezTo>
                  <a:cubicBezTo>
                    <a:pt x="37" y="35"/>
                    <a:pt x="39" y="36"/>
                    <a:pt x="40" y="38"/>
                  </a:cubicBezTo>
                  <a:cubicBezTo>
                    <a:pt x="40" y="40"/>
                    <a:pt x="42" y="43"/>
                    <a:pt x="43" y="44"/>
                  </a:cubicBezTo>
                  <a:cubicBezTo>
                    <a:pt x="44" y="45"/>
                    <a:pt x="44" y="47"/>
                    <a:pt x="44" y="48"/>
                  </a:cubicBezTo>
                  <a:cubicBezTo>
                    <a:pt x="44" y="49"/>
                    <a:pt x="43" y="48"/>
                    <a:pt x="40" y="47"/>
                  </a:cubicBezTo>
                  <a:cubicBezTo>
                    <a:pt x="38" y="46"/>
                    <a:pt x="38" y="49"/>
                    <a:pt x="38" y="50"/>
                  </a:cubicBezTo>
                  <a:cubicBezTo>
                    <a:pt x="38" y="51"/>
                    <a:pt x="35" y="55"/>
                    <a:pt x="35" y="56"/>
                  </a:cubicBezTo>
                  <a:cubicBezTo>
                    <a:pt x="34" y="56"/>
                    <a:pt x="36" y="57"/>
                    <a:pt x="37" y="57"/>
                  </a:cubicBezTo>
                  <a:cubicBezTo>
                    <a:pt x="38" y="57"/>
                    <a:pt x="40" y="56"/>
                    <a:pt x="40" y="56"/>
                  </a:cubicBezTo>
                  <a:cubicBezTo>
                    <a:pt x="40" y="56"/>
                    <a:pt x="41" y="56"/>
                    <a:pt x="43" y="57"/>
                  </a:cubicBezTo>
                  <a:cubicBezTo>
                    <a:pt x="42" y="54"/>
                    <a:pt x="43" y="55"/>
                    <a:pt x="45" y="53"/>
                  </a:cubicBezTo>
                  <a:cubicBezTo>
                    <a:pt x="48" y="50"/>
                    <a:pt x="48" y="47"/>
                    <a:pt x="50" y="46"/>
                  </a:cubicBezTo>
                  <a:cubicBezTo>
                    <a:pt x="52" y="46"/>
                    <a:pt x="53" y="45"/>
                    <a:pt x="56" y="46"/>
                  </a:cubicBezTo>
                  <a:cubicBezTo>
                    <a:pt x="60" y="46"/>
                    <a:pt x="55" y="48"/>
                    <a:pt x="57" y="50"/>
                  </a:cubicBezTo>
                  <a:cubicBezTo>
                    <a:pt x="59" y="51"/>
                    <a:pt x="66" y="49"/>
                    <a:pt x="66" y="51"/>
                  </a:cubicBezTo>
                  <a:cubicBezTo>
                    <a:pt x="67" y="53"/>
                    <a:pt x="58" y="55"/>
                    <a:pt x="58" y="56"/>
                  </a:cubicBezTo>
                  <a:cubicBezTo>
                    <a:pt x="59" y="56"/>
                    <a:pt x="63" y="57"/>
                    <a:pt x="65" y="58"/>
                  </a:cubicBezTo>
                  <a:cubicBezTo>
                    <a:pt x="66" y="59"/>
                    <a:pt x="64" y="62"/>
                    <a:pt x="65" y="63"/>
                  </a:cubicBezTo>
                  <a:cubicBezTo>
                    <a:pt x="66" y="64"/>
                    <a:pt x="68" y="63"/>
                    <a:pt x="69" y="62"/>
                  </a:cubicBezTo>
                  <a:cubicBezTo>
                    <a:pt x="71" y="60"/>
                    <a:pt x="73" y="61"/>
                    <a:pt x="75" y="59"/>
                  </a:cubicBezTo>
                  <a:cubicBezTo>
                    <a:pt x="77" y="58"/>
                    <a:pt x="82" y="59"/>
                    <a:pt x="83" y="58"/>
                  </a:cubicBezTo>
                  <a:cubicBezTo>
                    <a:pt x="84" y="57"/>
                    <a:pt x="82" y="56"/>
                    <a:pt x="77" y="56"/>
                  </a:cubicBezTo>
                  <a:cubicBezTo>
                    <a:pt x="73" y="57"/>
                    <a:pt x="72" y="53"/>
                    <a:pt x="72" y="52"/>
                  </a:cubicBezTo>
                  <a:cubicBezTo>
                    <a:pt x="72" y="50"/>
                    <a:pt x="77" y="46"/>
                    <a:pt x="79" y="46"/>
                  </a:cubicBezTo>
                  <a:cubicBezTo>
                    <a:pt x="82" y="46"/>
                    <a:pt x="84" y="46"/>
                    <a:pt x="87" y="44"/>
                  </a:cubicBezTo>
                  <a:cubicBezTo>
                    <a:pt x="88" y="43"/>
                    <a:pt x="90" y="43"/>
                    <a:pt x="92" y="43"/>
                  </a:cubicBezTo>
                  <a:cubicBezTo>
                    <a:pt x="92" y="42"/>
                    <a:pt x="91" y="40"/>
                    <a:pt x="92" y="40"/>
                  </a:cubicBezTo>
                  <a:close/>
                </a:path>
              </a:pathLst>
            </a:custGeom>
            <a:solidFill>
              <a:schemeClr val="bg2">
                <a:lumMod val="65000"/>
              </a:schemeClr>
            </a:solidFill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69" name="Freeform 22"/>
            <p:cNvSpPr>
              <a:spLocks/>
            </p:cNvSpPr>
            <p:nvPr/>
          </p:nvSpPr>
          <p:spPr bwMode="auto">
            <a:xfrm>
              <a:off x="5254625" y="2978150"/>
              <a:ext cx="387350" cy="293688"/>
            </a:xfrm>
            <a:custGeom>
              <a:avLst/>
              <a:gdLst>
                <a:gd name="T0" fmla="*/ 51 w 54"/>
                <a:gd name="T1" fmla="*/ 20 h 41"/>
                <a:gd name="T2" fmla="*/ 47 w 54"/>
                <a:gd name="T3" fmla="*/ 16 h 41"/>
                <a:gd name="T4" fmla="*/ 45 w 54"/>
                <a:gd name="T5" fmla="*/ 12 h 41"/>
                <a:gd name="T6" fmla="*/ 44 w 54"/>
                <a:gd name="T7" fmla="*/ 8 h 41"/>
                <a:gd name="T8" fmla="*/ 44 w 54"/>
                <a:gd name="T9" fmla="*/ 4 h 41"/>
                <a:gd name="T10" fmla="*/ 38 w 54"/>
                <a:gd name="T11" fmla="*/ 3 h 41"/>
                <a:gd name="T12" fmla="*/ 35 w 54"/>
                <a:gd name="T13" fmla="*/ 3 h 41"/>
                <a:gd name="T14" fmla="*/ 32 w 54"/>
                <a:gd name="T15" fmla="*/ 1 h 41"/>
                <a:gd name="T16" fmla="*/ 29 w 54"/>
                <a:gd name="T17" fmla="*/ 0 h 41"/>
                <a:gd name="T18" fmla="*/ 29 w 54"/>
                <a:gd name="T19" fmla="*/ 0 h 41"/>
                <a:gd name="T20" fmla="*/ 27 w 54"/>
                <a:gd name="T21" fmla="*/ 0 h 41"/>
                <a:gd name="T22" fmla="*/ 24 w 54"/>
                <a:gd name="T23" fmla="*/ 3 h 41"/>
                <a:gd name="T24" fmla="*/ 21 w 54"/>
                <a:gd name="T25" fmla="*/ 3 h 41"/>
                <a:gd name="T26" fmla="*/ 19 w 54"/>
                <a:gd name="T27" fmla="*/ 6 h 41"/>
                <a:gd name="T28" fmla="*/ 19 w 54"/>
                <a:gd name="T29" fmla="*/ 9 h 41"/>
                <a:gd name="T30" fmla="*/ 16 w 54"/>
                <a:gd name="T31" fmla="*/ 10 h 41"/>
                <a:gd name="T32" fmla="*/ 13 w 54"/>
                <a:gd name="T33" fmla="*/ 13 h 41"/>
                <a:gd name="T34" fmla="*/ 13 w 54"/>
                <a:gd name="T35" fmla="*/ 16 h 41"/>
                <a:gd name="T36" fmla="*/ 9 w 54"/>
                <a:gd name="T37" fmla="*/ 17 h 41"/>
                <a:gd name="T38" fmla="*/ 6 w 54"/>
                <a:gd name="T39" fmla="*/ 19 h 41"/>
                <a:gd name="T40" fmla="*/ 2 w 54"/>
                <a:gd name="T41" fmla="*/ 19 h 41"/>
                <a:gd name="T42" fmla="*/ 2 w 54"/>
                <a:gd name="T43" fmla="*/ 19 h 41"/>
                <a:gd name="T44" fmla="*/ 3 w 54"/>
                <a:gd name="T45" fmla="*/ 24 h 41"/>
                <a:gd name="T46" fmla="*/ 3 w 54"/>
                <a:gd name="T47" fmla="*/ 29 h 41"/>
                <a:gd name="T48" fmla="*/ 0 w 54"/>
                <a:gd name="T49" fmla="*/ 32 h 41"/>
                <a:gd name="T50" fmla="*/ 1 w 54"/>
                <a:gd name="T51" fmla="*/ 35 h 41"/>
                <a:gd name="T52" fmla="*/ 1 w 54"/>
                <a:gd name="T53" fmla="*/ 38 h 41"/>
                <a:gd name="T54" fmla="*/ 5 w 54"/>
                <a:gd name="T55" fmla="*/ 38 h 41"/>
                <a:gd name="T56" fmla="*/ 8 w 54"/>
                <a:gd name="T57" fmla="*/ 35 h 41"/>
                <a:gd name="T58" fmla="*/ 19 w 54"/>
                <a:gd name="T59" fmla="*/ 37 h 41"/>
                <a:gd name="T60" fmla="*/ 24 w 54"/>
                <a:gd name="T61" fmla="*/ 38 h 41"/>
                <a:gd name="T62" fmla="*/ 27 w 54"/>
                <a:gd name="T63" fmla="*/ 38 h 41"/>
                <a:gd name="T64" fmla="*/ 32 w 54"/>
                <a:gd name="T65" fmla="*/ 38 h 41"/>
                <a:gd name="T66" fmla="*/ 35 w 54"/>
                <a:gd name="T67" fmla="*/ 40 h 41"/>
                <a:gd name="T68" fmla="*/ 40 w 54"/>
                <a:gd name="T69" fmla="*/ 40 h 41"/>
                <a:gd name="T70" fmla="*/ 42 w 54"/>
                <a:gd name="T71" fmla="*/ 38 h 41"/>
                <a:gd name="T72" fmla="*/ 45 w 54"/>
                <a:gd name="T73" fmla="*/ 34 h 41"/>
                <a:gd name="T74" fmla="*/ 49 w 54"/>
                <a:gd name="T75" fmla="*/ 33 h 41"/>
                <a:gd name="T76" fmla="*/ 47 w 54"/>
                <a:gd name="T77" fmla="*/ 31 h 41"/>
                <a:gd name="T78" fmla="*/ 47 w 54"/>
                <a:gd name="T79" fmla="*/ 25 h 41"/>
                <a:gd name="T80" fmla="*/ 51 w 54"/>
                <a:gd name="T81" fmla="*/ 25 h 41"/>
                <a:gd name="T82" fmla="*/ 54 w 54"/>
                <a:gd name="T83" fmla="*/ 23 h 41"/>
                <a:gd name="T84" fmla="*/ 51 w 54"/>
                <a:gd name="T85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4" h="41">
                  <a:moveTo>
                    <a:pt x="51" y="20"/>
                  </a:moveTo>
                  <a:cubicBezTo>
                    <a:pt x="50" y="19"/>
                    <a:pt x="49" y="17"/>
                    <a:pt x="47" y="16"/>
                  </a:cubicBezTo>
                  <a:cubicBezTo>
                    <a:pt x="46" y="16"/>
                    <a:pt x="46" y="13"/>
                    <a:pt x="45" y="12"/>
                  </a:cubicBezTo>
                  <a:cubicBezTo>
                    <a:pt x="43" y="12"/>
                    <a:pt x="44" y="9"/>
                    <a:pt x="44" y="8"/>
                  </a:cubicBezTo>
                  <a:cubicBezTo>
                    <a:pt x="44" y="6"/>
                    <a:pt x="45" y="4"/>
                    <a:pt x="44" y="4"/>
                  </a:cubicBezTo>
                  <a:cubicBezTo>
                    <a:pt x="43" y="3"/>
                    <a:pt x="40" y="2"/>
                    <a:pt x="38" y="3"/>
                  </a:cubicBezTo>
                  <a:cubicBezTo>
                    <a:pt x="37" y="3"/>
                    <a:pt x="36" y="3"/>
                    <a:pt x="35" y="3"/>
                  </a:cubicBezTo>
                  <a:cubicBezTo>
                    <a:pt x="34" y="1"/>
                    <a:pt x="34" y="0"/>
                    <a:pt x="32" y="1"/>
                  </a:cubicBezTo>
                  <a:cubicBezTo>
                    <a:pt x="31" y="1"/>
                    <a:pt x="30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26" y="1"/>
                    <a:pt x="26" y="3"/>
                    <a:pt x="24" y="3"/>
                  </a:cubicBezTo>
                  <a:cubicBezTo>
                    <a:pt x="24" y="3"/>
                    <a:pt x="22" y="2"/>
                    <a:pt x="21" y="3"/>
                  </a:cubicBezTo>
                  <a:cubicBezTo>
                    <a:pt x="19" y="4"/>
                    <a:pt x="19" y="6"/>
                    <a:pt x="19" y="6"/>
                  </a:cubicBezTo>
                  <a:cubicBezTo>
                    <a:pt x="19" y="7"/>
                    <a:pt x="19" y="9"/>
                    <a:pt x="19" y="9"/>
                  </a:cubicBezTo>
                  <a:cubicBezTo>
                    <a:pt x="17" y="9"/>
                    <a:pt x="18" y="10"/>
                    <a:pt x="16" y="10"/>
                  </a:cubicBezTo>
                  <a:cubicBezTo>
                    <a:pt x="16" y="11"/>
                    <a:pt x="13" y="12"/>
                    <a:pt x="13" y="13"/>
                  </a:cubicBezTo>
                  <a:cubicBezTo>
                    <a:pt x="13" y="14"/>
                    <a:pt x="13" y="16"/>
                    <a:pt x="13" y="16"/>
                  </a:cubicBezTo>
                  <a:cubicBezTo>
                    <a:pt x="12" y="16"/>
                    <a:pt x="10" y="16"/>
                    <a:pt x="9" y="17"/>
                  </a:cubicBezTo>
                  <a:cubicBezTo>
                    <a:pt x="8" y="19"/>
                    <a:pt x="8" y="19"/>
                    <a:pt x="6" y="19"/>
                  </a:cubicBezTo>
                  <a:cubicBezTo>
                    <a:pt x="6" y="19"/>
                    <a:pt x="3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" y="21"/>
                    <a:pt x="2" y="22"/>
                    <a:pt x="3" y="24"/>
                  </a:cubicBezTo>
                  <a:cubicBezTo>
                    <a:pt x="3" y="25"/>
                    <a:pt x="4" y="28"/>
                    <a:pt x="3" y="29"/>
                  </a:cubicBezTo>
                  <a:cubicBezTo>
                    <a:pt x="2" y="29"/>
                    <a:pt x="0" y="31"/>
                    <a:pt x="0" y="32"/>
                  </a:cubicBezTo>
                  <a:cubicBezTo>
                    <a:pt x="0" y="33"/>
                    <a:pt x="2" y="34"/>
                    <a:pt x="1" y="35"/>
                  </a:cubicBezTo>
                  <a:cubicBezTo>
                    <a:pt x="1" y="36"/>
                    <a:pt x="1" y="38"/>
                    <a:pt x="1" y="38"/>
                  </a:cubicBezTo>
                  <a:cubicBezTo>
                    <a:pt x="3" y="38"/>
                    <a:pt x="3" y="39"/>
                    <a:pt x="5" y="38"/>
                  </a:cubicBezTo>
                  <a:cubicBezTo>
                    <a:pt x="6" y="37"/>
                    <a:pt x="6" y="35"/>
                    <a:pt x="8" y="35"/>
                  </a:cubicBezTo>
                  <a:cubicBezTo>
                    <a:pt x="11" y="35"/>
                    <a:pt x="17" y="35"/>
                    <a:pt x="19" y="37"/>
                  </a:cubicBezTo>
                  <a:cubicBezTo>
                    <a:pt x="19" y="38"/>
                    <a:pt x="22" y="37"/>
                    <a:pt x="24" y="38"/>
                  </a:cubicBezTo>
                  <a:cubicBezTo>
                    <a:pt x="25" y="38"/>
                    <a:pt x="27" y="39"/>
                    <a:pt x="27" y="38"/>
                  </a:cubicBezTo>
                  <a:cubicBezTo>
                    <a:pt x="28" y="38"/>
                    <a:pt x="30" y="39"/>
                    <a:pt x="32" y="38"/>
                  </a:cubicBezTo>
                  <a:cubicBezTo>
                    <a:pt x="33" y="38"/>
                    <a:pt x="34" y="41"/>
                    <a:pt x="35" y="40"/>
                  </a:cubicBezTo>
                  <a:cubicBezTo>
                    <a:pt x="36" y="39"/>
                    <a:pt x="40" y="39"/>
                    <a:pt x="40" y="40"/>
                  </a:cubicBezTo>
                  <a:cubicBezTo>
                    <a:pt x="42" y="41"/>
                    <a:pt x="42" y="39"/>
                    <a:pt x="42" y="38"/>
                  </a:cubicBezTo>
                  <a:cubicBezTo>
                    <a:pt x="42" y="37"/>
                    <a:pt x="45" y="34"/>
                    <a:pt x="45" y="34"/>
                  </a:cubicBezTo>
                  <a:cubicBezTo>
                    <a:pt x="45" y="34"/>
                    <a:pt x="47" y="34"/>
                    <a:pt x="49" y="33"/>
                  </a:cubicBezTo>
                  <a:cubicBezTo>
                    <a:pt x="48" y="33"/>
                    <a:pt x="48" y="32"/>
                    <a:pt x="47" y="31"/>
                  </a:cubicBezTo>
                  <a:cubicBezTo>
                    <a:pt x="47" y="28"/>
                    <a:pt x="46" y="26"/>
                    <a:pt x="47" y="25"/>
                  </a:cubicBezTo>
                  <a:cubicBezTo>
                    <a:pt x="47" y="24"/>
                    <a:pt x="50" y="26"/>
                    <a:pt x="51" y="25"/>
                  </a:cubicBezTo>
                  <a:cubicBezTo>
                    <a:pt x="53" y="25"/>
                    <a:pt x="54" y="24"/>
                    <a:pt x="54" y="23"/>
                  </a:cubicBezTo>
                  <a:cubicBezTo>
                    <a:pt x="54" y="22"/>
                    <a:pt x="52" y="20"/>
                    <a:pt x="51" y="20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70" name="Freeform 23"/>
            <p:cNvSpPr>
              <a:spLocks/>
            </p:cNvSpPr>
            <p:nvPr/>
          </p:nvSpPr>
          <p:spPr bwMode="auto">
            <a:xfrm>
              <a:off x="5154613" y="2855913"/>
              <a:ext cx="307975" cy="150813"/>
            </a:xfrm>
            <a:custGeom>
              <a:avLst/>
              <a:gdLst>
                <a:gd name="T0" fmla="*/ 14 w 43"/>
                <a:gd name="T1" fmla="*/ 15 h 21"/>
                <a:gd name="T2" fmla="*/ 22 w 43"/>
                <a:gd name="T3" fmla="*/ 15 h 21"/>
                <a:gd name="T4" fmla="*/ 25 w 43"/>
                <a:gd name="T5" fmla="*/ 17 h 21"/>
                <a:gd name="T6" fmla="*/ 30 w 43"/>
                <a:gd name="T7" fmla="*/ 20 h 21"/>
                <a:gd name="T8" fmla="*/ 33 w 43"/>
                <a:gd name="T9" fmla="*/ 21 h 21"/>
                <a:gd name="T10" fmla="*/ 35 w 43"/>
                <a:gd name="T11" fmla="*/ 21 h 21"/>
                <a:gd name="T12" fmla="*/ 38 w 43"/>
                <a:gd name="T13" fmla="*/ 20 h 21"/>
                <a:gd name="T14" fmla="*/ 41 w 43"/>
                <a:gd name="T15" fmla="*/ 18 h 21"/>
                <a:gd name="T16" fmla="*/ 43 w 43"/>
                <a:gd name="T17" fmla="*/ 17 h 21"/>
                <a:gd name="T18" fmla="*/ 41 w 43"/>
                <a:gd name="T19" fmla="*/ 13 h 21"/>
                <a:gd name="T20" fmla="*/ 40 w 43"/>
                <a:gd name="T21" fmla="*/ 9 h 21"/>
                <a:gd name="T22" fmla="*/ 39 w 43"/>
                <a:gd name="T23" fmla="*/ 6 h 21"/>
                <a:gd name="T24" fmla="*/ 38 w 43"/>
                <a:gd name="T25" fmla="*/ 4 h 21"/>
                <a:gd name="T26" fmla="*/ 32 w 43"/>
                <a:gd name="T27" fmla="*/ 4 h 21"/>
                <a:gd name="T28" fmla="*/ 27 w 43"/>
                <a:gd name="T29" fmla="*/ 1 h 21"/>
                <a:gd name="T30" fmla="*/ 20 w 43"/>
                <a:gd name="T31" fmla="*/ 1 h 21"/>
                <a:gd name="T32" fmla="*/ 19 w 43"/>
                <a:gd name="T33" fmla="*/ 7 h 21"/>
                <a:gd name="T34" fmla="*/ 15 w 43"/>
                <a:gd name="T35" fmla="*/ 9 h 21"/>
                <a:gd name="T36" fmla="*/ 10 w 43"/>
                <a:gd name="T37" fmla="*/ 2 h 21"/>
                <a:gd name="T38" fmla="*/ 4 w 43"/>
                <a:gd name="T39" fmla="*/ 5 h 21"/>
                <a:gd name="T40" fmla="*/ 2 w 43"/>
                <a:gd name="T41" fmla="*/ 10 h 21"/>
                <a:gd name="T42" fmla="*/ 1 w 43"/>
                <a:gd name="T43" fmla="*/ 16 h 21"/>
                <a:gd name="T44" fmla="*/ 1 w 43"/>
                <a:gd name="T45" fmla="*/ 17 h 21"/>
                <a:gd name="T46" fmla="*/ 6 w 43"/>
                <a:gd name="T47" fmla="*/ 15 h 21"/>
                <a:gd name="T48" fmla="*/ 14 w 43"/>
                <a:gd name="T49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" h="21">
                  <a:moveTo>
                    <a:pt x="14" y="15"/>
                  </a:moveTo>
                  <a:cubicBezTo>
                    <a:pt x="16" y="15"/>
                    <a:pt x="19" y="16"/>
                    <a:pt x="22" y="15"/>
                  </a:cubicBezTo>
                  <a:cubicBezTo>
                    <a:pt x="24" y="14"/>
                    <a:pt x="24" y="17"/>
                    <a:pt x="25" y="17"/>
                  </a:cubicBezTo>
                  <a:cubicBezTo>
                    <a:pt x="27" y="16"/>
                    <a:pt x="29" y="18"/>
                    <a:pt x="30" y="20"/>
                  </a:cubicBezTo>
                  <a:cubicBezTo>
                    <a:pt x="32" y="21"/>
                    <a:pt x="32" y="21"/>
                    <a:pt x="33" y="21"/>
                  </a:cubicBezTo>
                  <a:cubicBezTo>
                    <a:pt x="34" y="21"/>
                    <a:pt x="34" y="21"/>
                    <a:pt x="35" y="21"/>
                  </a:cubicBezTo>
                  <a:cubicBezTo>
                    <a:pt x="36" y="19"/>
                    <a:pt x="37" y="20"/>
                    <a:pt x="38" y="20"/>
                  </a:cubicBezTo>
                  <a:cubicBezTo>
                    <a:pt x="40" y="20"/>
                    <a:pt x="40" y="18"/>
                    <a:pt x="41" y="18"/>
                  </a:cubicBezTo>
                  <a:cubicBezTo>
                    <a:pt x="41" y="17"/>
                    <a:pt x="42" y="17"/>
                    <a:pt x="43" y="17"/>
                  </a:cubicBezTo>
                  <a:cubicBezTo>
                    <a:pt x="42" y="16"/>
                    <a:pt x="42" y="14"/>
                    <a:pt x="41" y="13"/>
                  </a:cubicBezTo>
                  <a:cubicBezTo>
                    <a:pt x="40" y="12"/>
                    <a:pt x="39" y="11"/>
                    <a:pt x="40" y="9"/>
                  </a:cubicBezTo>
                  <a:cubicBezTo>
                    <a:pt x="40" y="8"/>
                    <a:pt x="40" y="7"/>
                    <a:pt x="39" y="6"/>
                  </a:cubicBezTo>
                  <a:cubicBezTo>
                    <a:pt x="38" y="5"/>
                    <a:pt x="38" y="5"/>
                    <a:pt x="38" y="4"/>
                  </a:cubicBezTo>
                  <a:cubicBezTo>
                    <a:pt x="36" y="4"/>
                    <a:pt x="33" y="4"/>
                    <a:pt x="32" y="4"/>
                  </a:cubicBezTo>
                  <a:cubicBezTo>
                    <a:pt x="31" y="4"/>
                    <a:pt x="27" y="1"/>
                    <a:pt x="27" y="1"/>
                  </a:cubicBezTo>
                  <a:cubicBezTo>
                    <a:pt x="26" y="0"/>
                    <a:pt x="23" y="0"/>
                    <a:pt x="20" y="1"/>
                  </a:cubicBezTo>
                  <a:cubicBezTo>
                    <a:pt x="19" y="2"/>
                    <a:pt x="20" y="4"/>
                    <a:pt x="19" y="7"/>
                  </a:cubicBezTo>
                  <a:cubicBezTo>
                    <a:pt x="19" y="10"/>
                    <a:pt x="16" y="9"/>
                    <a:pt x="15" y="9"/>
                  </a:cubicBezTo>
                  <a:cubicBezTo>
                    <a:pt x="14" y="9"/>
                    <a:pt x="11" y="4"/>
                    <a:pt x="10" y="2"/>
                  </a:cubicBezTo>
                  <a:cubicBezTo>
                    <a:pt x="9" y="1"/>
                    <a:pt x="6" y="4"/>
                    <a:pt x="4" y="5"/>
                  </a:cubicBezTo>
                  <a:cubicBezTo>
                    <a:pt x="2" y="7"/>
                    <a:pt x="3" y="9"/>
                    <a:pt x="2" y="10"/>
                  </a:cubicBezTo>
                  <a:cubicBezTo>
                    <a:pt x="1" y="11"/>
                    <a:pt x="0" y="14"/>
                    <a:pt x="1" y="16"/>
                  </a:cubicBezTo>
                  <a:cubicBezTo>
                    <a:pt x="1" y="16"/>
                    <a:pt x="1" y="16"/>
                    <a:pt x="1" y="17"/>
                  </a:cubicBezTo>
                  <a:cubicBezTo>
                    <a:pt x="3" y="16"/>
                    <a:pt x="5" y="16"/>
                    <a:pt x="6" y="15"/>
                  </a:cubicBezTo>
                  <a:cubicBezTo>
                    <a:pt x="8" y="14"/>
                    <a:pt x="13" y="15"/>
                    <a:pt x="14" y="15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71" name="Freeform 24"/>
            <p:cNvSpPr>
              <a:spLocks/>
            </p:cNvSpPr>
            <p:nvPr/>
          </p:nvSpPr>
          <p:spPr bwMode="auto">
            <a:xfrm>
              <a:off x="5154613" y="2949575"/>
              <a:ext cx="236538" cy="171450"/>
            </a:xfrm>
            <a:custGeom>
              <a:avLst/>
              <a:gdLst>
                <a:gd name="T0" fmla="*/ 4 w 33"/>
                <a:gd name="T1" fmla="*/ 12 h 24"/>
                <a:gd name="T2" fmla="*/ 8 w 33"/>
                <a:gd name="T3" fmla="*/ 14 h 24"/>
                <a:gd name="T4" fmla="*/ 12 w 33"/>
                <a:gd name="T5" fmla="*/ 15 h 24"/>
                <a:gd name="T6" fmla="*/ 12 w 33"/>
                <a:gd name="T7" fmla="*/ 20 h 24"/>
                <a:gd name="T8" fmla="*/ 16 w 33"/>
                <a:gd name="T9" fmla="*/ 23 h 24"/>
                <a:gd name="T10" fmla="*/ 20 w 33"/>
                <a:gd name="T11" fmla="*/ 23 h 24"/>
                <a:gd name="T12" fmla="*/ 23 w 33"/>
                <a:gd name="T13" fmla="*/ 21 h 24"/>
                <a:gd name="T14" fmla="*/ 27 w 33"/>
                <a:gd name="T15" fmla="*/ 21 h 24"/>
                <a:gd name="T16" fmla="*/ 28 w 33"/>
                <a:gd name="T17" fmla="*/ 17 h 24"/>
                <a:gd name="T18" fmla="*/ 31 w 33"/>
                <a:gd name="T19" fmla="*/ 14 h 24"/>
                <a:gd name="T20" fmla="*/ 33 w 33"/>
                <a:gd name="T21" fmla="*/ 13 h 24"/>
                <a:gd name="T22" fmla="*/ 33 w 33"/>
                <a:gd name="T23" fmla="*/ 10 h 24"/>
                <a:gd name="T24" fmla="*/ 33 w 33"/>
                <a:gd name="T25" fmla="*/ 8 h 24"/>
                <a:gd name="T26" fmla="*/ 31 w 33"/>
                <a:gd name="T27" fmla="*/ 6 h 24"/>
                <a:gd name="T28" fmla="*/ 25 w 33"/>
                <a:gd name="T29" fmla="*/ 3 h 24"/>
                <a:gd name="T30" fmla="*/ 22 w 33"/>
                <a:gd name="T31" fmla="*/ 2 h 24"/>
                <a:gd name="T32" fmla="*/ 14 w 33"/>
                <a:gd name="T33" fmla="*/ 2 h 24"/>
                <a:gd name="T34" fmla="*/ 6 w 33"/>
                <a:gd name="T35" fmla="*/ 2 h 24"/>
                <a:gd name="T36" fmla="*/ 1 w 33"/>
                <a:gd name="T37" fmla="*/ 3 h 24"/>
                <a:gd name="T38" fmla="*/ 1 w 33"/>
                <a:gd name="T39" fmla="*/ 10 h 24"/>
                <a:gd name="T40" fmla="*/ 1 w 33"/>
                <a:gd name="T41" fmla="*/ 11 h 24"/>
                <a:gd name="T42" fmla="*/ 4 w 33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3" h="24">
                  <a:moveTo>
                    <a:pt x="4" y="12"/>
                  </a:moveTo>
                  <a:cubicBezTo>
                    <a:pt x="5" y="13"/>
                    <a:pt x="7" y="14"/>
                    <a:pt x="8" y="14"/>
                  </a:cubicBezTo>
                  <a:cubicBezTo>
                    <a:pt x="9" y="13"/>
                    <a:pt x="12" y="14"/>
                    <a:pt x="12" y="15"/>
                  </a:cubicBezTo>
                  <a:cubicBezTo>
                    <a:pt x="12" y="17"/>
                    <a:pt x="11" y="20"/>
                    <a:pt x="12" y="20"/>
                  </a:cubicBezTo>
                  <a:cubicBezTo>
                    <a:pt x="12" y="20"/>
                    <a:pt x="16" y="21"/>
                    <a:pt x="16" y="23"/>
                  </a:cubicBezTo>
                  <a:cubicBezTo>
                    <a:pt x="17" y="23"/>
                    <a:pt x="20" y="23"/>
                    <a:pt x="20" y="23"/>
                  </a:cubicBezTo>
                  <a:cubicBezTo>
                    <a:pt x="22" y="24"/>
                    <a:pt x="22" y="23"/>
                    <a:pt x="23" y="21"/>
                  </a:cubicBezTo>
                  <a:cubicBezTo>
                    <a:pt x="24" y="21"/>
                    <a:pt x="26" y="21"/>
                    <a:pt x="27" y="21"/>
                  </a:cubicBezTo>
                  <a:cubicBezTo>
                    <a:pt x="28" y="21"/>
                    <a:pt x="28" y="18"/>
                    <a:pt x="28" y="17"/>
                  </a:cubicBezTo>
                  <a:cubicBezTo>
                    <a:pt x="28" y="17"/>
                    <a:pt x="30" y="15"/>
                    <a:pt x="31" y="14"/>
                  </a:cubicBezTo>
                  <a:cubicBezTo>
                    <a:pt x="32" y="14"/>
                    <a:pt x="31" y="13"/>
                    <a:pt x="33" y="13"/>
                  </a:cubicBezTo>
                  <a:cubicBezTo>
                    <a:pt x="33" y="13"/>
                    <a:pt x="33" y="11"/>
                    <a:pt x="33" y="10"/>
                  </a:cubicBezTo>
                  <a:cubicBezTo>
                    <a:pt x="33" y="10"/>
                    <a:pt x="33" y="9"/>
                    <a:pt x="33" y="8"/>
                  </a:cubicBezTo>
                  <a:cubicBezTo>
                    <a:pt x="33" y="7"/>
                    <a:pt x="32" y="7"/>
                    <a:pt x="31" y="6"/>
                  </a:cubicBezTo>
                  <a:cubicBezTo>
                    <a:pt x="29" y="5"/>
                    <a:pt x="27" y="3"/>
                    <a:pt x="25" y="3"/>
                  </a:cubicBezTo>
                  <a:cubicBezTo>
                    <a:pt x="24" y="3"/>
                    <a:pt x="24" y="1"/>
                    <a:pt x="22" y="2"/>
                  </a:cubicBezTo>
                  <a:cubicBezTo>
                    <a:pt x="20" y="3"/>
                    <a:pt x="16" y="2"/>
                    <a:pt x="14" y="2"/>
                  </a:cubicBezTo>
                  <a:cubicBezTo>
                    <a:pt x="13" y="2"/>
                    <a:pt x="8" y="0"/>
                    <a:pt x="6" y="2"/>
                  </a:cubicBezTo>
                  <a:cubicBezTo>
                    <a:pt x="5" y="3"/>
                    <a:pt x="3" y="3"/>
                    <a:pt x="1" y="3"/>
                  </a:cubicBezTo>
                  <a:cubicBezTo>
                    <a:pt x="2" y="6"/>
                    <a:pt x="2" y="8"/>
                    <a:pt x="1" y="10"/>
                  </a:cubicBezTo>
                  <a:cubicBezTo>
                    <a:pt x="0" y="11"/>
                    <a:pt x="0" y="11"/>
                    <a:pt x="1" y="11"/>
                  </a:cubicBezTo>
                  <a:cubicBezTo>
                    <a:pt x="2" y="11"/>
                    <a:pt x="4" y="11"/>
                    <a:pt x="4" y="12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72" name="Freeform 25"/>
            <p:cNvSpPr>
              <a:spLocks/>
            </p:cNvSpPr>
            <p:nvPr/>
          </p:nvSpPr>
          <p:spPr bwMode="auto">
            <a:xfrm>
              <a:off x="4549775" y="3487738"/>
              <a:ext cx="195263" cy="107950"/>
            </a:xfrm>
            <a:custGeom>
              <a:avLst/>
              <a:gdLst>
                <a:gd name="T0" fmla="*/ 24 w 27"/>
                <a:gd name="T1" fmla="*/ 6 h 15"/>
                <a:gd name="T2" fmla="*/ 21 w 27"/>
                <a:gd name="T3" fmla="*/ 5 h 15"/>
                <a:gd name="T4" fmla="*/ 21 w 27"/>
                <a:gd name="T5" fmla="*/ 2 h 15"/>
                <a:gd name="T6" fmla="*/ 17 w 27"/>
                <a:gd name="T7" fmla="*/ 0 h 15"/>
                <a:gd name="T8" fmla="*/ 14 w 27"/>
                <a:gd name="T9" fmla="*/ 0 h 15"/>
                <a:gd name="T10" fmla="*/ 8 w 27"/>
                <a:gd name="T11" fmla="*/ 1 h 15"/>
                <a:gd name="T12" fmla="*/ 8 w 27"/>
                <a:gd name="T13" fmla="*/ 2 h 15"/>
                <a:gd name="T14" fmla="*/ 5 w 27"/>
                <a:gd name="T15" fmla="*/ 4 h 15"/>
                <a:gd name="T16" fmla="*/ 1 w 27"/>
                <a:gd name="T17" fmla="*/ 9 h 15"/>
                <a:gd name="T18" fmla="*/ 2 w 27"/>
                <a:gd name="T19" fmla="*/ 11 h 15"/>
                <a:gd name="T20" fmla="*/ 4 w 27"/>
                <a:gd name="T21" fmla="*/ 12 h 15"/>
                <a:gd name="T22" fmla="*/ 5 w 27"/>
                <a:gd name="T23" fmla="*/ 15 h 15"/>
                <a:gd name="T24" fmla="*/ 5 w 27"/>
                <a:gd name="T25" fmla="*/ 15 h 15"/>
                <a:gd name="T26" fmla="*/ 11 w 27"/>
                <a:gd name="T27" fmla="*/ 14 h 15"/>
                <a:gd name="T28" fmla="*/ 14 w 27"/>
                <a:gd name="T29" fmla="*/ 10 h 15"/>
                <a:gd name="T30" fmla="*/ 16 w 27"/>
                <a:gd name="T31" fmla="*/ 14 h 15"/>
                <a:gd name="T32" fmla="*/ 18 w 27"/>
                <a:gd name="T33" fmla="*/ 12 h 15"/>
                <a:gd name="T34" fmla="*/ 20 w 27"/>
                <a:gd name="T35" fmla="*/ 11 h 15"/>
                <a:gd name="T36" fmla="*/ 23 w 27"/>
                <a:gd name="T37" fmla="*/ 10 h 15"/>
                <a:gd name="T38" fmla="*/ 25 w 27"/>
                <a:gd name="T39" fmla="*/ 9 h 15"/>
                <a:gd name="T40" fmla="*/ 26 w 27"/>
                <a:gd name="T41" fmla="*/ 8 h 15"/>
                <a:gd name="T42" fmla="*/ 27 w 27"/>
                <a:gd name="T43" fmla="*/ 6 h 15"/>
                <a:gd name="T44" fmla="*/ 24 w 27"/>
                <a:gd name="T45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" h="15">
                  <a:moveTo>
                    <a:pt x="24" y="6"/>
                  </a:moveTo>
                  <a:cubicBezTo>
                    <a:pt x="23" y="7"/>
                    <a:pt x="21" y="5"/>
                    <a:pt x="21" y="5"/>
                  </a:cubicBezTo>
                  <a:cubicBezTo>
                    <a:pt x="21" y="4"/>
                    <a:pt x="21" y="2"/>
                    <a:pt x="21" y="2"/>
                  </a:cubicBezTo>
                  <a:cubicBezTo>
                    <a:pt x="20" y="2"/>
                    <a:pt x="19" y="1"/>
                    <a:pt x="17" y="0"/>
                  </a:cubicBezTo>
                  <a:cubicBezTo>
                    <a:pt x="16" y="0"/>
                    <a:pt x="15" y="0"/>
                    <a:pt x="14" y="0"/>
                  </a:cubicBezTo>
                  <a:cubicBezTo>
                    <a:pt x="13" y="1"/>
                    <a:pt x="10" y="1"/>
                    <a:pt x="8" y="1"/>
                  </a:cubicBezTo>
                  <a:cubicBezTo>
                    <a:pt x="8" y="1"/>
                    <a:pt x="8" y="2"/>
                    <a:pt x="8" y="2"/>
                  </a:cubicBezTo>
                  <a:cubicBezTo>
                    <a:pt x="6" y="2"/>
                    <a:pt x="5" y="3"/>
                    <a:pt x="5" y="4"/>
                  </a:cubicBezTo>
                  <a:cubicBezTo>
                    <a:pt x="5" y="5"/>
                    <a:pt x="2" y="7"/>
                    <a:pt x="1" y="9"/>
                  </a:cubicBezTo>
                  <a:cubicBezTo>
                    <a:pt x="0" y="12"/>
                    <a:pt x="0" y="12"/>
                    <a:pt x="2" y="11"/>
                  </a:cubicBezTo>
                  <a:cubicBezTo>
                    <a:pt x="3" y="9"/>
                    <a:pt x="4" y="10"/>
                    <a:pt x="4" y="12"/>
                  </a:cubicBezTo>
                  <a:cubicBezTo>
                    <a:pt x="4" y="12"/>
                    <a:pt x="6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7" y="15"/>
                    <a:pt x="10" y="14"/>
                    <a:pt x="11" y="14"/>
                  </a:cubicBezTo>
                  <a:cubicBezTo>
                    <a:pt x="11" y="14"/>
                    <a:pt x="13" y="10"/>
                    <a:pt x="14" y="10"/>
                  </a:cubicBezTo>
                  <a:cubicBezTo>
                    <a:pt x="14" y="9"/>
                    <a:pt x="15" y="12"/>
                    <a:pt x="16" y="14"/>
                  </a:cubicBezTo>
                  <a:cubicBezTo>
                    <a:pt x="18" y="15"/>
                    <a:pt x="18" y="13"/>
                    <a:pt x="18" y="12"/>
                  </a:cubicBezTo>
                  <a:cubicBezTo>
                    <a:pt x="18" y="11"/>
                    <a:pt x="19" y="10"/>
                    <a:pt x="20" y="11"/>
                  </a:cubicBezTo>
                  <a:cubicBezTo>
                    <a:pt x="21" y="11"/>
                    <a:pt x="23" y="11"/>
                    <a:pt x="23" y="10"/>
                  </a:cubicBezTo>
                  <a:cubicBezTo>
                    <a:pt x="23" y="9"/>
                    <a:pt x="24" y="9"/>
                    <a:pt x="25" y="9"/>
                  </a:cubicBezTo>
                  <a:cubicBezTo>
                    <a:pt x="25" y="9"/>
                    <a:pt x="26" y="8"/>
                    <a:pt x="26" y="8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6" y="6"/>
                    <a:pt x="25" y="5"/>
                    <a:pt x="24" y="6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73" name="Freeform 26"/>
            <p:cNvSpPr>
              <a:spLocks/>
            </p:cNvSpPr>
            <p:nvPr/>
          </p:nvSpPr>
          <p:spPr bwMode="auto">
            <a:xfrm>
              <a:off x="4549775" y="3063875"/>
              <a:ext cx="374650" cy="446088"/>
            </a:xfrm>
            <a:custGeom>
              <a:avLst/>
              <a:gdLst>
                <a:gd name="T0" fmla="*/ 6 w 52"/>
                <a:gd name="T1" fmla="*/ 16 h 62"/>
                <a:gd name="T2" fmla="*/ 3 w 52"/>
                <a:gd name="T3" fmla="*/ 19 h 62"/>
                <a:gd name="T4" fmla="*/ 6 w 52"/>
                <a:gd name="T5" fmla="*/ 22 h 62"/>
                <a:gd name="T6" fmla="*/ 4 w 52"/>
                <a:gd name="T7" fmla="*/ 24 h 62"/>
                <a:gd name="T8" fmla="*/ 1 w 52"/>
                <a:gd name="T9" fmla="*/ 26 h 62"/>
                <a:gd name="T10" fmla="*/ 1 w 52"/>
                <a:gd name="T11" fmla="*/ 29 h 62"/>
                <a:gd name="T12" fmla="*/ 0 w 52"/>
                <a:gd name="T13" fmla="*/ 33 h 62"/>
                <a:gd name="T14" fmla="*/ 1 w 52"/>
                <a:gd name="T15" fmla="*/ 37 h 62"/>
                <a:gd name="T16" fmla="*/ 1 w 52"/>
                <a:gd name="T17" fmla="*/ 40 h 62"/>
                <a:gd name="T18" fmla="*/ 2 w 52"/>
                <a:gd name="T19" fmla="*/ 45 h 62"/>
                <a:gd name="T20" fmla="*/ 3 w 52"/>
                <a:gd name="T21" fmla="*/ 46 h 62"/>
                <a:gd name="T22" fmla="*/ 7 w 52"/>
                <a:gd name="T23" fmla="*/ 47 h 62"/>
                <a:gd name="T24" fmla="*/ 10 w 52"/>
                <a:gd name="T25" fmla="*/ 49 h 62"/>
                <a:gd name="T26" fmla="*/ 11 w 52"/>
                <a:gd name="T27" fmla="*/ 50 h 62"/>
                <a:gd name="T28" fmla="*/ 9 w 52"/>
                <a:gd name="T29" fmla="*/ 56 h 62"/>
                <a:gd name="T30" fmla="*/ 9 w 52"/>
                <a:gd name="T31" fmla="*/ 60 h 62"/>
                <a:gd name="T32" fmla="*/ 14 w 52"/>
                <a:gd name="T33" fmla="*/ 59 h 62"/>
                <a:gd name="T34" fmla="*/ 17 w 52"/>
                <a:gd name="T35" fmla="*/ 59 h 62"/>
                <a:gd name="T36" fmla="*/ 21 w 52"/>
                <a:gd name="T37" fmla="*/ 60 h 62"/>
                <a:gd name="T38" fmla="*/ 22 w 52"/>
                <a:gd name="T39" fmla="*/ 60 h 62"/>
                <a:gd name="T40" fmla="*/ 25 w 52"/>
                <a:gd name="T41" fmla="*/ 61 h 62"/>
                <a:gd name="T42" fmla="*/ 28 w 52"/>
                <a:gd name="T43" fmla="*/ 60 h 62"/>
                <a:gd name="T44" fmla="*/ 32 w 52"/>
                <a:gd name="T45" fmla="*/ 60 h 62"/>
                <a:gd name="T46" fmla="*/ 38 w 52"/>
                <a:gd name="T47" fmla="*/ 59 h 62"/>
                <a:gd name="T48" fmla="*/ 40 w 52"/>
                <a:gd name="T49" fmla="*/ 57 h 62"/>
                <a:gd name="T50" fmla="*/ 43 w 52"/>
                <a:gd name="T51" fmla="*/ 54 h 62"/>
                <a:gd name="T52" fmla="*/ 46 w 52"/>
                <a:gd name="T53" fmla="*/ 50 h 62"/>
                <a:gd name="T54" fmla="*/ 40 w 52"/>
                <a:gd name="T55" fmla="*/ 46 h 62"/>
                <a:gd name="T56" fmla="*/ 38 w 52"/>
                <a:gd name="T57" fmla="*/ 40 h 62"/>
                <a:gd name="T58" fmla="*/ 37 w 52"/>
                <a:gd name="T59" fmla="*/ 37 h 62"/>
                <a:gd name="T60" fmla="*/ 43 w 52"/>
                <a:gd name="T61" fmla="*/ 35 h 62"/>
                <a:gd name="T62" fmla="*/ 48 w 52"/>
                <a:gd name="T63" fmla="*/ 33 h 62"/>
                <a:gd name="T64" fmla="*/ 51 w 52"/>
                <a:gd name="T65" fmla="*/ 32 h 62"/>
                <a:gd name="T66" fmla="*/ 51 w 52"/>
                <a:gd name="T67" fmla="*/ 29 h 62"/>
                <a:gd name="T68" fmla="*/ 50 w 52"/>
                <a:gd name="T69" fmla="*/ 23 h 62"/>
                <a:gd name="T70" fmla="*/ 49 w 52"/>
                <a:gd name="T71" fmla="*/ 20 h 62"/>
                <a:gd name="T72" fmla="*/ 48 w 52"/>
                <a:gd name="T73" fmla="*/ 17 h 62"/>
                <a:gd name="T74" fmla="*/ 48 w 52"/>
                <a:gd name="T75" fmla="*/ 15 h 62"/>
                <a:gd name="T76" fmla="*/ 48 w 52"/>
                <a:gd name="T77" fmla="*/ 9 h 62"/>
                <a:gd name="T78" fmla="*/ 48 w 52"/>
                <a:gd name="T79" fmla="*/ 8 h 62"/>
                <a:gd name="T80" fmla="*/ 47 w 52"/>
                <a:gd name="T81" fmla="*/ 7 h 62"/>
                <a:gd name="T82" fmla="*/ 43 w 52"/>
                <a:gd name="T83" fmla="*/ 5 h 62"/>
                <a:gd name="T84" fmla="*/ 44 w 52"/>
                <a:gd name="T85" fmla="*/ 1 h 62"/>
                <a:gd name="T86" fmla="*/ 39 w 52"/>
                <a:gd name="T87" fmla="*/ 3 h 62"/>
                <a:gd name="T88" fmla="*/ 33 w 52"/>
                <a:gd name="T89" fmla="*/ 7 h 62"/>
                <a:gd name="T90" fmla="*/ 30 w 52"/>
                <a:gd name="T91" fmla="*/ 5 h 62"/>
                <a:gd name="T92" fmla="*/ 27 w 52"/>
                <a:gd name="T93" fmla="*/ 3 h 62"/>
                <a:gd name="T94" fmla="*/ 23 w 52"/>
                <a:gd name="T95" fmla="*/ 1 h 62"/>
                <a:gd name="T96" fmla="*/ 22 w 52"/>
                <a:gd name="T97" fmla="*/ 0 h 62"/>
                <a:gd name="T98" fmla="*/ 20 w 52"/>
                <a:gd name="T99" fmla="*/ 0 h 62"/>
                <a:gd name="T100" fmla="*/ 15 w 52"/>
                <a:gd name="T101" fmla="*/ 0 h 62"/>
                <a:gd name="T102" fmla="*/ 16 w 52"/>
                <a:gd name="T103" fmla="*/ 3 h 62"/>
                <a:gd name="T104" fmla="*/ 18 w 52"/>
                <a:gd name="T105" fmla="*/ 7 h 62"/>
                <a:gd name="T106" fmla="*/ 15 w 52"/>
                <a:gd name="T107" fmla="*/ 10 h 62"/>
                <a:gd name="T108" fmla="*/ 11 w 52"/>
                <a:gd name="T109" fmla="*/ 10 h 62"/>
                <a:gd name="T110" fmla="*/ 6 w 52"/>
                <a:gd name="T111" fmla="*/ 10 h 62"/>
                <a:gd name="T112" fmla="*/ 6 w 52"/>
                <a:gd name="T113" fmla="*/ 11 h 62"/>
                <a:gd name="T114" fmla="*/ 6 w 52"/>
                <a:gd name="T115" fmla="*/ 1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2" h="62">
                  <a:moveTo>
                    <a:pt x="6" y="16"/>
                  </a:moveTo>
                  <a:cubicBezTo>
                    <a:pt x="5" y="18"/>
                    <a:pt x="3" y="18"/>
                    <a:pt x="3" y="19"/>
                  </a:cubicBezTo>
                  <a:cubicBezTo>
                    <a:pt x="4" y="19"/>
                    <a:pt x="6" y="21"/>
                    <a:pt x="6" y="22"/>
                  </a:cubicBezTo>
                  <a:cubicBezTo>
                    <a:pt x="5" y="23"/>
                    <a:pt x="4" y="22"/>
                    <a:pt x="4" y="24"/>
                  </a:cubicBezTo>
                  <a:cubicBezTo>
                    <a:pt x="4" y="26"/>
                    <a:pt x="2" y="26"/>
                    <a:pt x="1" y="26"/>
                  </a:cubicBezTo>
                  <a:cubicBezTo>
                    <a:pt x="0" y="26"/>
                    <a:pt x="1" y="27"/>
                    <a:pt x="1" y="29"/>
                  </a:cubicBezTo>
                  <a:cubicBezTo>
                    <a:pt x="0" y="30"/>
                    <a:pt x="0" y="33"/>
                    <a:pt x="0" y="33"/>
                  </a:cubicBezTo>
                  <a:cubicBezTo>
                    <a:pt x="0" y="34"/>
                    <a:pt x="2" y="37"/>
                    <a:pt x="1" y="37"/>
                  </a:cubicBezTo>
                  <a:cubicBezTo>
                    <a:pt x="1" y="38"/>
                    <a:pt x="0" y="39"/>
                    <a:pt x="1" y="40"/>
                  </a:cubicBezTo>
                  <a:cubicBezTo>
                    <a:pt x="1" y="40"/>
                    <a:pt x="2" y="41"/>
                    <a:pt x="2" y="45"/>
                  </a:cubicBezTo>
                  <a:cubicBezTo>
                    <a:pt x="3" y="45"/>
                    <a:pt x="3" y="45"/>
                    <a:pt x="3" y="46"/>
                  </a:cubicBezTo>
                  <a:cubicBezTo>
                    <a:pt x="4" y="47"/>
                    <a:pt x="6" y="47"/>
                    <a:pt x="7" y="47"/>
                  </a:cubicBezTo>
                  <a:cubicBezTo>
                    <a:pt x="9" y="47"/>
                    <a:pt x="9" y="49"/>
                    <a:pt x="10" y="49"/>
                  </a:cubicBezTo>
                  <a:cubicBezTo>
                    <a:pt x="11" y="48"/>
                    <a:pt x="13" y="49"/>
                    <a:pt x="11" y="50"/>
                  </a:cubicBezTo>
                  <a:cubicBezTo>
                    <a:pt x="10" y="52"/>
                    <a:pt x="9" y="54"/>
                    <a:pt x="9" y="56"/>
                  </a:cubicBezTo>
                  <a:cubicBezTo>
                    <a:pt x="9" y="57"/>
                    <a:pt x="9" y="58"/>
                    <a:pt x="9" y="60"/>
                  </a:cubicBezTo>
                  <a:cubicBezTo>
                    <a:pt x="10" y="60"/>
                    <a:pt x="13" y="60"/>
                    <a:pt x="14" y="59"/>
                  </a:cubicBezTo>
                  <a:cubicBezTo>
                    <a:pt x="15" y="59"/>
                    <a:pt x="16" y="59"/>
                    <a:pt x="17" y="59"/>
                  </a:cubicBezTo>
                  <a:cubicBezTo>
                    <a:pt x="19" y="60"/>
                    <a:pt x="20" y="60"/>
                    <a:pt x="21" y="60"/>
                  </a:cubicBezTo>
                  <a:cubicBezTo>
                    <a:pt x="21" y="60"/>
                    <a:pt x="21" y="60"/>
                    <a:pt x="22" y="60"/>
                  </a:cubicBezTo>
                  <a:cubicBezTo>
                    <a:pt x="23" y="60"/>
                    <a:pt x="24" y="62"/>
                    <a:pt x="25" y="61"/>
                  </a:cubicBezTo>
                  <a:cubicBezTo>
                    <a:pt x="26" y="60"/>
                    <a:pt x="27" y="60"/>
                    <a:pt x="28" y="60"/>
                  </a:cubicBezTo>
                  <a:cubicBezTo>
                    <a:pt x="30" y="61"/>
                    <a:pt x="31" y="61"/>
                    <a:pt x="32" y="60"/>
                  </a:cubicBezTo>
                  <a:cubicBezTo>
                    <a:pt x="33" y="59"/>
                    <a:pt x="37" y="58"/>
                    <a:pt x="38" y="59"/>
                  </a:cubicBezTo>
                  <a:cubicBezTo>
                    <a:pt x="38" y="59"/>
                    <a:pt x="41" y="60"/>
                    <a:pt x="40" y="57"/>
                  </a:cubicBezTo>
                  <a:cubicBezTo>
                    <a:pt x="39" y="54"/>
                    <a:pt x="42" y="54"/>
                    <a:pt x="43" y="54"/>
                  </a:cubicBezTo>
                  <a:cubicBezTo>
                    <a:pt x="43" y="52"/>
                    <a:pt x="46" y="51"/>
                    <a:pt x="46" y="50"/>
                  </a:cubicBezTo>
                  <a:cubicBezTo>
                    <a:pt x="45" y="50"/>
                    <a:pt x="41" y="47"/>
                    <a:pt x="40" y="46"/>
                  </a:cubicBezTo>
                  <a:cubicBezTo>
                    <a:pt x="38" y="45"/>
                    <a:pt x="38" y="42"/>
                    <a:pt x="38" y="40"/>
                  </a:cubicBezTo>
                  <a:cubicBezTo>
                    <a:pt x="37" y="39"/>
                    <a:pt x="35" y="37"/>
                    <a:pt x="37" y="37"/>
                  </a:cubicBezTo>
                  <a:cubicBezTo>
                    <a:pt x="39" y="37"/>
                    <a:pt x="42" y="36"/>
                    <a:pt x="43" y="35"/>
                  </a:cubicBezTo>
                  <a:cubicBezTo>
                    <a:pt x="45" y="33"/>
                    <a:pt x="47" y="33"/>
                    <a:pt x="48" y="33"/>
                  </a:cubicBezTo>
                  <a:cubicBezTo>
                    <a:pt x="49" y="31"/>
                    <a:pt x="51" y="33"/>
                    <a:pt x="51" y="32"/>
                  </a:cubicBezTo>
                  <a:cubicBezTo>
                    <a:pt x="51" y="31"/>
                    <a:pt x="52" y="30"/>
                    <a:pt x="51" y="29"/>
                  </a:cubicBezTo>
                  <a:cubicBezTo>
                    <a:pt x="51" y="28"/>
                    <a:pt x="50" y="27"/>
                    <a:pt x="50" y="23"/>
                  </a:cubicBezTo>
                  <a:cubicBezTo>
                    <a:pt x="50" y="21"/>
                    <a:pt x="49" y="22"/>
                    <a:pt x="49" y="20"/>
                  </a:cubicBezTo>
                  <a:cubicBezTo>
                    <a:pt x="49" y="20"/>
                    <a:pt x="49" y="18"/>
                    <a:pt x="48" y="17"/>
                  </a:cubicBezTo>
                  <a:cubicBezTo>
                    <a:pt x="47" y="17"/>
                    <a:pt x="46" y="17"/>
                    <a:pt x="48" y="15"/>
                  </a:cubicBezTo>
                  <a:cubicBezTo>
                    <a:pt x="49" y="13"/>
                    <a:pt x="48" y="10"/>
                    <a:pt x="48" y="9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7" y="8"/>
                    <a:pt x="47" y="7"/>
                    <a:pt x="47" y="7"/>
                  </a:cubicBezTo>
                  <a:cubicBezTo>
                    <a:pt x="47" y="6"/>
                    <a:pt x="46" y="5"/>
                    <a:pt x="43" y="5"/>
                  </a:cubicBezTo>
                  <a:cubicBezTo>
                    <a:pt x="41" y="5"/>
                    <a:pt x="45" y="3"/>
                    <a:pt x="44" y="1"/>
                  </a:cubicBezTo>
                  <a:cubicBezTo>
                    <a:pt x="43" y="0"/>
                    <a:pt x="41" y="3"/>
                    <a:pt x="39" y="3"/>
                  </a:cubicBezTo>
                  <a:cubicBezTo>
                    <a:pt x="37" y="2"/>
                    <a:pt x="34" y="6"/>
                    <a:pt x="33" y="7"/>
                  </a:cubicBezTo>
                  <a:cubicBezTo>
                    <a:pt x="30" y="9"/>
                    <a:pt x="28" y="7"/>
                    <a:pt x="30" y="5"/>
                  </a:cubicBezTo>
                  <a:cubicBezTo>
                    <a:pt x="31" y="3"/>
                    <a:pt x="30" y="3"/>
                    <a:pt x="27" y="3"/>
                  </a:cubicBezTo>
                  <a:cubicBezTo>
                    <a:pt x="25" y="4"/>
                    <a:pt x="23" y="3"/>
                    <a:pt x="23" y="1"/>
                  </a:cubicBezTo>
                  <a:cubicBezTo>
                    <a:pt x="23" y="1"/>
                    <a:pt x="23" y="0"/>
                    <a:pt x="22" y="0"/>
                  </a:cubicBezTo>
                  <a:cubicBezTo>
                    <a:pt x="22" y="0"/>
                    <a:pt x="21" y="0"/>
                    <a:pt x="20" y="0"/>
                  </a:cubicBezTo>
                  <a:cubicBezTo>
                    <a:pt x="19" y="0"/>
                    <a:pt x="17" y="0"/>
                    <a:pt x="15" y="0"/>
                  </a:cubicBezTo>
                  <a:cubicBezTo>
                    <a:pt x="16" y="0"/>
                    <a:pt x="17" y="1"/>
                    <a:pt x="16" y="3"/>
                  </a:cubicBezTo>
                  <a:cubicBezTo>
                    <a:pt x="15" y="4"/>
                    <a:pt x="17" y="5"/>
                    <a:pt x="18" y="7"/>
                  </a:cubicBezTo>
                  <a:cubicBezTo>
                    <a:pt x="19" y="10"/>
                    <a:pt x="15" y="9"/>
                    <a:pt x="15" y="10"/>
                  </a:cubicBezTo>
                  <a:cubicBezTo>
                    <a:pt x="15" y="12"/>
                    <a:pt x="12" y="10"/>
                    <a:pt x="11" y="10"/>
                  </a:cubicBezTo>
                  <a:cubicBezTo>
                    <a:pt x="10" y="9"/>
                    <a:pt x="6" y="10"/>
                    <a:pt x="6" y="1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3"/>
                    <a:pt x="7" y="15"/>
                    <a:pt x="6" y="16"/>
                  </a:cubicBez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74" name="Freeform 27"/>
            <p:cNvSpPr>
              <a:spLocks/>
            </p:cNvSpPr>
            <p:nvPr/>
          </p:nvSpPr>
          <p:spPr bwMode="auto">
            <a:xfrm>
              <a:off x="5154613" y="1987550"/>
              <a:ext cx="444500" cy="739775"/>
            </a:xfrm>
            <a:custGeom>
              <a:avLst/>
              <a:gdLst>
                <a:gd name="T0" fmla="*/ 53 w 62"/>
                <a:gd name="T1" fmla="*/ 86 h 103"/>
                <a:gd name="T2" fmla="*/ 61 w 62"/>
                <a:gd name="T3" fmla="*/ 78 h 103"/>
                <a:gd name="T4" fmla="*/ 60 w 62"/>
                <a:gd name="T5" fmla="*/ 73 h 103"/>
                <a:gd name="T6" fmla="*/ 53 w 62"/>
                <a:gd name="T7" fmla="*/ 67 h 103"/>
                <a:gd name="T8" fmla="*/ 56 w 62"/>
                <a:gd name="T9" fmla="*/ 63 h 103"/>
                <a:gd name="T10" fmla="*/ 53 w 62"/>
                <a:gd name="T11" fmla="*/ 60 h 103"/>
                <a:gd name="T12" fmla="*/ 54 w 62"/>
                <a:gd name="T13" fmla="*/ 57 h 103"/>
                <a:gd name="T14" fmla="*/ 51 w 62"/>
                <a:gd name="T15" fmla="*/ 55 h 103"/>
                <a:gd name="T16" fmla="*/ 52 w 62"/>
                <a:gd name="T17" fmla="*/ 53 h 103"/>
                <a:gd name="T18" fmla="*/ 51 w 62"/>
                <a:gd name="T19" fmla="*/ 49 h 103"/>
                <a:gd name="T20" fmla="*/ 53 w 62"/>
                <a:gd name="T21" fmla="*/ 45 h 103"/>
                <a:gd name="T22" fmla="*/ 48 w 62"/>
                <a:gd name="T23" fmla="*/ 36 h 103"/>
                <a:gd name="T24" fmla="*/ 50 w 62"/>
                <a:gd name="T25" fmla="*/ 32 h 103"/>
                <a:gd name="T26" fmla="*/ 53 w 62"/>
                <a:gd name="T27" fmla="*/ 27 h 103"/>
                <a:gd name="T28" fmla="*/ 49 w 62"/>
                <a:gd name="T29" fmla="*/ 23 h 103"/>
                <a:gd name="T30" fmla="*/ 45 w 62"/>
                <a:gd name="T31" fmla="*/ 20 h 103"/>
                <a:gd name="T32" fmla="*/ 45 w 62"/>
                <a:gd name="T33" fmla="*/ 17 h 103"/>
                <a:gd name="T34" fmla="*/ 45 w 62"/>
                <a:gd name="T35" fmla="*/ 14 h 103"/>
                <a:gd name="T36" fmla="*/ 48 w 62"/>
                <a:gd name="T37" fmla="*/ 12 h 103"/>
                <a:gd name="T38" fmla="*/ 49 w 62"/>
                <a:gd name="T39" fmla="*/ 10 h 103"/>
                <a:gd name="T40" fmla="*/ 49 w 62"/>
                <a:gd name="T41" fmla="*/ 7 h 103"/>
                <a:gd name="T42" fmla="*/ 43 w 62"/>
                <a:gd name="T43" fmla="*/ 2 h 103"/>
                <a:gd name="T44" fmla="*/ 38 w 62"/>
                <a:gd name="T45" fmla="*/ 2 h 103"/>
                <a:gd name="T46" fmla="*/ 32 w 62"/>
                <a:gd name="T47" fmla="*/ 4 h 103"/>
                <a:gd name="T48" fmla="*/ 29 w 62"/>
                <a:gd name="T49" fmla="*/ 7 h 103"/>
                <a:gd name="T50" fmla="*/ 27 w 62"/>
                <a:gd name="T51" fmla="*/ 13 h 103"/>
                <a:gd name="T52" fmla="*/ 25 w 62"/>
                <a:gd name="T53" fmla="*/ 17 h 103"/>
                <a:gd name="T54" fmla="*/ 21 w 62"/>
                <a:gd name="T55" fmla="*/ 16 h 103"/>
                <a:gd name="T56" fmla="*/ 17 w 62"/>
                <a:gd name="T57" fmla="*/ 15 h 103"/>
                <a:gd name="T58" fmla="*/ 11 w 62"/>
                <a:gd name="T59" fmla="*/ 15 h 103"/>
                <a:gd name="T60" fmla="*/ 5 w 62"/>
                <a:gd name="T61" fmla="*/ 10 h 103"/>
                <a:gd name="T62" fmla="*/ 0 w 62"/>
                <a:gd name="T63" fmla="*/ 13 h 103"/>
                <a:gd name="T64" fmla="*/ 7 w 62"/>
                <a:gd name="T65" fmla="*/ 18 h 103"/>
                <a:gd name="T66" fmla="*/ 16 w 62"/>
                <a:gd name="T67" fmla="*/ 24 h 103"/>
                <a:gd name="T68" fmla="*/ 16 w 62"/>
                <a:gd name="T69" fmla="*/ 29 h 103"/>
                <a:gd name="T70" fmla="*/ 17 w 62"/>
                <a:gd name="T71" fmla="*/ 34 h 103"/>
                <a:gd name="T72" fmla="*/ 17 w 62"/>
                <a:gd name="T73" fmla="*/ 40 h 103"/>
                <a:gd name="T74" fmla="*/ 18 w 62"/>
                <a:gd name="T75" fmla="*/ 43 h 103"/>
                <a:gd name="T76" fmla="*/ 19 w 62"/>
                <a:gd name="T77" fmla="*/ 46 h 103"/>
                <a:gd name="T78" fmla="*/ 24 w 62"/>
                <a:gd name="T79" fmla="*/ 48 h 103"/>
                <a:gd name="T80" fmla="*/ 25 w 62"/>
                <a:gd name="T81" fmla="*/ 53 h 103"/>
                <a:gd name="T82" fmla="*/ 24 w 62"/>
                <a:gd name="T83" fmla="*/ 55 h 103"/>
                <a:gd name="T84" fmla="*/ 21 w 62"/>
                <a:gd name="T85" fmla="*/ 58 h 103"/>
                <a:gd name="T86" fmla="*/ 15 w 62"/>
                <a:gd name="T87" fmla="*/ 64 h 103"/>
                <a:gd name="T88" fmla="*/ 12 w 62"/>
                <a:gd name="T89" fmla="*/ 67 h 103"/>
                <a:gd name="T90" fmla="*/ 8 w 62"/>
                <a:gd name="T91" fmla="*/ 70 h 103"/>
                <a:gd name="T92" fmla="*/ 5 w 62"/>
                <a:gd name="T93" fmla="*/ 72 h 103"/>
                <a:gd name="T94" fmla="*/ 2 w 62"/>
                <a:gd name="T95" fmla="*/ 76 h 103"/>
                <a:gd name="T96" fmla="*/ 2 w 62"/>
                <a:gd name="T97" fmla="*/ 79 h 103"/>
                <a:gd name="T98" fmla="*/ 2 w 62"/>
                <a:gd name="T99" fmla="*/ 84 h 103"/>
                <a:gd name="T100" fmla="*/ 4 w 62"/>
                <a:gd name="T101" fmla="*/ 91 h 103"/>
                <a:gd name="T102" fmla="*/ 2 w 62"/>
                <a:gd name="T103" fmla="*/ 97 h 103"/>
                <a:gd name="T104" fmla="*/ 8 w 62"/>
                <a:gd name="T105" fmla="*/ 99 h 103"/>
                <a:gd name="T106" fmla="*/ 11 w 62"/>
                <a:gd name="T107" fmla="*/ 101 h 103"/>
                <a:gd name="T108" fmla="*/ 18 w 62"/>
                <a:gd name="T109" fmla="*/ 103 h 103"/>
                <a:gd name="T110" fmla="*/ 36 w 62"/>
                <a:gd name="T111" fmla="*/ 98 h 103"/>
                <a:gd name="T112" fmla="*/ 41 w 62"/>
                <a:gd name="T113" fmla="*/ 98 h 103"/>
                <a:gd name="T114" fmla="*/ 44 w 62"/>
                <a:gd name="T115" fmla="*/ 94 h 103"/>
                <a:gd name="T116" fmla="*/ 53 w 62"/>
                <a:gd name="T117" fmla="*/ 86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2" h="103">
                  <a:moveTo>
                    <a:pt x="53" y="86"/>
                  </a:moveTo>
                  <a:cubicBezTo>
                    <a:pt x="54" y="83"/>
                    <a:pt x="61" y="81"/>
                    <a:pt x="61" y="78"/>
                  </a:cubicBezTo>
                  <a:cubicBezTo>
                    <a:pt x="62" y="76"/>
                    <a:pt x="62" y="75"/>
                    <a:pt x="60" y="73"/>
                  </a:cubicBezTo>
                  <a:cubicBezTo>
                    <a:pt x="58" y="70"/>
                    <a:pt x="53" y="69"/>
                    <a:pt x="53" y="67"/>
                  </a:cubicBezTo>
                  <a:cubicBezTo>
                    <a:pt x="52" y="66"/>
                    <a:pt x="56" y="66"/>
                    <a:pt x="56" y="63"/>
                  </a:cubicBezTo>
                  <a:cubicBezTo>
                    <a:pt x="56" y="62"/>
                    <a:pt x="54" y="62"/>
                    <a:pt x="53" y="60"/>
                  </a:cubicBezTo>
                  <a:cubicBezTo>
                    <a:pt x="52" y="59"/>
                    <a:pt x="54" y="58"/>
                    <a:pt x="54" y="57"/>
                  </a:cubicBezTo>
                  <a:cubicBezTo>
                    <a:pt x="53" y="56"/>
                    <a:pt x="51" y="56"/>
                    <a:pt x="51" y="55"/>
                  </a:cubicBezTo>
                  <a:cubicBezTo>
                    <a:pt x="51" y="54"/>
                    <a:pt x="53" y="54"/>
                    <a:pt x="52" y="53"/>
                  </a:cubicBezTo>
                  <a:cubicBezTo>
                    <a:pt x="52" y="53"/>
                    <a:pt x="51" y="50"/>
                    <a:pt x="51" y="49"/>
                  </a:cubicBezTo>
                  <a:cubicBezTo>
                    <a:pt x="53" y="47"/>
                    <a:pt x="56" y="49"/>
                    <a:pt x="53" y="45"/>
                  </a:cubicBezTo>
                  <a:cubicBezTo>
                    <a:pt x="51" y="41"/>
                    <a:pt x="48" y="37"/>
                    <a:pt x="48" y="36"/>
                  </a:cubicBezTo>
                  <a:cubicBezTo>
                    <a:pt x="47" y="34"/>
                    <a:pt x="48" y="33"/>
                    <a:pt x="50" y="32"/>
                  </a:cubicBezTo>
                  <a:cubicBezTo>
                    <a:pt x="51" y="31"/>
                    <a:pt x="53" y="29"/>
                    <a:pt x="53" y="27"/>
                  </a:cubicBezTo>
                  <a:cubicBezTo>
                    <a:pt x="53" y="27"/>
                    <a:pt x="50" y="24"/>
                    <a:pt x="49" y="23"/>
                  </a:cubicBezTo>
                  <a:cubicBezTo>
                    <a:pt x="48" y="23"/>
                    <a:pt x="46" y="23"/>
                    <a:pt x="45" y="20"/>
                  </a:cubicBezTo>
                  <a:cubicBezTo>
                    <a:pt x="45" y="19"/>
                    <a:pt x="44" y="18"/>
                    <a:pt x="45" y="17"/>
                  </a:cubicBezTo>
                  <a:cubicBezTo>
                    <a:pt x="45" y="16"/>
                    <a:pt x="45" y="15"/>
                    <a:pt x="45" y="14"/>
                  </a:cubicBezTo>
                  <a:cubicBezTo>
                    <a:pt x="45" y="13"/>
                    <a:pt x="48" y="14"/>
                    <a:pt x="48" y="12"/>
                  </a:cubicBezTo>
                  <a:cubicBezTo>
                    <a:pt x="48" y="11"/>
                    <a:pt x="48" y="11"/>
                    <a:pt x="49" y="10"/>
                  </a:cubicBezTo>
                  <a:cubicBezTo>
                    <a:pt x="49" y="9"/>
                    <a:pt x="49" y="7"/>
                    <a:pt x="49" y="7"/>
                  </a:cubicBezTo>
                  <a:cubicBezTo>
                    <a:pt x="48" y="5"/>
                    <a:pt x="44" y="4"/>
                    <a:pt x="43" y="2"/>
                  </a:cubicBezTo>
                  <a:cubicBezTo>
                    <a:pt x="42" y="0"/>
                    <a:pt x="39" y="1"/>
                    <a:pt x="38" y="2"/>
                  </a:cubicBezTo>
                  <a:cubicBezTo>
                    <a:pt x="37" y="4"/>
                    <a:pt x="32" y="2"/>
                    <a:pt x="32" y="4"/>
                  </a:cubicBezTo>
                  <a:cubicBezTo>
                    <a:pt x="32" y="5"/>
                    <a:pt x="29" y="6"/>
                    <a:pt x="29" y="7"/>
                  </a:cubicBezTo>
                  <a:cubicBezTo>
                    <a:pt x="29" y="10"/>
                    <a:pt x="30" y="14"/>
                    <a:pt x="27" y="13"/>
                  </a:cubicBezTo>
                  <a:cubicBezTo>
                    <a:pt x="25" y="13"/>
                    <a:pt x="27" y="14"/>
                    <a:pt x="25" y="17"/>
                  </a:cubicBezTo>
                  <a:cubicBezTo>
                    <a:pt x="24" y="19"/>
                    <a:pt x="24" y="15"/>
                    <a:pt x="21" y="16"/>
                  </a:cubicBezTo>
                  <a:cubicBezTo>
                    <a:pt x="20" y="16"/>
                    <a:pt x="18" y="14"/>
                    <a:pt x="17" y="15"/>
                  </a:cubicBezTo>
                  <a:cubicBezTo>
                    <a:pt x="16" y="17"/>
                    <a:pt x="13" y="16"/>
                    <a:pt x="11" y="15"/>
                  </a:cubicBezTo>
                  <a:cubicBezTo>
                    <a:pt x="8" y="14"/>
                    <a:pt x="7" y="11"/>
                    <a:pt x="5" y="10"/>
                  </a:cubicBezTo>
                  <a:cubicBezTo>
                    <a:pt x="3" y="10"/>
                    <a:pt x="1" y="11"/>
                    <a:pt x="0" y="13"/>
                  </a:cubicBezTo>
                  <a:cubicBezTo>
                    <a:pt x="2" y="14"/>
                    <a:pt x="4" y="17"/>
                    <a:pt x="7" y="18"/>
                  </a:cubicBezTo>
                  <a:cubicBezTo>
                    <a:pt x="10" y="20"/>
                    <a:pt x="16" y="21"/>
                    <a:pt x="16" y="24"/>
                  </a:cubicBezTo>
                  <a:cubicBezTo>
                    <a:pt x="15" y="25"/>
                    <a:pt x="14" y="28"/>
                    <a:pt x="16" y="29"/>
                  </a:cubicBezTo>
                  <a:cubicBezTo>
                    <a:pt x="17" y="30"/>
                    <a:pt x="16" y="33"/>
                    <a:pt x="17" y="34"/>
                  </a:cubicBezTo>
                  <a:cubicBezTo>
                    <a:pt x="19" y="36"/>
                    <a:pt x="18" y="40"/>
                    <a:pt x="17" y="40"/>
                  </a:cubicBezTo>
                  <a:cubicBezTo>
                    <a:pt x="16" y="40"/>
                    <a:pt x="17" y="42"/>
                    <a:pt x="18" y="43"/>
                  </a:cubicBezTo>
                  <a:cubicBezTo>
                    <a:pt x="19" y="43"/>
                    <a:pt x="19" y="45"/>
                    <a:pt x="19" y="46"/>
                  </a:cubicBezTo>
                  <a:cubicBezTo>
                    <a:pt x="21" y="46"/>
                    <a:pt x="22" y="47"/>
                    <a:pt x="24" y="48"/>
                  </a:cubicBezTo>
                  <a:cubicBezTo>
                    <a:pt x="26" y="50"/>
                    <a:pt x="25" y="51"/>
                    <a:pt x="25" y="53"/>
                  </a:cubicBezTo>
                  <a:cubicBezTo>
                    <a:pt x="26" y="55"/>
                    <a:pt x="26" y="56"/>
                    <a:pt x="24" y="55"/>
                  </a:cubicBezTo>
                  <a:cubicBezTo>
                    <a:pt x="23" y="54"/>
                    <a:pt x="22" y="55"/>
                    <a:pt x="21" y="58"/>
                  </a:cubicBezTo>
                  <a:cubicBezTo>
                    <a:pt x="21" y="60"/>
                    <a:pt x="17" y="64"/>
                    <a:pt x="15" y="64"/>
                  </a:cubicBezTo>
                  <a:cubicBezTo>
                    <a:pt x="13" y="64"/>
                    <a:pt x="13" y="66"/>
                    <a:pt x="12" y="67"/>
                  </a:cubicBezTo>
                  <a:cubicBezTo>
                    <a:pt x="10" y="67"/>
                    <a:pt x="8" y="68"/>
                    <a:pt x="8" y="70"/>
                  </a:cubicBezTo>
                  <a:cubicBezTo>
                    <a:pt x="9" y="72"/>
                    <a:pt x="6" y="72"/>
                    <a:pt x="5" y="72"/>
                  </a:cubicBezTo>
                  <a:cubicBezTo>
                    <a:pt x="3" y="72"/>
                    <a:pt x="3" y="75"/>
                    <a:pt x="2" y="76"/>
                  </a:cubicBezTo>
                  <a:cubicBezTo>
                    <a:pt x="0" y="77"/>
                    <a:pt x="1" y="78"/>
                    <a:pt x="2" y="79"/>
                  </a:cubicBezTo>
                  <a:cubicBezTo>
                    <a:pt x="3" y="82"/>
                    <a:pt x="2" y="82"/>
                    <a:pt x="2" y="84"/>
                  </a:cubicBezTo>
                  <a:cubicBezTo>
                    <a:pt x="3" y="85"/>
                    <a:pt x="5" y="88"/>
                    <a:pt x="4" y="91"/>
                  </a:cubicBezTo>
                  <a:cubicBezTo>
                    <a:pt x="2" y="94"/>
                    <a:pt x="1" y="98"/>
                    <a:pt x="2" y="97"/>
                  </a:cubicBezTo>
                  <a:cubicBezTo>
                    <a:pt x="3" y="97"/>
                    <a:pt x="6" y="100"/>
                    <a:pt x="8" y="99"/>
                  </a:cubicBezTo>
                  <a:cubicBezTo>
                    <a:pt x="9" y="99"/>
                    <a:pt x="10" y="102"/>
                    <a:pt x="11" y="101"/>
                  </a:cubicBezTo>
                  <a:cubicBezTo>
                    <a:pt x="13" y="101"/>
                    <a:pt x="13" y="103"/>
                    <a:pt x="18" y="103"/>
                  </a:cubicBezTo>
                  <a:cubicBezTo>
                    <a:pt x="22" y="103"/>
                    <a:pt x="32" y="98"/>
                    <a:pt x="36" y="98"/>
                  </a:cubicBezTo>
                  <a:cubicBezTo>
                    <a:pt x="38" y="98"/>
                    <a:pt x="40" y="98"/>
                    <a:pt x="41" y="98"/>
                  </a:cubicBezTo>
                  <a:cubicBezTo>
                    <a:pt x="42" y="97"/>
                    <a:pt x="43" y="95"/>
                    <a:pt x="44" y="94"/>
                  </a:cubicBezTo>
                  <a:cubicBezTo>
                    <a:pt x="46" y="92"/>
                    <a:pt x="51" y="90"/>
                    <a:pt x="53" y="86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75" name="Freeform 28"/>
            <p:cNvSpPr>
              <a:spLocks noEditPoints="1"/>
            </p:cNvSpPr>
            <p:nvPr/>
          </p:nvSpPr>
          <p:spPr bwMode="auto">
            <a:xfrm>
              <a:off x="4090988" y="3286125"/>
              <a:ext cx="609600" cy="546100"/>
            </a:xfrm>
            <a:custGeom>
              <a:avLst/>
              <a:gdLst>
                <a:gd name="T0" fmla="*/ 74 w 85"/>
                <a:gd name="T1" fmla="*/ 18 h 76"/>
                <a:gd name="T2" fmla="*/ 71 w 85"/>
                <a:gd name="T3" fmla="*/ 16 h 76"/>
                <a:gd name="T4" fmla="*/ 68 w 85"/>
                <a:gd name="T5" fmla="*/ 15 h 76"/>
                <a:gd name="T6" fmla="*/ 62 w 85"/>
                <a:gd name="T7" fmla="*/ 13 h 76"/>
                <a:gd name="T8" fmla="*/ 58 w 85"/>
                <a:gd name="T9" fmla="*/ 12 h 76"/>
                <a:gd name="T10" fmla="*/ 57 w 85"/>
                <a:gd name="T11" fmla="*/ 9 h 76"/>
                <a:gd name="T12" fmla="*/ 55 w 85"/>
                <a:gd name="T13" fmla="*/ 10 h 76"/>
                <a:gd name="T14" fmla="*/ 53 w 85"/>
                <a:gd name="T15" fmla="*/ 8 h 76"/>
                <a:gd name="T16" fmla="*/ 49 w 85"/>
                <a:gd name="T17" fmla="*/ 6 h 76"/>
                <a:gd name="T18" fmla="*/ 46 w 85"/>
                <a:gd name="T19" fmla="*/ 3 h 76"/>
                <a:gd name="T20" fmla="*/ 44 w 85"/>
                <a:gd name="T21" fmla="*/ 1 h 76"/>
                <a:gd name="T22" fmla="*/ 43 w 85"/>
                <a:gd name="T23" fmla="*/ 0 h 76"/>
                <a:gd name="T24" fmla="*/ 42 w 85"/>
                <a:gd name="T25" fmla="*/ 0 h 76"/>
                <a:gd name="T26" fmla="*/ 39 w 85"/>
                <a:gd name="T27" fmla="*/ 6 h 76"/>
                <a:gd name="T28" fmla="*/ 32 w 85"/>
                <a:gd name="T29" fmla="*/ 10 h 76"/>
                <a:gd name="T30" fmla="*/ 29 w 85"/>
                <a:gd name="T31" fmla="*/ 15 h 76"/>
                <a:gd name="T32" fmla="*/ 22 w 85"/>
                <a:gd name="T33" fmla="*/ 12 h 76"/>
                <a:gd name="T34" fmla="*/ 18 w 85"/>
                <a:gd name="T35" fmla="*/ 14 h 76"/>
                <a:gd name="T36" fmla="*/ 19 w 85"/>
                <a:gd name="T37" fmla="*/ 21 h 76"/>
                <a:gd name="T38" fmla="*/ 14 w 85"/>
                <a:gd name="T39" fmla="*/ 21 h 76"/>
                <a:gd name="T40" fmla="*/ 10 w 85"/>
                <a:gd name="T41" fmla="*/ 19 h 76"/>
                <a:gd name="T42" fmla="*/ 5 w 85"/>
                <a:gd name="T43" fmla="*/ 19 h 76"/>
                <a:gd name="T44" fmla="*/ 1 w 85"/>
                <a:gd name="T45" fmla="*/ 22 h 76"/>
                <a:gd name="T46" fmla="*/ 2 w 85"/>
                <a:gd name="T47" fmla="*/ 26 h 76"/>
                <a:gd name="T48" fmla="*/ 9 w 85"/>
                <a:gd name="T49" fmla="*/ 29 h 76"/>
                <a:gd name="T50" fmla="*/ 14 w 85"/>
                <a:gd name="T51" fmla="*/ 30 h 76"/>
                <a:gd name="T52" fmla="*/ 17 w 85"/>
                <a:gd name="T53" fmla="*/ 33 h 76"/>
                <a:gd name="T54" fmla="*/ 21 w 85"/>
                <a:gd name="T55" fmla="*/ 39 h 76"/>
                <a:gd name="T56" fmla="*/ 22 w 85"/>
                <a:gd name="T57" fmla="*/ 43 h 76"/>
                <a:gd name="T58" fmla="*/ 22 w 85"/>
                <a:gd name="T59" fmla="*/ 51 h 76"/>
                <a:gd name="T60" fmla="*/ 19 w 85"/>
                <a:gd name="T61" fmla="*/ 62 h 76"/>
                <a:gd name="T62" fmla="*/ 19 w 85"/>
                <a:gd name="T63" fmla="*/ 62 h 76"/>
                <a:gd name="T64" fmla="*/ 22 w 85"/>
                <a:gd name="T65" fmla="*/ 63 h 76"/>
                <a:gd name="T66" fmla="*/ 27 w 85"/>
                <a:gd name="T67" fmla="*/ 66 h 76"/>
                <a:gd name="T68" fmla="*/ 32 w 85"/>
                <a:gd name="T69" fmla="*/ 66 h 76"/>
                <a:gd name="T70" fmla="*/ 35 w 85"/>
                <a:gd name="T71" fmla="*/ 66 h 76"/>
                <a:gd name="T72" fmla="*/ 42 w 85"/>
                <a:gd name="T73" fmla="*/ 68 h 76"/>
                <a:gd name="T74" fmla="*/ 48 w 85"/>
                <a:gd name="T75" fmla="*/ 68 h 76"/>
                <a:gd name="T76" fmla="*/ 48 w 85"/>
                <a:gd name="T77" fmla="*/ 67 h 76"/>
                <a:gd name="T78" fmla="*/ 52 w 85"/>
                <a:gd name="T79" fmla="*/ 61 h 76"/>
                <a:gd name="T80" fmla="*/ 63 w 85"/>
                <a:gd name="T81" fmla="*/ 63 h 76"/>
                <a:gd name="T82" fmla="*/ 69 w 85"/>
                <a:gd name="T83" fmla="*/ 61 h 76"/>
                <a:gd name="T84" fmla="*/ 73 w 85"/>
                <a:gd name="T85" fmla="*/ 58 h 76"/>
                <a:gd name="T86" fmla="*/ 73 w 85"/>
                <a:gd name="T87" fmla="*/ 56 h 76"/>
                <a:gd name="T88" fmla="*/ 71 w 85"/>
                <a:gd name="T89" fmla="*/ 55 h 76"/>
                <a:gd name="T90" fmla="*/ 70 w 85"/>
                <a:gd name="T91" fmla="*/ 52 h 76"/>
                <a:gd name="T92" fmla="*/ 68 w 85"/>
                <a:gd name="T93" fmla="*/ 49 h 76"/>
                <a:gd name="T94" fmla="*/ 69 w 85"/>
                <a:gd name="T95" fmla="*/ 48 h 76"/>
                <a:gd name="T96" fmla="*/ 71 w 85"/>
                <a:gd name="T97" fmla="*/ 45 h 76"/>
                <a:gd name="T98" fmla="*/ 70 w 85"/>
                <a:gd name="T99" fmla="*/ 42 h 76"/>
                <a:gd name="T100" fmla="*/ 68 w 85"/>
                <a:gd name="T101" fmla="*/ 39 h 76"/>
                <a:gd name="T102" fmla="*/ 66 w 85"/>
                <a:gd name="T103" fmla="*/ 39 h 76"/>
                <a:gd name="T104" fmla="*/ 66 w 85"/>
                <a:gd name="T105" fmla="*/ 37 h 76"/>
                <a:gd name="T106" fmla="*/ 69 w 85"/>
                <a:gd name="T107" fmla="*/ 32 h 76"/>
                <a:gd name="T108" fmla="*/ 72 w 85"/>
                <a:gd name="T109" fmla="*/ 29 h 76"/>
                <a:gd name="T110" fmla="*/ 73 w 85"/>
                <a:gd name="T111" fmla="*/ 25 h 76"/>
                <a:gd name="T112" fmla="*/ 76 w 85"/>
                <a:gd name="T113" fmla="*/ 19 h 76"/>
                <a:gd name="T114" fmla="*/ 74 w 85"/>
                <a:gd name="T115" fmla="*/ 18 h 76"/>
                <a:gd name="T116" fmla="*/ 84 w 85"/>
                <a:gd name="T117" fmla="*/ 64 h 76"/>
                <a:gd name="T118" fmla="*/ 80 w 85"/>
                <a:gd name="T119" fmla="*/ 67 h 76"/>
                <a:gd name="T120" fmla="*/ 82 w 85"/>
                <a:gd name="T121" fmla="*/ 75 h 76"/>
                <a:gd name="T122" fmla="*/ 84 w 85"/>
                <a:gd name="T123" fmla="*/ 6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" h="76">
                  <a:moveTo>
                    <a:pt x="74" y="18"/>
                  </a:moveTo>
                  <a:cubicBezTo>
                    <a:pt x="73" y="18"/>
                    <a:pt x="73" y="16"/>
                    <a:pt x="71" y="16"/>
                  </a:cubicBezTo>
                  <a:cubicBezTo>
                    <a:pt x="70" y="16"/>
                    <a:pt x="68" y="16"/>
                    <a:pt x="68" y="15"/>
                  </a:cubicBezTo>
                  <a:cubicBezTo>
                    <a:pt x="67" y="13"/>
                    <a:pt x="63" y="13"/>
                    <a:pt x="62" y="13"/>
                  </a:cubicBezTo>
                  <a:cubicBezTo>
                    <a:pt x="60" y="14"/>
                    <a:pt x="60" y="11"/>
                    <a:pt x="58" y="12"/>
                  </a:cubicBezTo>
                  <a:cubicBezTo>
                    <a:pt x="58" y="12"/>
                    <a:pt x="57" y="9"/>
                    <a:pt x="57" y="9"/>
                  </a:cubicBezTo>
                  <a:cubicBezTo>
                    <a:pt x="57" y="7"/>
                    <a:pt x="55" y="9"/>
                    <a:pt x="55" y="10"/>
                  </a:cubicBezTo>
                  <a:cubicBezTo>
                    <a:pt x="53" y="10"/>
                    <a:pt x="53" y="9"/>
                    <a:pt x="53" y="8"/>
                  </a:cubicBezTo>
                  <a:cubicBezTo>
                    <a:pt x="53" y="7"/>
                    <a:pt x="50" y="6"/>
                    <a:pt x="49" y="6"/>
                  </a:cubicBezTo>
                  <a:cubicBezTo>
                    <a:pt x="48" y="5"/>
                    <a:pt x="47" y="3"/>
                    <a:pt x="46" y="3"/>
                  </a:cubicBezTo>
                  <a:cubicBezTo>
                    <a:pt x="45" y="5"/>
                    <a:pt x="44" y="3"/>
                    <a:pt x="44" y="1"/>
                  </a:cubicBezTo>
                  <a:cubicBezTo>
                    <a:pt x="44" y="1"/>
                    <a:pt x="44" y="1"/>
                    <a:pt x="43" y="0"/>
                  </a:cubicBezTo>
                  <a:cubicBezTo>
                    <a:pt x="43" y="0"/>
                    <a:pt x="42" y="0"/>
                    <a:pt x="42" y="0"/>
                  </a:cubicBezTo>
                  <a:cubicBezTo>
                    <a:pt x="40" y="0"/>
                    <a:pt x="38" y="3"/>
                    <a:pt x="39" y="6"/>
                  </a:cubicBezTo>
                  <a:cubicBezTo>
                    <a:pt x="39" y="9"/>
                    <a:pt x="36" y="10"/>
                    <a:pt x="32" y="10"/>
                  </a:cubicBezTo>
                  <a:cubicBezTo>
                    <a:pt x="29" y="10"/>
                    <a:pt x="30" y="13"/>
                    <a:pt x="29" y="15"/>
                  </a:cubicBezTo>
                  <a:cubicBezTo>
                    <a:pt x="27" y="16"/>
                    <a:pt x="22" y="14"/>
                    <a:pt x="22" y="12"/>
                  </a:cubicBezTo>
                  <a:cubicBezTo>
                    <a:pt x="21" y="10"/>
                    <a:pt x="17" y="12"/>
                    <a:pt x="18" y="14"/>
                  </a:cubicBezTo>
                  <a:cubicBezTo>
                    <a:pt x="20" y="16"/>
                    <a:pt x="20" y="20"/>
                    <a:pt x="19" y="21"/>
                  </a:cubicBezTo>
                  <a:cubicBezTo>
                    <a:pt x="18" y="22"/>
                    <a:pt x="15" y="19"/>
                    <a:pt x="14" y="21"/>
                  </a:cubicBezTo>
                  <a:cubicBezTo>
                    <a:pt x="12" y="22"/>
                    <a:pt x="12" y="19"/>
                    <a:pt x="10" y="19"/>
                  </a:cubicBezTo>
                  <a:cubicBezTo>
                    <a:pt x="9" y="18"/>
                    <a:pt x="8" y="19"/>
                    <a:pt x="5" y="19"/>
                  </a:cubicBezTo>
                  <a:cubicBezTo>
                    <a:pt x="1" y="19"/>
                    <a:pt x="0" y="21"/>
                    <a:pt x="1" y="22"/>
                  </a:cubicBezTo>
                  <a:cubicBezTo>
                    <a:pt x="2" y="24"/>
                    <a:pt x="1" y="25"/>
                    <a:pt x="2" y="26"/>
                  </a:cubicBezTo>
                  <a:cubicBezTo>
                    <a:pt x="3" y="27"/>
                    <a:pt x="6" y="27"/>
                    <a:pt x="9" y="29"/>
                  </a:cubicBezTo>
                  <a:cubicBezTo>
                    <a:pt x="12" y="30"/>
                    <a:pt x="13" y="29"/>
                    <a:pt x="14" y="30"/>
                  </a:cubicBezTo>
                  <a:cubicBezTo>
                    <a:pt x="16" y="32"/>
                    <a:pt x="17" y="31"/>
                    <a:pt x="17" y="33"/>
                  </a:cubicBezTo>
                  <a:cubicBezTo>
                    <a:pt x="17" y="35"/>
                    <a:pt x="18" y="38"/>
                    <a:pt x="21" y="39"/>
                  </a:cubicBezTo>
                  <a:cubicBezTo>
                    <a:pt x="24" y="39"/>
                    <a:pt x="22" y="41"/>
                    <a:pt x="22" y="43"/>
                  </a:cubicBezTo>
                  <a:cubicBezTo>
                    <a:pt x="24" y="45"/>
                    <a:pt x="22" y="48"/>
                    <a:pt x="22" y="51"/>
                  </a:cubicBezTo>
                  <a:cubicBezTo>
                    <a:pt x="22" y="53"/>
                    <a:pt x="20" y="61"/>
                    <a:pt x="19" y="62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20" y="62"/>
                    <a:pt x="22" y="63"/>
                    <a:pt x="22" y="63"/>
                  </a:cubicBezTo>
                  <a:cubicBezTo>
                    <a:pt x="23" y="65"/>
                    <a:pt x="26" y="65"/>
                    <a:pt x="27" y="66"/>
                  </a:cubicBezTo>
                  <a:cubicBezTo>
                    <a:pt x="30" y="68"/>
                    <a:pt x="32" y="67"/>
                    <a:pt x="32" y="66"/>
                  </a:cubicBezTo>
                  <a:cubicBezTo>
                    <a:pt x="32" y="65"/>
                    <a:pt x="34" y="65"/>
                    <a:pt x="35" y="66"/>
                  </a:cubicBezTo>
                  <a:cubicBezTo>
                    <a:pt x="36" y="68"/>
                    <a:pt x="40" y="68"/>
                    <a:pt x="42" y="68"/>
                  </a:cubicBezTo>
                  <a:cubicBezTo>
                    <a:pt x="43" y="68"/>
                    <a:pt x="45" y="68"/>
                    <a:pt x="48" y="68"/>
                  </a:cubicBezTo>
                  <a:cubicBezTo>
                    <a:pt x="48" y="68"/>
                    <a:pt x="48" y="68"/>
                    <a:pt x="48" y="67"/>
                  </a:cubicBezTo>
                  <a:cubicBezTo>
                    <a:pt x="46" y="63"/>
                    <a:pt x="49" y="62"/>
                    <a:pt x="52" y="61"/>
                  </a:cubicBezTo>
                  <a:cubicBezTo>
                    <a:pt x="55" y="60"/>
                    <a:pt x="61" y="62"/>
                    <a:pt x="63" y="63"/>
                  </a:cubicBezTo>
                  <a:cubicBezTo>
                    <a:pt x="64" y="65"/>
                    <a:pt x="66" y="64"/>
                    <a:pt x="69" y="61"/>
                  </a:cubicBezTo>
                  <a:cubicBezTo>
                    <a:pt x="71" y="59"/>
                    <a:pt x="72" y="58"/>
                    <a:pt x="73" y="58"/>
                  </a:cubicBezTo>
                  <a:cubicBezTo>
                    <a:pt x="73" y="58"/>
                    <a:pt x="73" y="57"/>
                    <a:pt x="73" y="56"/>
                  </a:cubicBezTo>
                  <a:cubicBezTo>
                    <a:pt x="74" y="55"/>
                    <a:pt x="72" y="55"/>
                    <a:pt x="71" y="55"/>
                  </a:cubicBezTo>
                  <a:cubicBezTo>
                    <a:pt x="70" y="55"/>
                    <a:pt x="69" y="54"/>
                    <a:pt x="70" y="52"/>
                  </a:cubicBezTo>
                  <a:cubicBezTo>
                    <a:pt x="71" y="51"/>
                    <a:pt x="69" y="51"/>
                    <a:pt x="68" y="49"/>
                  </a:cubicBezTo>
                  <a:cubicBezTo>
                    <a:pt x="67" y="48"/>
                    <a:pt x="68" y="48"/>
                    <a:pt x="69" y="48"/>
                  </a:cubicBezTo>
                  <a:cubicBezTo>
                    <a:pt x="70" y="47"/>
                    <a:pt x="71" y="45"/>
                    <a:pt x="71" y="45"/>
                  </a:cubicBezTo>
                  <a:cubicBezTo>
                    <a:pt x="70" y="45"/>
                    <a:pt x="69" y="44"/>
                    <a:pt x="70" y="42"/>
                  </a:cubicBezTo>
                  <a:cubicBezTo>
                    <a:pt x="71" y="41"/>
                    <a:pt x="68" y="40"/>
                    <a:pt x="68" y="39"/>
                  </a:cubicBezTo>
                  <a:cubicBezTo>
                    <a:pt x="68" y="38"/>
                    <a:pt x="67" y="37"/>
                    <a:pt x="66" y="39"/>
                  </a:cubicBezTo>
                  <a:cubicBezTo>
                    <a:pt x="65" y="40"/>
                    <a:pt x="65" y="39"/>
                    <a:pt x="66" y="37"/>
                  </a:cubicBezTo>
                  <a:cubicBezTo>
                    <a:pt x="66" y="35"/>
                    <a:pt x="69" y="33"/>
                    <a:pt x="69" y="32"/>
                  </a:cubicBezTo>
                  <a:cubicBezTo>
                    <a:pt x="69" y="31"/>
                    <a:pt x="71" y="29"/>
                    <a:pt x="72" y="29"/>
                  </a:cubicBezTo>
                  <a:cubicBezTo>
                    <a:pt x="73" y="29"/>
                    <a:pt x="73" y="26"/>
                    <a:pt x="73" y="25"/>
                  </a:cubicBezTo>
                  <a:cubicBezTo>
                    <a:pt x="73" y="23"/>
                    <a:pt x="74" y="21"/>
                    <a:pt x="76" y="19"/>
                  </a:cubicBezTo>
                  <a:cubicBezTo>
                    <a:pt x="77" y="18"/>
                    <a:pt x="75" y="17"/>
                    <a:pt x="74" y="18"/>
                  </a:cubicBezTo>
                  <a:close/>
                  <a:moveTo>
                    <a:pt x="84" y="64"/>
                  </a:moveTo>
                  <a:cubicBezTo>
                    <a:pt x="83" y="64"/>
                    <a:pt x="82" y="65"/>
                    <a:pt x="80" y="67"/>
                  </a:cubicBezTo>
                  <a:cubicBezTo>
                    <a:pt x="78" y="68"/>
                    <a:pt x="80" y="76"/>
                    <a:pt x="82" y="75"/>
                  </a:cubicBezTo>
                  <a:cubicBezTo>
                    <a:pt x="85" y="75"/>
                    <a:pt x="84" y="64"/>
                    <a:pt x="84" y="64"/>
                  </a:cubicBezTo>
                  <a:close/>
                </a:path>
              </a:pathLst>
            </a:custGeom>
            <a:solidFill>
              <a:schemeClr val="bg2">
                <a:lumMod val="65000"/>
              </a:schemeClr>
            </a:solidFill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76" name="Freeform 29"/>
            <p:cNvSpPr>
              <a:spLocks noEditPoints="1"/>
            </p:cNvSpPr>
            <p:nvPr/>
          </p:nvSpPr>
          <p:spPr bwMode="auto">
            <a:xfrm>
              <a:off x="3903663" y="3703638"/>
              <a:ext cx="531813" cy="409575"/>
            </a:xfrm>
            <a:custGeom>
              <a:avLst/>
              <a:gdLst>
                <a:gd name="T0" fmla="*/ 74 w 74"/>
                <a:gd name="T1" fmla="*/ 10 h 57"/>
                <a:gd name="T2" fmla="*/ 68 w 74"/>
                <a:gd name="T3" fmla="*/ 10 h 57"/>
                <a:gd name="T4" fmla="*/ 61 w 74"/>
                <a:gd name="T5" fmla="*/ 8 h 57"/>
                <a:gd name="T6" fmla="*/ 58 w 74"/>
                <a:gd name="T7" fmla="*/ 8 h 57"/>
                <a:gd name="T8" fmla="*/ 53 w 74"/>
                <a:gd name="T9" fmla="*/ 8 h 57"/>
                <a:gd name="T10" fmla="*/ 48 w 74"/>
                <a:gd name="T11" fmla="*/ 5 h 57"/>
                <a:gd name="T12" fmla="*/ 45 w 74"/>
                <a:gd name="T13" fmla="*/ 3 h 57"/>
                <a:gd name="T14" fmla="*/ 34 w 74"/>
                <a:gd name="T15" fmla="*/ 3 h 57"/>
                <a:gd name="T16" fmla="*/ 15 w 74"/>
                <a:gd name="T17" fmla="*/ 2 h 57"/>
                <a:gd name="T18" fmla="*/ 8 w 74"/>
                <a:gd name="T19" fmla="*/ 0 h 57"/>
                <a:gd name="T20" fmla="*/ 3 w 74"/>
                <a:gd name="T21" fmla="*/ 3 h 57"/>
                <a:gd name="T22" fmla="*/ 2 w 74"/>
                <a:gd name="T23" fmla="*/ 8 h 57"/>
                <a:gd name="T24" fmla="*/ 3 w 74"/>
                <a:gd name="T25" fmla="*/ 14 h 57"/>
                <a:gd name="T26" fmla="*/ 5 w 74"/>
                <a:gd name="T27" fmla="*/ 13 h 57"/>
                <a:gd name="T28" fmla="*/ 7 w 74"/>
                <a:gd name="T29" fmla="*/ 13 h 57"/>
                <a:gd name="T30" fmla="*/ 10 w 74"/>
                <a:gd name="T31" fmla="*/ 14 h 57"/>
                <a:gd name="T32" fmla="*/ 13 w 74"/>
                <a:gd name="T33" fmla="*/ 14 h 57"/>
                <a:gd name="T34" fmla="*/ 16 w 74"/>
                <a:gd name="T35" fmla="*/ 15 h 57"/>
                <a:gd name="T36" fmla="*/ 18 w 74"/>
                <a:gd name="T37" fmla="*/ 17 h 57"/>
                <a:gd name="T38" fmla="*/ 14 w 74"/>
                <a:gd name="T39" fmla="*/ 21 h 57"/>
                <a:gd name="T40" fmla="*/ 14 w 74"/>
                <a:gd name="T41" fmla="*/ 26 h 57"/>
                <a:gd name="T42" fmla="*/ 13 w 74"/>
                <a:gd name="T43" fmla="*/ 31 h 57"/>
                <a:gd name="T44" fmla="*/ 12 w 74"/>
                <a:gd name="T45" fmla="*/ 33 h 57"/>
                <a:gd name="T46" fmla="*/ 13 w 74"/>
                <a:gd name="T47" fmla="*/ 36 h 57"/>
                <a:gd name="T48" fmla="*/ 12 w 74"/>
                <a:gd name="T49" fmla="*/ 40 h 57"/>
                <a:gd name="T50" fmla="*/ 13 w 74"/>
                <a:gd name="T51" fmla="*/ 43 h 57"/>
                <a:gd name="T52" fmla="*/ 11 w 74"/>
                <a:gd name="T53" fmla="*/ 47 h 57"/>
                <a:gd name="T54" fmla="*/ 12 w 74"/>
                <a:gd name="T55" fmla="*/ 49 h 57"/>
                <a:gd name="T56" fmla="*/ 15 w 74"/>
                <a:gd name="T57" fmla="*/ 49 h 57"/>
                <a:gd name="T58" fmla="*/ 22 w 74"/>
                <a:gd name="T59" fmla="*/ 56 h 57"/>
                <a:gd name="T60" fmla="*/ 24 w 74"/>
                <a:gd name="T61" fmla="*/ 54 h 57"/>
                <a:gd name="T62" fmla="*/ 26 w 74"/>
                <a:gd name="T63" fmla="*/ 54 h 57"/>
                <a:gd name="T64" fmla="*/ 32 w 74"/>
                <a:gd name="T65" fmla="*/ 52 h 57"/>
                <a:gd name="T66" fmla="*/ 40 w 74"/>
                <a:gd name="T67" fmla="*/ 52 h 57"/>
                <a:gd name="T68" fmla="*/ 44 w 74"/>
                <a:gd name="T69" fmla="*/ 49 h 57"/>
                <a:gd name="T70" fmla="*/ 48 w 74"/>
                <a:gd name="T71" fmla="*/ 46 h 57"/>
                <a:gd name="T72" fmla="*/ 50 w 74"/>
                <a:gd name="T73" fmla="*/ 42 h 57"/>
                <a:gd name="T74" fmla="*/ 55 w 74"/>
                <a:gd name="T75" fmla="*/ 37 h 57"/>
                <a:gd name="T76" fmla="*/ 55 w 74"/>
                <a:gd name="T77" fmla="*/ 28 h 57"/>
                <a:gd name="T78" fmla="*/ 60 w 74"/>
                <a:gd name="T79" fmla="*/ 22 h 57"/>
                <a:gd name="T80" fmla="*/ 65 w 74"/>
                <a:gd name="T81" fmla="*/ 19 h 57"/>
                <a:gd name="T82" fmla="*/ 72 w 74"/>
                <a:gd name="T83" fmla="*/ 16 h 57"/>
                <a:gd name="T84" fmla="*/ 74 w 74"/>
                <a:gd name="T85" fmla="*/ 10 h 57"/>
                <a:gd name="T86" fmla="*/ 74 w 74"/>
                <a:gd name="T87" fmla="*/ 30 h 57"/>
                <a:gd name="T88" fmla="*/ 69 w 74"/>
                <a:gd name="T89" fmla="*/ 32 h 57"/>
                <a:gd name="T90" fmla="*/ 74 w 74"/>
                <a:gd name="T91" fmla="*/ 3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4" h="57">
                  <a:moveTo>
                    <a:pt x="74" y="10"/>
                  </a:moveTo>
                  <a:cubicBezTo>
                    <a:pt x="72" y="10"/>
                    <a:pt x="69" y="10"/>
                    <a:pt x="68" y="10"/>
                  </a:cubicBezTo>
                  <a:cubicBezTo>
                    <a:pt x="66" y="10"/>
                    <a:pt x="62" y="10"/>
                    <a:pt x="61" y="8"/>
                  </a:cubicBezTo>
                  <a:cubicBezTo>
                    <a:pt x="60" y="7"/>
                    <a:pt x="58" y="6"/>
                    <a:pt x="58" y="8"/>
                  </a:cubicBezTo>
                  <a:cubicBezTo>
                    <a:pt x="58" y="9"/>
                    <a:pt x="56" y="10"/>
                    <a:pt x="53" y="8"/>
                  </a:cubicBezTo>
                  <a:cubicBezTo>
                    <a:pt x="52" y="7"/>
                    <a:pt x="49" y="6"/>
                    <a:pt x="48" y="5"/>
                  </a:cubicBezTo>
                  <a:cubicBezTo>
                    <a:pt x="48" y="5"/>
                    <a:pt x="46" y="4"/>
                    <a:pt x="45" y="3"/>
                  </a:cubicBezTo>
                  <a:cubicBezTo>
                    <a:pt x="42" y="4"/>
                    <a:pt x="38" y="2"/>
                    <a:pt x="34" y="3"/>
                  </a:cubicBezTo>
                  <a:cubicBezTo>
                    <a:pt x="31" y="3"/>
                    <a:pt x="20" y="2"/>
                    <a:pt x="15" y="2"/>
                  </a:cubicBezTo>
                  <a:cubicBezTo>
                    <a:pt x="10" y="3"/>
                    <a:pt x="10" y="0"/>
                    <a:pt x="8" y="0"/>
                  </a:cubicBezTo>
                  <a:cubicBezTo>
                    <a:pt x="5" y="0"/>
                    <a:pt x="7" y="3"/>
                    <a:pt x="3" y="3"/>
                  </a:cubicBezTo>
                  <a:cubicBezTo>
                    <a:pt x="0" y="3"/>
                    <a:pt x="0" y="6"/>
                    <a:pt x="2" y="8"/>
                  </a:cubicBezTo>
                  <a:cubicBezTo>
                    <a:pt x="3" y="9"/>
                    <a:pt x="3" y="12"/>
                    <a:pt x="3" y="14"/>
                  </a:cubicBezTo>
                  <a:cubicBezTo>
                    <a:pt x="4" y="14"/>
                    <a:pt x="4" y="13"/>
                    <a:pt x="5" y="13"/>
                  </a:cubicBezTo>
                  <a:cubicBezTo>
                    <a:pt x="5" y="12"/>
                    <a:pt x="7" y="12"/>
                    <a:pt x="7" y="13"/>
                  </a:cubicBezTo>
                  <a:cubicBezTo>
                    <a:pt x="7" y="15"/>
                    <a:pt x="9" y="14"/>
                    <a:pt x="10" y="14"/>
                  </a:cubicBezTo>
                  <a:cubicBezTo>
                    <a:pt x="11" y="14"/>
                    <a:pt x="11" y="16"/>
                    <a:pt x="13" y="14"/>
                  </a:cubicBezTo>
                  <a:cubicBezTo>
                    <a:pt x="14" y="13"/>
                    <a:pt x="16" y="13"/>
                    <a:pt x="16" y="15"/>
                  </a:cubicBezTo>
                  <a:cubicBezTo>
                    <a:pt x="16" y="16"/>
                    <a:pt x="19" y="16"/>
                    <a:pt x="18" y="17"/>
                  </a:cubicBezTo>
                  <a:cubicBezTo>
                    <a:pt x="16" y="19"/>
                    <a:pt x="14" y="19"/>
                    <a:pt x="14" y="21"/>
                  </a:cubicBezTo>
                  <a:cubicBezTo>
                    <a:pt x="14" y="23"/>
                    <a:pt x="16" y="25"/>
                    <a:pt x="14" y="26"/>
                  </a:cubicBezTo>
                  <a:cubicBezTo>
                    <a:pt x="13" y="28"/>
                    <a:pt x="15" y="31"/>
                    <a:pt x="13" y="31"/>
                  </a:cubicBezTo>
                  <a:cubicBezTo>
                    <a:pt x="12" y="31"/>
                    <a:pt x="10" y="32"/>
                    <a:pt x="12" y="33"/>
                  </a:cubicBezTo>
                  <a:cubicBezTo>
                    <a:pt x="13" y="35"/>
                    <a:pt x="15" y="36"/>
                    <a:pt x="13" y="36"/>
                  </a:cubicBezTo>
                  <a:cubicBezTo>
                    <a:pt x="12" y="36"/>
                    <a:pt x="11" y="39"/>
                    <a:pt x="12" y="40"/>
                  </a:cubicBezTo>
                  <a:cubicBezTo>
                    <a:pt x="13" y="41"/>
                    <a:pt x="16" y="42"/>
                    <a:pt x="13" y="43"/>
                  </a:cubicBezTo>
                  <a:cubicBezTo>
                    <a:pt x="11" y="43"/>
                    <a:pt x="11" y="45"/>
                    <a:pt x="11" y="47"/>
                  </a:cubicBezTo>
                  <a:cubicBezTo>
                    <a:pt x="11" y="47"/>
                    <a:pt x="11" y="48"/>
                    <a:pt x="12" y="49"/>
                  </a:cubicBezTo>
                  <a:cubicBezTo>
                    <a:pt x="13" y="49"/>
                    <a:pt x="14" y="49"/>
                    <a:pt x="15" y="49"/>
                  </a:cubicBezTo>
                  <a:cubicBezTo>
                    <a:pt x="17" y="50"/>
                    <a:pt x="18" y="57"/>
                    <a:pt x="22" y="56"/>
                  </a:cubicBezTo>
                  <a:cubicBezTo>
                    <a:pt x="24" y="56"/>
                    <a:pt x="23" y="55"/>
                    <a:pt x="24" y="54"/>
                  </a:cubicBezTo>
                  <a:cubicBezTo>
                    <a:pt x="24" y="53"/>
                    <a:pt x="25" y="54"/>
                    <a:pt x="26" y="54"/>
                  </a:cubicBezTo>
                  <a:cubicBezTo>
                    <a:pt x="28" y="54"/>
                    <a:pt x="29" y="52"/>
                    <a:pt x="32" y="52"/>
                  </a:cubicBezTo>
                  <a:cubicBezTo>
                    <a:pt x="35" y="52"/>
                    <a:pt x="37" y="52"/>
                    <a:pt x="40" y="52"/>
                  </a:cubicBezTo>
                  <a:cubicBezTo>
                    <a:pt x="42" y="52"/>
                    <a:pt x="43" y="51"/>
                    <a:pt x="44" y="49"/>
                  </a:cubicBezTo>
                  <a:cubicBezTo>
                    <a:pt x="44" y="48"/>
                    <a:pt x="46" y="46"/>
                    <a:pt x="48" y="46"/>
                  </a:cubicBezTo>
                  <a:cubicBezTo>
                    <a:pt x="50" y="45"/>
                    <a:pt x="50" y="43"/>
                    <a:pt x="50" y="42"/>
                  </a:cubicBezTo>
                  <a:cubicBezTo>
                    <a:pt x="50" y="40"/>
                    <a:pt x="55" y="38"/>
                    <a:pt x="55" y="37"/>
                  </a:cubicBezTo>
                  <a:cubicBezTo>
                    <a:pt x="55" y="36"/>
                    <a:pt x="53" y="32"/>
                    <a:pt x="55" y="28"/>
                  </a:cubicBezTo>
                  <a:cubicBezTo>
                    <a:pt x="57" y="24"/>
                    <a:pt x="60" y="24"/>
                    <a:pt x="60" y="22"/>
                  </a:cubicBezTo>
                  <a:cubicBezTo>
                    <a:pt x="60" y="20"/>
                    <a:pt x="62" y="19"/>
                    <a:pt x="65" y="19"/>
                  </a:cubicBezTo>
                  <a:cubicBezTo>
                    <a:pt x="68" y="19"/>
                    <a:pt x="69" y="16"/>
                    <a:pt x="72" y="16"/>
                  </a:cubicBezTo>
                  <a:cubicBezTo>
                    <a:pt x="74" y="15"/>
                    <a:pt x="74" y="13"/>
                    <a:pt x="74" y="10"/>
                  </a:cubicBezTo>
                  <a:close/>
                  <a:moveTo>
                    <a:pt x="74" y="30"/>
                  </a:moveTo>
                  <a:cubicBezTo>
                    <a:pt x="74" y="27"/>
                    <a:pt x="68" y="31"/>
                    <a:pt x="69" y="32"/>
                  </a:cubicBezTo>
                  <a:cubicBezTo>
                    <a:pt x="72" y="34"/>
                    <a:pt x="74" y="33"/>
                    <a:pt x="74" y="30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79" name="Freeform 30"/>
            <p:cNvSpPr>
              <a:spLocks/>
            </p:cNvSpPr>
            <p:nvPr/>
          </p:nvSpPr>
          <p:spPr bwMode="auto">
            <a:xfrm>
              <a:off x="4837113" y="3530600"/>
              <a:ext cx="136525" cy="79375"/>
            </a:xfrm>
            <a:custGeom>
              <a:avLst/>
              <a:gdLst>
                <a:gd name="T0" fmla="*/ 0 w 19"/>
                <a:gd name="T1" fmla="*/ 9 h 11"/>
                <a:gd name="T2" fmla="*/ 3 w 19"/>
                <a:gd name="T3" fmla="*/ 9 h 11"/>
                <a:gd name="T4" fmla="*/ 4 w 19"/>
                <a:gd name="T5" fmla="*/ 11 h 11"/>
                <a:gd name="T6" fmla="*/ 8 w 19"/>
                <a:gd name="T7" fmla="*/ 10 h 11"/>
                <a:gd name="T8" fmla="*/ 12 w 19"/>
                <a:gd name="T9" fmla="*/ 10 h 11"/>
                <a:gd name="T10" fmla="*/ 14 w 19"/>
                <a:gd name="T11" fmla="*/ 8 h 11"/>
                <a:gd name="T12" fmla="*/ 16 w 19"/>
                <a:gd name="T13" fmla="*/ 5 h 11"/>
                <a:gd name="T14" fmla="*/ 19 w 19"/>
                <a:gd name="T15" fmla="*/ 2 h 11"/>
                <a:gd name="T16" fmla="*/ 18 w 19"/>
                <a:gd name="T17" fmla="*/ 0 h 11"/>
                <a:gd name="T18" fmla="*/ 14 w 19"/>
                <a:gd name="T19" fmla="*/ 1 h 11"/>
                <a:gd name="T20" fmla="*/ 8 w 19"/>
                <a:gd name="T21" fmla="*/ 3 h 11"/>
                <a:gd name="T22" fmla="*/ 2 w 19"/>
                <a:gd name="T23" fmla="*/ 2 h 11"/>
                <a:gd name="T24" fmla="*/ 0 w 19"/>
                <a:gd name="T25" fmla="*/ 2 h 11"/>
                <a:gd name="T26" fmla="*/ 0 w 19"/>
                <a:gd name="T27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1">
                  <a:moveTo>
                    <a:pt x="0" y="9"/>
                  </a:moveTo>
                  <a:cubicBezTo>
                    <a:pt x="1" y="9"/>
                    <a:pt x="3" y="9"/>
                    <a:pt x="3" y="9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5" y="11"/>
                    <a:pt x="8" y="10"/>
                    <a:pt x="8" y="10"/>
                  </a:cubicBezTo>
                  <a:cubicBezTo>
                    <a:pt x="9" y="9"/>
                    <a:pt x="12" y="11"/>
                    <a:pt x="12" y="10"/>
                  </a:cubicBezTo>
                  <a:cubicBezTo>
                    <a:pt x="12" y="9"/>
                    <a:pt x="13" y="8"/>
                    <a:pt x="14" y="8"/>
                  </a:cubicBezTo>
                  <a:cubicBezTo>
                    <a:pt x="15" y="8"/>
                    <a:pt x="14" y="5"/>
                    <a:pt x="16" y="5"/>
                  </a:cubicBezTo>
                  <a:cubicBezTo>
                    <a:pt x="16" y="4"/>
                    <a:pt x="19" y="2"/>
                    <a:pt x="19" y="2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6" y="1"/>
                    <a:pt x="14" y="1"/>
                  </a:cubicBezTo>
                  <a:cubicBezTo>
                    <a:pt x="11" y="1"/>
                    <a:pt x="10" y="3"/>
                    <a:pt x="8" y="3"/>
                  </a:cubicBezTo>
                  <a:cubicBezTo>
                    <a:pt x="8" y="3"/>
                    <a:pt x="4" y="2"/>
                    <a:pt x="2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4"/>
                    <a:pt x="0" y="6"/>
                    <a:pt x="0" y="9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80" name="Freeform 31"/>
            <p:cNvSpPr>
              <a:spLocks noEditPoints="1"/>
            </p:cNvSpPr>
            <p:nvPr/>
          </p:nvSpPr>
          <p:spPr bwMode="auto">
            <a:xfrm>
              <a:off x="5124450" y="3811588"/>
              <a:ext cx="258763" cy="350838"/>
            </a:xfrm>
            <a:custGeom>
              <a:avLst/>
              <a:gdLst>
                <a:gd name="T0" fmla="*/ 36 w 36"/>
                <a:gd name="T1" fmla="*/ 0 h 49"/>
                <a:gd name="T2" fmla="*/ 33 w 36"/>
                <a:gd name="T3" fmla="*/ 2 h 49"/>
                <a:gd name="T4" fmla="*/ 31 w 36"/>
                <a:gd name="T5" fmla="*/ 3 h 49"/>
                <a:gd name="T6" fmla="*/ 25 w 36"/>
                <a:gd name="T7" fmla="*/ 2 h 49"/>
                <a:gd name="T8" fmla="*/ 17 w 36"/>
                <a:gd name="T9" fmla="*/ 2 h 49"/>
                <a:gd name="T10" fmla="*/ 17 w 36"/>
                <a:gd name="T11" fmla="*/ 3 h 49"/>
                <a:gd name="T12" fmla="*/ 12 w 36"/>
                <a:gd name="T13" fmla="*/ 5 h 49"/>
                <a:gd name="T14" fmla="*/ 9 w 36"/>
                <a:gd name="T15" fmla="*/ 6 h 49"/>
                <a:gd name="T16" fmla="*/ 5 w 36"/>
                <a:gd name="T17" fmla="*/ 7 h 49"/>
                <a:gd name="T18" fmla="*/ 3 w 36"/>
                <a:gd name="T19" fmla="*/ 11 h 49"/>
                <a:gd name="T20" fmla="*/ 2 w 36"/>
                <a:gd name="T21" fmla="*/ 13 h 49"/>
                <a:gd name="T22" fmla="*/ 0 w 36"/>
                <a:gd name="T23" fmla="*/ 16 h 49"/>
                <a:gd name="T24" fmla="*/ 0 w 36"/>
                <a:gd name="T25" fmla="*/ 16 h 49"/>
                <a:gd name="T26" fmla="*/ 3 w 36"/>
                <a:gd name="T27" fmla="*/ 22 h 49"/>
                <a:gd name="T28" fmla="*/ 7 w 36"/>
                <a:gd name="T29" fmla="*/ 23 h 49"/>
                <a:gd name="T30" fmla="*/ 12 w 36"/>
                <a:gd name="T31" fmla="*/ 25 h 49"/>
                <a:gd name="T32" fmla="*/ 6 w 36"/>
                <a:gd name="T33" fmla="*/ 25 h 49"/>
                <a:gd name="T34" fmla="*/ 7 w 36"/>
                <a:gd name="T35" fmla="*/ 31 h 49"/>
                <a:gd name="T36" fmla="*/ 10 w 36"/>
                <a:gd name="T37" fmla="*/ 35 h 49"/>
                <a:gd name="T38" fmla="*/ 16 w 36"/>
                <a:gd name="T39" fmla="*/ 38 h 49"/>
                <a:gd name="T40" fmla="*/ 15 w 36"/>
                <a:gd name="T41" fmla="*/ 32 h 49"/>
                <a:gd name="T42" fmla="*/ 19 w 36"/>
                <a:gd name="T43" fmla="*/ 32 h 49"/>
                <a:gd name="T44" fmla="*/ 16 w 36"/>
                <a:gd name="T45" fmla="*/ 29 h 49"/>
                <a:gd name="T46" fmla="*/ 18 w 36"/>
                <a:gd name="T47" fmla="*/ 28 h 49"/>
                <a:gd name="T48" fmla="*/ 22 w 36"/>
                <a:gd name="T49" fmla="*/ 28 h 49"/>
                <a:gd name="T50" fmla="*/ 20 w 36"/>
                <a:gd name="T51" fmla="*/ 22 h 49"/>
                <a:gd name="T52" fmla="*/ 16 w 36"/>
                <a:gd name="T53" fmla="*/ 22 h 49"/>
                <a:gd name="T54" fmla="*/ 17 w 36"/>
                <a:gd name="T55" fmla="*/ 19 h 49"/>
                <a:gd name="T56" fmla="*/ 13 w 36"/>
                <a:gd name="T57" fmla="*/ 12 h 49"/>
                <a:gd name="T58" fmla="*/ 16 w 36"/>
                <a:gd name="T59" fmla="*/ 11 h 49"/>
                <a:gd name="T60" fmla="*/ 20 w 36"/>
                <a:gd name="T61" fmla="*/ 12 h 49"/>
                <a:gd name="T62" fmla="*/ 22 w 36"/>
                <a:gd name="T63" fmla="*/ 7 h 49"/>
                <a:gd name="T64" fmla="*/ 25 w 36"/>
                <a:gd name="T65" fmla="*/ 8 h 49"/>
                <a:gd name="T66" fmla="*/ 30 w 36"/>
                <a:gd name="T67" fmla="*/ 6 h 49"/>
                <a:gd name="T68" fmla="*/ 33 w 36"/>
                <a:gd name="T69" fmla="*/ 8 h 49"/>
                <a:gd name="T70" fmla="*/ 35 w 36"/>
                <a:gd name="T71" fmla="*/ 6 h 49"/>
                <a:gd name="T72" fmla="*/ 36 w 36"/>
                <a:gd name="T73" fmla="*/ 3 h 49"/>
                <a:gd name="T74" fmla="*/ 36 w 36"/>
                <a:gd name="T75" fmla="*/ 0 h 49"/>
                <a:gd name="T76" fmla="*/ 31 w 36"/>
                <a:gd name="T77" fmla="*/ 46 h 49"/>
                <a:gd name="T78" fmla="*/ 22 w 36"/>
                <a:gd name="T79" fmla="*/ 45 h 49"/>
                <a:gd name="T80" fmla="*/ 18 w 36"/>
                <a:gd name="T81" fmla="*/ 47 h 49"/>
                <a:gd name="T82" fmla="*/ 27 w 36"/>
                <a:gd name="T83" fmla="*/ 49 h 49"/>
                <a:gd name="T84" fmla="*/ 35 w 36"/>
                <a:gd name="T85" fmla="*/ 46 h 49"/>
                <a:gd name="T86" fmla="*/ 31 w 36"/>
                <a:gd name="T87" fmla="*/ 4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6" h="49">
                  <a:moveTo>
                    <a:pt x="36" y="0"/>
                  </a:moveTo>
                  <a:cubicBezTo>
                    <a:pt x="35" y="0"/>
                    <a:pt x="32" y="1"/>
                    <a:pt x="33" y="2"/>
                  </a:cubicBezTo>
                  <a:cubicBezTo>
                    <a:pt x="33" y="3"/>
                    <a:pt x="32" y="3"/>
                    <a:pt x="31" y="3"/>
                  </a:cubicBezTo>
                  <a:cubicBezTo>
                    <a:pt x="31" y="3"/>
                    <a:pt x="26" y="3"/>
                    <a:pt x="25" y="2"/>
                  </a:cubicBezTo>
                  <a:cubicBezTo>
                    <a:pt x="24" y="2"/>
                    <a:pt x="19" y="2"/>
                    <a:pt x="17" y="2"/>
                  </a:cubicBezTo>
                  <a:cubicBezTo>
                    <a:pt x="17" y="2"/>
                    <a:pt x="17" y="2"/>
                    <a:pt x="17" y="3"/>
                  </a:cubicBezTo>
                  <a:cubicBezTo>
                    <a:pt x="17" y="3"/>
                    <a:pt x="12" y="6"/>
                    <a:pt x="12" y="5"/>
                  </a:cubicBezTo>
                  <a:cubicBezTo>
                    <a:pt x="11" y="5"/>
                    <a:pt x="10" y="6"/>
                    <a:pt x="9" y="6"/>
                  </a:cubicBezTo>
                  <a:cubicBezTo>
                    <a:pt x="7" y="7"/>
                    <a:pt x="5" y="6"/>
                    <a:pt x="5" y="7"/>
                  </a:cubicBezTo>
                  <a:cubicBezTo>
                    <a:pt x="5" y="8"/>
                    <a:pt x="4" y="9"/>
                    <a:pt x="3" y="11"/>
                  </a:cubicBezTo>
                  <a:cubicBezTo>
                    <a:pt x="2" y="12"/>
                    <a:pt x="2" y="12"/>
                    <a:pt x="2" y="13"/>
                  </a:cubicBezTo>
                  <a:cubicBezTo>
                    <a:pt x="0" y="13"/>
                    <a:pt x="0" y="15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7"/>
                    <a:pt x="3" y="19"/>
                    <a:pt x="3" y="22"/>
                  </a:cubicBezTo>
                  <a:cubicBezTo>
                    <a:pt x="3" y="24"/>
                    <a:pt x="6" y="25"/>
                    <a:pt x="7" y="23"/>
                  </a:cubicBezTo>
                  <a:cubicBezTo>
                    <a:pt x="9" y="22"/>
                    <a:pt x="12" y="24"/>
                    <a:pt x="12" y="25"/>
                  </a:cubicBezTo>
                  <a:cubicBezTo>
                    <a:pt x="12" y="26"/>
                    <a:pt x="8" y="24"/>
                    <a:pt x="6" y="25"/>
                  </a:cubicBezTo>
                  <a:cubicBezTo>
                    <a:pt x="4" y="28"/>
                    <a:pt x="8" y="29"/>
                    <a:pt x="7" y="31"/>
                  </a:cubicBezTo>
                  <a:cubicBezTo>
                    <a:pt x="7" y="33"/>
                    <a:pt x="8" y="35"/>
                    <a:pt x="10" y="35"/>
                  </a:cubicBezTo>
                  <a:cubicBezTo>
                    <a:pt x="12" y="35"/>
                    <a:pt x="15" y="38"/>
                    <a:pt x="16" y="38"/>
                  </a:cubicBezTo>
                  <a:cubicBezTo>
                    <a:pt x="17" y="38"/>
                    <a:pt x="15" y="32"/>
                    <a:pt x="15" y="32"/>
                  </a:cubicBezTo>
                  <a:cubicBezTo>
                    <a:pt x="15" y="31"/>
                    <a:pt x="17" y="33"/>
                    <a:pt x="19" y="32"/>
                  </a:cubicBezTo>
                  <a:cubicBezTo>
                    <a:pt x="20" y="30"/>
                    <a:pt x="18" y="29"/>
                    <a:pt x="16" y="29"/>
                  </a:cubicBezTo>
                  <a:cubicBezTo>
                    <a:pt x="15" y="29"/>
                    <a:pt x="16" y="26"/>
                    <a:pt x="18" y="28"/>
                  </a:cubicBezTo>
                  <a:cubicBezTo>
                    <a:pt x="20" y="29"/>
                    <a:pt x="21" y="28"/>
                    <a:pt x="22" y="28"/>
                  </a:cubicBezTo>
                  <a:cubicBezTo>
                    <a:pt x="23" y="27"/>
                    <a:pt x="24" y="23"/>
                    <a:pt x="20" y="22"/>
                  </a:cubicBezTo>
                  <a:cubicBezTo>
                    <a:pt x="17" y="22"/>
                    <a:pt x="17" y="25"/>
                    <a:pt x="16" y="22"/>
                  </a:cubicBezTo>
                  <a:cubicBezTo>
                    <a:pt x="14" y="20"/>
                    <a:pt x="17" y="21"/>
                    <a:pt x="17" y="19"/>
                  </a:cubicBezTo>
                  <a:cubicBezTo>
                    <a:pt x="17" y="17"/>
                    <a:pt x="15" y="15"/>
                    <a:pt x="13" y="12"/>
                  </a:cubicBezTo>
                  <a:cubicBezTo>
                    <a:pt x="12" y="10"/>
                    <a:pt x="15" y="9"/>
                    <a:pt x="16" y="11"/>
                  </a:cubicBezTo>
                  <a:cubicBezTo>
                    <a:pt x="17" y="12"/>
                    <a:pt x="19" y="12"/>
                    <a:pt x="20" y="12"/>
                  </a:cubicBezTo>
                  <a:cubicBezTo>
                    <a:pt x="22" y="11"/>
                    <a:pt x="19" y="8"/>
                    <a:pt x="22" y="7"/>
                  </a:cubicBezTo>
                  <a:cubicBezTo>
                    <a:pt x="24" y="6"/>
                    <a:pt x="24" y="8"/>
                    <a:pt x="25" y="8"/>
                  </a:cubicBezTo>
                  <a:cubicBezTo>
                    <a:pt x="26" y="9"/>
                    <a:pt x="27" y="6"/>
                    <a:pt x="30" y="6"/>
                  </a:cubicBezTo>
                  <a:cubicBezTo>
                    <a:pt x="31" y="6"/>
                    <a:pt x="32" y="6"/>
                    <a:pt x="33" y="8"/>
                  </a:cubicBezTo>
                  <a:cubicBezTo>
                    <a:pt x="34" y="7"/>
                    <a:pt x="35" y="6"/>
                    <a:pt x="35" y="6"/>
                  </a:cubicBezTo>
                  <a:cubicBezTo>
                    <a:pt x="35" y="5"/>
                    <a:pt x="36" y="4"/>
                    <a:pt x="36" y="3"/>
                  </a:cubicBezTo>
                  <a:cubicBezTo>
                    <a:pt x="36" y="2"/>
                    <a:pt x="36" y="1"/>
                    <a:pt x="36" y="0"/>
                  </a:cubicBezTo>
                  <a:close/>
                  <a:moveTo>
                    <a:pt x="31" y="46"/>
                  </a:moveTo>
                  <a:cubicBezTo>
                    <a:pt x="30" y="45"/>
                    <a:pt x="24" y="47"/>
                    <a:pt x="22" y="45"/>
                  </a:cubicBezTo>
                  <a:cubicBezTo>
                    <a:pt x="20" y="43"/>
                    <a:pt x="17" y="46"/>
                    <a:pt x="18" y="47"/>
                  </a:cubicBezTo>
                  <a:cubicBezTo>
                    <a:pt x="20" y="47"/>
                    <a:pt x="24" y="49"/>
                    <a:pt x="27" y="49"/>
                  </a:cubicBezTo>
                  <a:cubicBezTo>
                    <a:pt x="30" y="49"/>
                    <a:pt x="35" y="48"/>
                    <a:pt x="35" y="46"/>
                  </a:cubicBezTo>
                  <a:cubicBezTo>
                    <a:pt x="35" y="45"/>
                    <a:pt x="32" y="47"/>
                    <a:pt x="31" y="46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83" name="Freeform 32"/>
            <p:cNvSpPr>
              <a:spLocks/>
            </p:cNvSpPr>
            <p:nvPr/>
          </p:nvSpPr>
          <p:spPr bwMode="auto">
            <a:xfrm>
              <a:off x="3854450" y="3043238"/>
              <a:ext cx="193675" cy="222250"/>
            </a:xfrm>
            <a:custGeom>
              <a:avLst/>
              <a:gdLst>
                <a:gd name="T0" fmla="*/ 24 w 27"/>
                <a:gd name="T1" fmla="*/ 10 h 31"/>
                <a:gd name="T2" fmla="*/ 22 w 27"/>
                <a:gd name="T3" fmla="*/ 8 h 31"/>
                <a:gd name="T4" fmla="*/ 18 w 27"/>
                <a:gd name="T5" fmla="*/ 9 h 31"/>
                <a:gd name="T6" fmla="*/ 15 w 27"/>
                <a:gd name="T7" fmla="*/ 8 h 31"/>
                <a:gd name="T8" fmla="*/ 16 w 27"/>
                <a:gd name="T9" fmla="*/ 4 h 31"/>
                <a:gd name="T10" fmla="*/ 18 w 27"/>
                <a:gd name="T11" fmla="*/ 1 h 31"/>
                <a:gd name="T12" fmla="*/ 17 w 27"/>
                <a:gd name="T13" fmla="*/ 0 h 31"/>
                <a:gd name="T14" fmla="*/ 11 w 27"/>
                <a:gd name="T15" fmla="*/ 2 h 31"/>
                <a:gd name="T16" fmla="*/ 14 w 27"/>
                <a:gd name="T17" fmla="*/ 5 h 31"/>
                <a:gd name="T18" fmla="*/ 9 w 27"/>
                <a:gd name="T19" fmla="*/ 7 h 31"/>
                <a:gd name="T20" fmla="*/ 3 w 27"/>
                <a:gd name="T21" fmla="*/ 7 h 31"/>
                <a:gd name="T22" fmla="*/ 4 w 27"/>
                <a:gd name="T23" fmla="*/ 12 h 31"/>
                <a:gd name="T24" fmla="*/ 7 w 27"/>
                <a:gd name="T25" fmla="*/ 17 h 31"/>
                <a:gd name="T26" fmla="*/ 5 w 27"/>
                <a:gd name="T27" fmla="*/ 22 h 31"/>
                <a:gd name="T28" fmla="*/ 1 w 27"/>
                <a:gd name="T29" fmla="*/ 26 h 31"/>
                <a:gd name="T30" fmla="*/ 7 w 27"/>
                <a:gd name="T31" fmla="*/ 31 h 31"/>
                <a:gd name="T32" fmla="*/ 17 w 27"/>
                <a:gd name="T33" fmla="*/ 27 h 31"/>
                <a:gd name="T34" fmla="*/ 24 w 27"/>
                <a:gd name="T35" fmla="*/ 25 h 31"/>
                <a:gd name="T36" fmla="*/ 24 w 27"/>
                <a:gd name="T37" fmla="*/ 11 h 31"/>
                <a:gd name="T38" fmla="*/ 24 w 27"/>
                <a:gd name="T39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" h="31">
                  <a:moveTo>
                    <a:pt x="24" y="10"/>
                  </a:moveTo>
                  <a:cubicBezTo>
                    <a:pt x="24" y="9"/>
                    <a:pt x="23" y="8"/>
                    <a:pt x="22" y="8"/>
                  </a:cubicBezTo>
                  <a:cubicBezTo>
                    <a:pt x="20" y="5"/>
                    <a:pt x="19" y="7"/>
                    <a:pt x="18" y="9"/>
                  </a:cubicBezTo>
                  <a:cubicBezTo>
                    <a:pt x="18" y="11"/>
                    <a:pt x="16" y="8"/>
                    <a:pt x="15" y="8"/>
                  </a:cubicBezTo>
                  <a:cubicBezTo>
                    <a:pt x="14" y="8"/>
                    <a:pt x="15" y="5"/>
                    <a:pt x="16" y="4"/>
                  </a:cubicBezTo>
                  <a:cubicBezTo>
                    <a:pt x="17" y="4"/>
                    <a:pt x="18" y="3"/>
                    <a:pt x="18" y="1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5" y="0"/>
                    <a:pt x="11" y="0"/>
                    <a:pt x="11" y="2"/>
                  </a:cubicBezTo>
                  <a:cubicBezTo>
                    <a:pt x="11" y="4"/>
                    <a:pt x="14" y="4"/>
                    <a:pt x="14" y="5"/>
                  </a:cubicBezTo>
                  <a:cubicBezTo>
                    <a:pt x="14" y="7"/>
                    <a:pt x="11" y="6"/>
                    <a:pt x="9" y="7"/>
                  </a:cubicBezTo>
                  <a:cubicBezTo>
                    <a:pt x="7" y="9"/>
                    <a:pt x="5" y="7"/>
                    <a:pt x="3" y="7"/>
                  </a:cubicBezTo>
                  <a:cubicBezTo>
                    <a:pt x="1" y="9"/>
                    <a:pt x="5" y="10"/>
                    <a:pt x="4" y="12"/>
                  </a:cubicBezTo>
                  <a:cubicBezTo>
                    <a:pt x="2" y="14"/>
                    <a:pt x="4" y="14"/>
                    <a:pt x="7" y="17"/>
                  </a:cubicBezTo>
                  <a:cubicBezTo>
                    <a:pt x="9" y="19"/>
                    <a:pt x="5" y="20"/>
                    <a:pt x="5" y="22"/>
                  </a:cubicBezTo>
                  <a:cubicBezTo>
                    <a:pt x="5" y="24"/>
                    <a:pt x="1" y="24"/>
                    <a:pt x="1" y="26"/>
                  </a:cubicBezTo>
                  <a:cubicBezTo>
                    <a:pt x="0" y="28"/>
                    <a:pt x="4" y="31"/>
                    <a:pt x="7" y="31"/>
                  </a:cubicBezTo>
                  <a:cubicBezTo>
                    <a:pt x="9" y="31"/>
                    <a:pt x="14" y="30"/>
                    <a:pt x="17" y="27"/>
                  </a:cubicBezTo>
                  <a:cubicBezTo>
                    <a:pt x="20" y="24"/>
                    <a:pt x="21" y="27"/>
                    <a:pt x="24" y="25"/>
                  </a:cubicBezTo>
                  <a:cubicBezTo>
                    <a:pt x="27" y="24"/>
                    <a:pt x="25" y="13"/>
                    <a:pt x="24" y="11"/>
                  </a:cubicBezTo>
                  <a:cubicBezTo>
                    <a:pt x="24" y="10"/>
                    <a:pt x="24" y="10"/>
                    <a:pt x="24" y="10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84" name="Freeform 33"/>
            <p:cNvSpPr>
              <a:spLocks noEditPoints="1"/>
            </p:cNvSpPr>
            <p:nvPr/>
          </p:nvSpPr>
          <p:spPr bwMode="auto">
            <a:xfrm>
              <a:off x="3954463" y="2676525"/>
              <a:ext cx="423863" cy="682625"/>
            </a:xfrm>
            <a:custGeom>
              <a:avLst/>
              <a:gdLst>
                <a:gd name="T0" fmla="*/ 3 w 59"/>
                <a:gd name="T1" fmla="*/ 52 h 95"/>
                <a:gd name="T2" fmla="*/ 1 w 59"/>
                <a:gd name="T3" fmla="*/ 59 h 95"/>
                <a:gd name="T4" fmla="*/ 8 w 59"/>
                <a:gd name="T5" fmla="*/ 59 h 95"/>
                <a:gd name="T6" fmla="*/ 14 w 59"/>
                <a:gd name="T7" fmla="*/ 58 h 95"/>
                <a:gd name="T8" fmla="*/ 59 w 59"/>
                <a:gd name="T9" fmla="*/ 74 h 95"/>
                <a:gd name="T10" fmla="*/ 49 w 59"/>
                <a:gd name="T11" fmla="*/ 70 h 95"/>
                <a:gd name="T12" fmla="*/ 47 w 59"/>
                <a:gd name="T13" fmla="*/ 63 h 95"/>
                <a:gd name="T14" fmla="*/ 39 w 59"/>
                <a:gd name="T15" fmla="*/ 49 h 95"/>
                <a:gd name="T16" fmla="*/ 30 w 59"/>
                <a:gd name="T17" fmla="*/ 44 h 95"/>
                <a:gd name="T18" fmla="*/ 36 w 59"/>
                <a:gd name="T19" fmla="*/ 29 h 95"/>
                <a:gd name="T20" fmla="*/ 24 w 59"/>
                <a:gd name="T21" fmla="*/ 27 h 95"/>
                <a:gd name="T22" fmla="*/ 29 w 59"/>
                <a:gd name="T23" fmla="*/ 18 h 95"/>
                <a:gd name="T24" fmla="*/ 20 w 59"/>
                <a:gd name="T25" fmla="*/ 21 h 95"/>
                <a:gd name="T26" fmla="*/ 14 w 59"/>
                <a:gd name="T27" fmla="*/ 30 h 95"/>
                <a:gd name="T28" fmla="*/ 9 w 59"/>
                <a:gd name="T29" fmla="*/ 30 h 95"/>
                <a:gd name="T30" fmla="*/ 11 w 59"/>
                <a:gd name="T31" fmla="*/ 39 h 95"/>
                <a:gd name="T32" fmla="*/ 9 w 59"/>
                <a:gd name="T33" fmla="*/ 46 h 95"/>
                <a:gd name="T34" fmla="*/ 16 w 59"/>
                <a:gd name="T35" fmla="*/ 48 h 95"/>
                <a:gd name="T36" fmla="*/ 19 w 59"/>
                <a:gd name="T37" fmla="*/ 48 h 95"/>
                <a:gd name="T38" fmla="*/ 26 w 59"/>
                <a:gd name="T39" fmla="*/ 53 h 95"/>
                <a:gd name="T40" fmla="*/ 28 w 59"/>
                <a:gd name="T41" fmla="*/ 59 h 95"/>
                <a:gd name="T42" fmla="*/ 30 w 59"/>
                <a:gd name="T43" fmla="*/ 66 h 95"/>
                <a:gd name="T44" fmla="*/ 22 w 59"/>
                <a:gd name="T45" fmla="*/ 68 h 95"/>
                <a:gd name="T46" fmla="*/ 23 w 59"/>
                <a:gd name="T47" fmla="*/ 74 h 95"/>
                <a:gd name="T48" fmla="*/ 20 w 59"/>
                <a:gd name="T49" fmla="*/ 81 h 95"/>
                <a:gd name="T50" fmla="*/ 30 w 59"/>
                <a:gd name="T51" fmla="*/ 82 h 95"/>
                <a:gd name="T52" fmla="*/ 24 w 59"/>
                <a:gd name="T53" fmla="*/ 85 h 95"/>
                <a:gd name="T54" fmla="*/ 20 w 59"/>
                <a:gd name="T55" fmla="*/ 92 h 95"/>
                <a:gd name="T56" fmla="*/ 27 w 59"/>
                <a:gd name="T57" fmla="*/ 90 h 95"/>
                <a:gd name="T58" fmla="*/ 36 w 59"/>
                <a:gd name="T59" fmla="*/ 88 h 95"/>
                <a:gd name="T60" fmla="*/ 48 w 59"/>
                <a:gd name="T61" fmla="*/ 88 h 95"/>
                <a:gd name="T62" fmla="*/ 53 w 59"/>
                <a:gd name="T63" fmla="*/ 83 h 95"/>
                <a:gd name="T64" fmla="*/ 59 w 59"/>
                <a:gd name="T65" fmla="*/ 74 h 95"/>
                <a:gd name="T66" fmla="*/ 10 w 59"/>
                <a:gd name="T67" fmla="*/ 23 h 95"/>
                <a:gd name="T68" fmla="*/ 40 w 59"/>
                <a:gd name="T69" fmla="*/ 8 h 95"/>
                <a:gd name="T70" fmla="*/ 40 w 59"/>
                <a:gd name="T71" fmla="*/ 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9" h="95">
                  <a:moveTo>
                    <a:pt x="11" y="51"/>
                  </a:moveTo>
                  <a:cubicBezTo>
                    <a:pt x="9" y="49"/>
                    <a:pt x="6" y="52"/>
                    <a:pt x="3" y="52"/>
                  </a:cubicBezTo>
                  <a:cubicBezTo>
                    <a:pt x="3" y="54"/>
                    <a:pt x="3" y="55"/>
                    <a:pt x="2" y="55"/>
                  </a:cubicBezTo>
                  <a:cubicBezTo>
                    <a:pt x="1" y="56"/>
                    <a:pt x="0" y="59"/>
                    <a:pt x="1" y="59"/>
                  </a:cubicBezTo>
                  <a:cubicBezTo>
                    <a:pt x="2" y="59"/>
                    <a:pt x="4" y="62"/>
                    <a:pt x="4" y="60"/>
                  </a:cubicBezTo>
                  <a:cubicBezTo>
                    <a:pt x="5" y="59"/>
                    <a:pt x="6" y="56"/>
                    <a:pt x="8" y="59"/>
                  </a:cubicBezTo>
                  <a:cubicBezTo>
                    <a:pt x="9" y="59"/>
                    <a:pt x="9" y="60"/>
                    <a:pt x="10" y="61"/>
                  </a:cubicBezTo>
                  <a:cubicBezTo>
                    <a:pt x="10" y="59"/>
                    <a:pt x="13" y="59"/>
                    <a:pt x="14" y="58"/>
                  </a:cubicBezTo>
                  <a:cubicBezTo>
                    <a:pt x="16" y="56"/>
                    <a:pt x="14" y="53"/>
                    <a:pt x="11" y="51"/>
                  </a:cubicBezTo>
                  <a:close/>
                  <a:moveTo>
                    <a:pt x="59" y="74"/>
                  </a:moveTo>
                  <a:cubicBezTo>
                    <a:pt x="59" y="71"/>
                    <a:pt x="53" y="69"/>
                    <a:pt x="52" y="70"/>
                  </a:cubicBezTo>
                  <a:cubicBezTo>
                    <a:pt x="52" y="72"/>
                    <a:pt x="50" y="72"/>
                    <a:pt x="49" y="70"/>
                  </a:cubicBezTo>
                  <a:cubicBezTo>
                    <a:pt x="49" y="69"/>
                    <a:pt x="50" y="67"/>
                    <a:pt x="49" y="67"/>
                  </a:cubicBezTo>
                  <a:cubicBezTo>
                    <a:pt x="49" y="66"/>
                    <a:pt x="47" y="64"/>
                    <a:pt x="47" y="63"/>
                  </a:cubicBezTo>
                  <a:cubicBezTo>
                    <a:pt x="48" y="62"/>
                    <a:pt x="46" y="56"/>
                    <a:pt x="43" y="55"/>
                  </a:cubicBezTo>
                  <a:cubicBezTo>
                    <a:pt x="40" y="55"/>
                    <a:pt x="40" y="51"/>
                    <a:pt x="39" y="49"/>
                  </a:cubicBezTo>
                  <a:cubicBezTo>
                    <a:pt x="38" y="46"/>
                    <a:pt x="37" y="47"/>
                    <a:pt x="36" y="46"/>
                  </a:cubicBezTo>
                  <a:cubicBezTo>
                    <a:pt x="34" y="43"/>
                    <a:pt x="31" y="44"/>
                    <a:pt x="30" y="44"/>
                  </a:cubicBezTo>
                  <a:cubicBezTo>
                    <a:pt x="29" y="44"/>
                    <a:pt x="30" y="42"/>
                    <a:pt x="32" y="40"/>
                  </a:cubicBezTo>
                  <a:cubicBezTo>
                    <a:pt x="34" y="39"/>
                    <a:pt x="36" y="31"/>
                    <a:pt x="36" y="29"/>
                  </a:cubicBezTo>
                  <a:cubicBezTo>
                    <a:pt x="36" y="28"/>
                    <a:pt x="27" y="28"/>
                    <a:pt x="26" y="29"/>
                  </a:cubicBezTo>
                  <a:cubicBezTo>
                    <a:pt x="24" y="30"/>
                    <a:pt x="22" y="28"/>
                    <a:pt x="24" y="27"/>
                  </a:cubicBezTo>
                  <a:cubicBezTo>
                    <a:pt x="25" y="26"/>
                    <a:pt x="28" y="23"/>
                    <a:pt x="28" y="22"/>
                  </a:cubicBezTo>
                  <a:cubicBezTo>
                    <a:pt x="28" y="20"/>
                    <a:pt x="30" y="19"/>
                    <a:pt x="29" y="18"/>
                  </a:cubicBezTo>
                  <a:cubicBezTo>
                    <a:pt x="27" y="17"/>
                    <a:pt x="27" y="19"/>
                    <a:pt x="27" y="21"/>
                  </a:cubicBezTo>
                  <a:cubicBezTo>
                    <a:pt x="25" y="22"/>
                    <a:pt x="23" y="21"/>
                    <a:pt x="20" y="21"/>
                  </a:cubicBezTo>
                  <a:cubicBezTo>
                    <a:pt x="17" y="20"/>
                    <a:pt x="17" y="24"/>
                    <a:pt x="17" y="26"/>
                  </a:cubicBezTo>
                  <a:cubicBezTo>
                    <a:pt x="17" y="28"/>
                    <a:pt x="14" y="29"/>
                    <a:pt x="14" y="30"/>
                  </a:cubicBezTo>
                  <a:cubicBezTo>
                    <a:pt x="14" y="32"/>
                    <a:pt x="13" y="32"/>
                    <a:pt x="12" y="32"/>
                  </a:cubicBezTo>
                  <a:cubicBezTo>
                    <a:pt x="11" y="31"/>
                    <a:pt x="11" y="29"/>
                    <a:pt x="9" y="30"/>
                  </a:cubicBezTo>
                  <a:cubicBezTo>
                    <a:pt x="7" y="32"/>
                    <a:pt x="11" y="34"/>
                    <a:pt x="13" y="34"/>
                  </a:cubicBezTo>
                  <a:cubicBezTo>
                    <a:pt x="15" y="35"/>
                    <a:pt x="11" y="36"/>
                    <a:pt x="11" y="39"/>
                  </a:cubicBezTo>
                  <a:cubicBezTo>
                    <a:pt x="11" y="41"/>
                    <a:pt x="14" y="40"/>
                    <a:pt x="14" y="42"/>
                  </a:cubicBezTo>
                  <a:cubicBezTo>
                    <a:pt x="14" y="44"/>
                    <a:pt x="9" y="44"/>
                    <a:pt x="9" y="46"/>
                  </a:cubicBezTo>
                  <a:cubicBezTo>
                    <a:pt x="9" y="48"/>
                    <a:pt x="12" y="45"/>
                    <a:pt x="14" y="44"/>
                  </a:cubicBezTo>
                  <a:cubicBezTo>
                    <a:pt x="14" y="43"/>
                    <a:pt x="13" y="49"/>
                    <a:pt x="16" y="48"/>
                  </a:cubicBezTo>
                  <a:cubicBezTo>
                    <a:pt x="19" y="48"/>
                    <a:pt x="18" y="43"/>
                    <a:pt x="19" y="43"/>
                  </a:cubicBezTo>
                  <a:cubicBezTo>
                    <a:pt x="20" y="43"/>
                    <a:pt x="19" y="46"/>
                    <a:pt x="19" y="48"/>
                  </a:cubicBezTo>
                  <a:cubicBezTo>
                    <a:pt x="20" y="49"/>
                    <a:pt x="17" y="52"/>
                    <a:pt x="17" y="54"/>
                  </a:cubicBezTo>
                  <a:cubicBezTo>
                    <a:pt x="18" y="55"/>
                    <a:pt x="24" y="55"/>
                    <a:pt x="26" y="53"/>
                  </a:cubicBezTo>
                  <a:cubicBezTo>
                    <a:pt x="28" y="51"/>
                    <a:pt x="29" y="53"/>
                    <a:pt x="27" y="55"/>
                  </a:cubicBezTo>
                  <a:cubicBezTo>
                    <a:pt x="26" y="56"/>
                    <a:pt x="27" y="58"/>
                    <a:pt x="28" y="59"/>
                  </a:cubicBezTo>
                  <a:cubicBezTo>
                    <a:pt x="30" y="59"/>
                    <a:pt x="30" y="59"/>
                    <a:pt x="30" y="61"/>
                  </a:cubicBezTo>
                  <a:cubicBezTo>
                    <a:pt x="29" y="62"/>
                    <a:pt x="30" y="65"/>
                    <a:pt x="30" y="66"/>
                  </a:cubicBezTo>
                  <a:cubicBezTo>
                    <a:pt x="29" y="68"/>
                    <a:pt x="24" y="68"/>
                    <a:pt x="24" y="67"/>
                  </a:cubicBezTo>
                  <a:cubicBezTo>
                    <a:pt x="23" y="65"/>
                    <a:pt x="21" y="66"/>
                    <a:pt x="22" y="68"/>
                  </a:cubicBezTo>
                  <a:cubicBezTo>
                    <a:pt x="22" y="69"/>
                    <a:pt x="19" y="70"/>
                    <a:pt x="20" y="72"/>
                  </a:cubicBezTo>
                  <a:cubicBezTo>
                    <a:pt x="20" y="72"/>
                    <a:pt x="23" y="72"/>
                    <a:pt x="23" y="74"/>
                  </a:cubicBezTo>
                  <a:cubicBezTo>
                    <a:pt x="23" y="75"/>
                    <a:pt x="21" y="77"/>
                    <a:pt x="18" y="78"/>
                  </a:cubicBezTo>
                  <a:cubicBezTo>
                    <a:pt x="14" y="79"/>
                    <a:pt x="19" y="82"/>
                    <a:pt x="20" y="81"/>
                  </a:cubicBezTo>
                  <a:cubicBezTo>
                    <a:pt x="22" y="79"/>
                    <a:pt x="21" y="82"/>
                    <a:pt x="24" y="82"/>
                  </a:cubicBezTo>
                  <a:cubicBezTo>
                    <a:pt x="26" y="82"/>
                    <a:pt x="27" y="83"/>
                    <a:pt x="30" y="82"/>
                  </a:cubicBezTo>
                  <a:cubicBezTo>
                    <a:pt x="32" y="82"/>
                    <a:pt x="32" y="82"/>
                    <a:pt x="30" y="84"/>
                  </a:cubicBezTo>
                  <a:cubicBezTo>
                    <a:pt x="28" y="85"/>
                    <a:pt x="25" y="84"/>
                    <a:pt x="24" y="85"/>
                  </a:cubicBezTo>
                  <a:cubicBezTo>
                    <a:pt x="22" y="85"/>
                    <a:pt x="15" y="93"/>
                    <a:pt x="17" y="95"/>
                  </a:cubicBezTo>
                  <a:cubicBezTo>
                    <a:pt x="17" y="95"/>
                    <a:pt x="18" y="93"/>
                    <a:pt x="20" y="92"/>
                  </a:cubicBezTo>
                  <a:cubicBezTo>
                    <a:pt x="23" y="91"/>
                    <a:pt x="23" y="92"/>
                    <a:pt x="25" y="93"/>
                  </a:cubicBezTo>
                  <a:cubicBezTo>
                    <a:pt x="26" y="93"/>
                    <a:pt x="26" y="90"/>
                    <a:pt x="27" y="90"/>
                  </a:cubicBezTo>
                  <a:cubicBezTo>
                    <a:pt x="29" y="90"/>
                    <a:pt x="30" y="89"/>
                    <a:pt x="32" y="89"/>
                  </a:cubicBezTo>
                  <a:cubicBezTo>
                    <a:pt x="34" y="90"/>
                    <a:pt x="36" y="89"/>
                    <a:pt x="36" y="88"/>
                  </a:cubicBezTo>
                  <a:cubicBezTo>
                    <a:pt x="38" y="87"/>
                    <a:pt x="40" y="90"/>
                    <a:pt x="41" y="89"/>
                  </a:cubicBezTo>
                  <a:cubicBezTo>
                    <a:pt x="42" y="88"/>
                    <a:pt x="46" y="88"/>
                    <a:pt x="48" y="88"/>
                  </a:cubicBezTo>
                  <a:cubicBezTo>
                    <a:pt x="49" y="88"/>
                    <a:pt x="54" y="85"/>
                    <a:pt x="56" y="85"/>
                  </a:cubicBezTo>
                  <a:cubicBezTo>
                    <a:pt x="57" y="83"/>
                    <a:pt x="55" y="83"/>
                    <a:pt x="53" y="83"/>
                  </a:cubicBezTo>
                  <a:cubicBezTo>
                    <a:pt x="52" y="83"/>
                    <a:pt x="52" y="82"/>
                    <a:pt x="54" y="79"/>
                  </a:cubicBezTo>
                  <a:cubicBezTo>
                    <a:pt x="55" y="78"/>
                    <a:pt x="58" y="76"/>
                    <a:pt x="59" y="74"/>
                  </a:cubicBezTo>
                  <a:close/>
                  <a:moveTo>
                    <a:pt x="6" y="28"/>
                  </a:moveTo>
                  <a:cubicBezTo>
                    <a:pt x="9" y="28"/>
                    <a:pt x="11" y="23"/>
                    <a:pt x="10" y="23"/>
                  </a:cubicBezTo>
                  <a:cubicBezTo>
                    <a:pt x="9" y="21"/>
                    <a:pt x="5" y="28"/>
                    <a:pt x="6" y="28"/>
                  </a:cubicBezTo>
                  <a:close/>
                  <a:moveTo>
                    <a:pt x="40" y="8"/>
                  </a:moveTo>
                  <a:cubicBezTo>
                    <a:pt x="41" y="6"/>
                    <a:pt x="43" y="0"/>
                    <a:pt x="41" y="1"/>
                  </a:cubicBezTo>
                  <a:cubicBezTo>
                    <a:pt x="38" y="2"/>
                    <a:pt x="39" y="9"/>
                    <a:pt x="40" y="8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85" name="Freeform 34"/>
            <p:cNvSpPr>
              <a:spLocks noEditPoints="1"/>
            </p:cNvSpPr>
            <p:nvPr/>
          </p:nvSpPr>
          <p:spPr bwMode="auto">
            <a:xfrm>
              <a:off x="4629150" y="2878138"/>
              <a:ext cx="201613" cy="200025"/>
            </a:xfrm>
            <a:custGeom>
              <a:avLst/>
              <a:gdLst>
                <a:gd name="T0" fmla="*/ 14 w 28"/>
                <a:gd name="T1" fmla="*/ 10 h 28"/>
                <a:gd name="T2" fmla="*/ 14 w 28"/>
                <a:gd name="T3" fmla="*/ 6 h 28"/>
                <a:gd name="T4" fmla="*/ 15 w 28"/>
                <a:gd name="T5" fmla="*/ 0 h 28"/>
                <a:gd name="T6" fmla="*/ 11 w 28"/>
                <a:gd name="T7" fmla="*/ 3 h 28"/>
                <a:gd name="T8" fmla="*/ 7 w 28"/>
                <a:gd name="T9" fmla="*/ 5 h 28"/>
                <a:gd name="T10" fmla="*/ 7 w 28"/>
                <a:gd name="T11" fmla="*/ 8 h 28"/>
                <a:gd name="T12" fmla="*/ 4 w 28"/>
                <a:gd name="T13" fmla="*/ 6 h 28"/>
                <a:gd name="T14" fmla="*/ 1 w 28"/>
                <a:gd name="T15" fmla="*/ 10 h 28"/>
                <a:gd name="T16" fmla="*/ 1 w 28"/>
                <a:gd name="T17" fmla="*/ 17 h 28"/>
                <a:gd name="T18" fmla="*/ 3 w 28"/>
                <a:gd name="T19" fmla="*/ 23 h 28"/>
                <a:gd name="T20" fmla="*/ 4 w 28"/>
                <a:gd name="T21" fmla="*/ 26 h 28"/>
                <a:gd name="T22" fmla="*/ 9 w 28"/>
                <a:gd name="T23" fmla="*/ 26 h 28"/>
                <a:gd name="T24" fmla="*/ 11 w 28"/>
                <a:gd name="T25" fmla="*/ 26 h 28"/>
                <a:gd name="T26" fmla="*/ 9 w 28"/>
                <a:gd name="T27" fmla="*/ 23 h 28"/>
                <a:gd name="T28" fmla="*/ 12 w 28"/>
                <a:gd name="T29" fmla="*/ 23 h 28"/>
                <a:gd name="T30" fmla="*/ 17 w 28"/>
                <a:gd name="T31" fmla="*/ 23 h 28"/>
                <a:gd name="T32" fmla="*/ 14 w 28"/>
                <a:gd name="T33" fmla="*/ 20 h 28"/>
                <a:gd name="T34" fmla="*/ 12 w 28"/>
                <a:gd name="T35" fmla="*/ 19 h 28"/>
                <a:gd name="T36" fmla="*/ 14 w 28"/>
                <a:gd name="T37" fmla="*/ 15 h 28"/>
                <a:gd name="T38" fmla="*/ 17 w 28"/>
                <a:gd name="T39" fmla="*/ 13 h 28"/>
                <a:gd name="T40" fmla="*/ 14 w 28"/>
                <a:gd name="T41" fmla="*/ 10 h 28"/>
                <a:gd name="T42" fmla="*/ 27 w 28"/>
                <a:gd name="T43" fmla="*/ 16 h 28"/>
                <a:gd name="T44" fmla="*/ 25 w 28"/>
                <a:gd name="T45" fmla="*/ 17 h 28"/>
                <a:gd name="T46" fmla="*/ 24 w 28"/>
                <a:gd name="T47" fmla="*/ 16 h 28"/>
                <a:gd name="T48" fmla="*/ 19 w 28"/>
                <a:gd name="T49" fmla="*/ 17 h 28"/>
                <a:gd name="T50" fmla="*/ 22 w 28"/>
                <a:gd name="T51" fmla="*/ 23 h 28"/>
                <a:gd name="T52" fmla="*/ 20 w 28"/>
                <a:gd name="T53" fmla="*/ 25 h 28"/>
                <a:gd name="T54" fmla="*/ 22 w 28"/>
                <a:gd name="T55" fmla="*/ 27 h 28"/>
                <a:gd name="T56" fmla="*/ 26 w 28"/>
                <a:gd name="T57" fmla="*/ 23 h 28"/>
                <a:gd name="T58" fmla="*/ 27 w 28"/>
                <a:gd name="T59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" h="28">
                  <a:moveTo>
                    <a:pt x="14" y="10"/>
                  </a:moveTo>
                  <a:cubicBezTo>
                    <a:pt x="14" y="10"/>
                    <a:pt x="13" y="7"/>
                    <a:pt x="14" y="6"/>
                  </a:cubicBezTo>
                  <a:cubicBezTo>
                    <a:pt x="15" y="5"/>
                    <a:pt x="16" y="1"/>
                    <a:pt x="15" y="0"/>
                  </a:cubicBezTo>
                  <a:cubicBezTo>
                    <a:pt x="14" y="0"/>
                    <a:pt x="11" y="0"/>
                    <a:pt x="11" y="3"/>
                  </a:cubicBezTo>
                  <a:cubicBezTo>
                    <a:pt x="10" y="6"/>
                    <a:pt x="8" y="4"/>
                    <a:pt x="7" y="5"/>
                  </a:cubicBezTo>
                  <a:cubicBezTo>
                    <a:pt x="6" y="6"/>
                    <a:pt x="9" y="7"/>
                    <a:pt x="7" y="8"/>
                  </a:cubicBezTo>
                  <a:cubicBezTo>
                    <a:pt x="6" y="9"/>
                    <a:pt x="6" y="6"/>
                    <a:pt x="4" y="6"/>
                  </a:cubicBezTo>
                  <a:cubicBezTo>
                    <a:pt x="2" y="6"/>
                    <a:pt x="2" y="9"/>
                    <a:pt x="1" y="10"/>
                  </a:cubicBezTo>
                  <a:cubicBezTo>
                    <a:pt x="0" y="12"/>
                    <a:pt x="1" y="15"/>
                    <a:pt x="1" y="17"/>
                  </a:cubicBezTo>
                  <a:cubicBezTo>
                    <a:pt x="1" y="20"/>
                    <a:pt x="4" y="21"/>
                    <a:pt x="3" y="23"/>
                  </a:cubicBezTo>
                  <a:cubicBezTo>
                    <a:pt x="3" y="23"/>
                    <a:pt x="3" y="25"/>
                    <a:pt x="4" y="26"/>
                  </a:cubicBezTo>
                  <a:cubicBezTo>
                    <a:pt x="6" y="26"/>
                    <a:pt x="9" y="26"/>
                    <a:pt x="9" y="26"/>
                  </a:cubicBezTo>
                  <a:cubicBezTo>
                    <a:pt x="10" y="26"/>
                    <a:pt x="11" y="26"/>
                    <a:pt x="11" y="26"/>
                  </a:cubicBezTo>
                  <a:cubicBezTo>
                    <a:pt x="11" y="25"/>
                    <a:pt x="9" y="23"/>
                    <a:pt x="9" y="23"/>
                  </a:cubicBezTo>
                  <a:cubicBezTo>
                    <a:pt x="9" y="21"/>
                    <a:pt x="11" y="22"/>
                    <a:pt x="12" y="23"/>
                  </a:cubicBezTo>
                  <a:cubicBezTo>
                    <a:pt x="14" y="24"/>
                    <a:pt x="17" y="25"/>
                    <a:pt x="17" y="23"/>
                  </a:cubicBezTo>
                  <a:cubicBezTo>
                    <a:pt x="17" y="23"/>
                    <a:pt x="16" y="19"/>
                    <a:pt x="14" y="20"/>
                  </a:cubicBezTo>
                  <a:cubicBezTo>
                    <a:pt x="13" y="20"/>
                    <a:pt x="12" y="20"/>
                    <a:pt x="12" y="19"/>
                  </a:cubicBezTo>
                  <a:cubicBezTo>
                    <a:pt x="11" y="18"/>
                    <a:pt x="13" y="16"/>
                    <a:pt x="14" y="15"/>
                  </a:cubicBezTo>
                  <a:cubicBezTo>
                    <a:pt x="14" y="13"/>
                    <a:pt x="17" y="14"/>
                    <a:pt x="17" y="13"/>
                  </a:cubicBezTo>
                  <a:cubicBezTo>
                    <a:pt x="17" y="12"/>
                    <a:pt x="15" y="10"/>
                    <a:pt x="14" y="10"/>
                  </a:cubicBezTo>
                  <a:close/>
                  <a:moveTo>
                    <a:pt x="27" y="16"/>
                  </a:moveTo>
                  <a:cubicBezTo>
                    <a:pt x="27" y="15"/>
                    <a:pt x="26" y="17"/>
                    <a:pt x="25" y="17"/>
                  </a:cubicBezTo>
                  <a:cubicBezTo>
                    <a:pt x="25" y="17"/>
                    <a:pt x="24" y="13"/>
                    <a:pt x="24" y="16"/>
                  </a:cubicBezTo>
                  <a:cubicBezTo>
                    <a:pt x="23" y="18"/>
                    <a:pt x="22" y="15"/>
                    <a:pt x="19" y="17"/>
                  </a:cubicBezTo>
                  <a:cubicBezTo>
                    <a:pt x="18" y="20"/>
                    <a:pt x="21" y="23"/>
                    <a:pt x="22" y="23"/>
                  </a:cubicBezTo>
                  <a:cubicBezTo>
                    <a:pt x="23" y="24"/>
                    <a:pt x="22" y="25"/>
                    <a:pt x="20" y="25"/>
                  </a:cubicBezTo>
                  <a:cubicBezTo>
                    <a:pt x="19" y="24"/>
                    <a:pt x="19" y="27"/>
                    <a:pt x="22" y="27"/>
                  </a:cubicBezTo>
                  <a:cubicBezTo>
                    <a:pt x="24" y="28"/>
                    <a:pt x="26" y="23"/>
                    <a:pt x="26" y="23"/>
                  </a:cubicBezTo>
                  <a:cubicBezTo>
                    <a:pt x="26" y="21"/>
                    <a:pt x="28" y="16"/>
                    <a:pt x="27" y="16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86" name="Freeform 35"/>
            <p:cNvSpPr>
              <a:spLocks noEditPoints="1"/>
            </p:cNvSpPr>
            <p:nvPr/>
          </p:nvSpPr>
          <p:spPr bwMode="auto">
            <a:xfrm>
              <a:off x="4773613" y="2066925"/>
              <a:ext cx="517525" cy="968375"/>
            </a:xfrm>
            <a:custGeom>
              <a:avLst/>
              <a:gdLst>
                <a:gd name="T0" fmla="*/ 70 w 72"/>
                <a:gd name="T1" fmla="*/ 29 h 135"/>
                <a:gd name="T2" fmla="*/ 69 w 72"/>
                <a:gd name="T3" fmla="*/ 18 h 135"/>
                <a:gd name="T4" fmla="*/ 60 w 72"/>
                <a:gd name="T5" fmla="*/ 7 h 135"/>
                <a:gd name="T6" fmla="*/ 50 w 72"/>
                <a:gd name="T7" fmla="*/ 6 h 135"/>
                <a:gd name="T8" fmla="*/ 40 w 72"/>
                <a:gd name="T9" fmla="*/ 6 h 135"/>
                <a:gd name="T10" fmla="*/ 34 w 72"/>
                <a:gd name="T11" fmla="*/ 13 h 135"/>
                <a:gd name="T12" fmla="*/ 28 w 72"/>
                <a:gd name="T13" fmla="*/ 20 h 135"/>
                <a:gd name="T14" fmla="*/ 24 w 72"/>
                <a:gd name="T15" fmla="*/ 29 h 135"/>
                <a:gd name="T16" fmla="*/ 18 w 72"/>
                <a:gd name="T17" fmla="*/ 33 h 135"/>
                <a:gd name="T18" fmla="*/ 14 w 72"/>
                <a:gd name="T19" fmla="*/ 46 h 135"/>
                <a:gd name="T20" fmla="*/ 15 w 72"/>
                <a:gd name="T21" fmla="*/ 53 h 135"/>
                <a:gd name="T22" fmla="*/ 6 w 72"/>
                <a:gd name="T23" fmla="*/ 58 h 135"/>
                <a:gd name="T24" fmla="*/ 5 w 72"/>
                <a:gd name="T25" fmla="*/ 70 h 135"/>
                <a:gd name="T26" fmla="*/ 9 w 72"/>
                <a:gd name="T27" fmla="*/ 80 h 135"/>
                <a:gd name="T28" fmla="*/ 7 w 72"/>
                <a:gd name="T29" fmla="*/ 86 h 135"/>
                <a:gd name="T30" fmla="*/ 3 w 72"/>
                <a:gd name="T31" fmla="*/ 94 h 135"/>
                <a:gd name="T32" fmla="*/ 1 w 72"/>
                <a:gd name="T33" fmla="*/ 103 h 135"/>
                <a:gd name="T34" fmla="*/ 0 w 72"/>
                <a:gd name="T35" fmla="*/ 103 h 135"/>
                <a:gd name="T36" fmla="*/ 4 w 72"/>
                <a:gd name="T37" fmla="*/ 115 h 135"/>
                <a:gd name="T38" fmla="*/ 8 w 72"/>
                <a:gd name="T39" fmla="*/ 126 h 135"/>
                <a:gd name="T40" fmla="*/ 10 w 72"/>
                <a:gd name="T41" fmla="*/ 133 h 135"/>
                <a:gd name="T42" fmla="*/ 17 w 72"/>
                <a:gd name="T43" fmla="*/ 129 h 135"/>
                <a:gd name="T44" fmla="*/ 23 w 72"/>
                <a:gd name="T45" fmla="*/ 127 h 135"/>
                <a:gd name="T46" fmla="*/ 28 w 72"/>
                <a:gd name="T47" fmla="*/ 126 h 135"/>
                <a:gd name="T48" fmla="*/ 30 w 72"/>
                <a:gd name="T49" fmla="*/ 119 h 135"/>
                <a:gd name="T50" fmla="*/ 31 w 72"/>
                <a:gd name="T51" fmla="*/ 106 h 135"/>
                <a:gd name="T52" fmla="*/ 39 w 72"/>
                <a:gd name="T53" fmla="*/ 98 h 135"/>
                <a:gd name="T54" fmla="*/ 37 w 72"/>
                <a:gd name="T55" fmla="*/ 87 h 135"/>
                <a:gd name="T56" fmla="*/ 32 w 72"/>
                <a:gd name="T57" fmla="*/ 78 h 135"/>
                <a:gd name="T58" fmla="*/ 36 w 72"/>
                <a:gd name="T59" fmla="*/ 68 h 135"/>
                <a:gd name="T60" fmla="*/ 43 w 72"/>
                <a:gd name="T61" fmla="*/ 60 h 135"/>
                <a:gd name="T62" fmla="*/ 57 w 72"/>
                <a:gd name="T63" fmla="*/ 50 h 135"/>
                <a:gd name="T64" fmla="*/ 59 w 72"/>
                <a:gd name="T65" fmla="*/ 39 h 135"/>
                <a:gd name="T66" fmla="*/ 69 w 72"/>
                <a:gd name="T67" fmla="*/ 35 h 135"/>
                <a:gd name="T68" fmla="*/ 71 w 72"/>
                <a:gd name="T69" fmla="*/ 32 h 135"/>
                <a:gd name="T70" fmla="*/ 38 w 72"/>
                <a:gd name="T71" fmla="*/ 12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2" h="135">
                  <a:moveTo>
                    <a:pt x="71" y="32"/>
                  </a:moveTo>
                  <a:cubicBezTo>
                    <a:pt x="70" y="31"/>
                    <a:pt x="69" y="29"/>
                    <a:pt x="70" y="29"/>
                  </a:cubicBezTo>
                  <a:cubicBezTo>
                    <a:pt x="71" y="29"/>
                    <a:pt x="72" y="25"/>
                    <a:pt x="70" y="23"/>
                  </a:cubicBezTo>
                  <a:cubicBezTo>
                    <a:pt x="69" y="22"/>
                    <a:pt x="70" y="19"/>
                    <a:pt x="69" y="18"/>
                  </a:cubicBezTo>
                  <a:cubicBezTo>
                    <a:pt x="67" y="17"/>
                    <a:pt x="68" y="14"/>
                    <a:pt x="69" y="13"/>
                  </a:cubicBezTo>
                  <a:cubicBezTo>
                    <a:pt x="69" y="10"/>
                    <a:pt x="63" y="9"/>
                    <a:pt x="60" y="7"/>
                  </a:cubicBezTo>
                  <a:cubicBezTo>
                    <a:pt x="57" y="6"/>
                    <a:pt x="56" y="3"/>
                    <a:pt x="54" y="2"/>
                  </a:cubicBezTo>
                  <a:cubicBezTo>
                    <a:pt x="51" y="0"/>
                    <a:pt x="50" y="4"/>
                    <a:pt x="50" y="6"/>
                  </a:cubicBezTo>
                  <a:cubicBezTo>
                    <a:pt x="50" y="9"/>
                    <a:pt x="48" y="9"/>
                    <a:pt x="46" y="7"/>
                  </a:cubicBezTo>
                  <a:cubicBezTo>
                    <a:pt x="44" y="6"/>
                    <a:pt x="43" y="7"/>
                    <a:pt x="40" y="6"/>
                  </a:cubicBezTo>
                  <a:cubicBezTo>
                    <a:pt x="38" y="5"/>
                    <a:pt x="38" y="9"/>
                    <a:pt x="38" y="11"/>
                  </a:cubicBezTo>
                  <a:cubicBezTo>
                    <a:pt x="38" y="13"/>
                    <a:pt x="36" y="13"/>
                    <a:pt x="34" y="13"/>
                  </a:cubicBezTo>
                  <a:cubicBezTo>
                    <a:pt x="33" y="13"/>
                    <a:pt x="30" y="14"/>
                    <a:pt x="30" y="16"/>
                  </a:cubicBezTo>
                  <a:cubicBezTo>
                    <a:pt x="30" y="18"/>
                    <a:pt x="28" y="19"/>
                    <a:pt x="28" y="20"/>
                  </a:cubicBezTo>
                  <a:cubicBezTo>
                    <a:pt x="29" y="22"/>
                    <a:pt x="28" y="22"/>
                    <a:pt x="27" y="23"/>
                  </a:cubicBezTo>
                  <a:cubicBezTo>
                    <a:pt x="25" y="25"/>
                    <a:pt x="25" y="27"/>
                    <a:pt x="24" y="29"/>
                  </a:cubicBezTo>
                  <a:cubicBezTo>
                    <a:pt x="23" y="29"/>
                    <a:pt x="24" y="31"/>
                    <a:pt x="23" y="32"/>
                  </a:cubicBezTo>
                  <a:cubicBezTo>
                    <a:pt x="21" y="33"/>
                    <a:pt x="19" y="32"/>
                    <a:pt x="18" y="33"/>
                  </a:cubicBezTo>
                  <a:cubicBezTo>
                    <a:pt x="18" y="34"/>
                    <a:pt x="18" y="36"/>
                    <a:pt x="18" y="39"/>
                  </a:cubicBezTo>
                  <a:cubicBezTo>
                    <a:pt x="18" y="41"/>
                    <a:pt x="16" y="44"/>
                    <a:pt x="14" y="46"/>
                  </a:cubicBezTo>
                  <a:cubicBezTo>
                    <a:pt x="13" y="48"/>
                    <a:pt x="15" y="49"/>
                    <a:pt x="15" y="49"/>
                  </a:cubicBezTo>
                  <a:cubicBezTo>
                    <a:pt x="16" y="50"/>
                    <a:pt x="16" y="52"/>
                    <a:pt x="15" y="53"/>
                  </a:cubicBezTo>
                  <a:cubicBezTo>
                    <a:pt x="15" y="55"/>
                    <a:pt x="13" y="54"/>
                    <a:pt x="12" y="53"/>
                  </a:cubicBezTo>
                  <a:cubicBezTo>
                    <a:pt x="10" y="53"/>
                    <a:pt x="7" y="55"/>
                    <a:pt x="6" y="58"/>
                  </a:cubicBezTo>
                  <a:cubicBezTo>
                    <a:pt x="5" y="61"/>
                    <a:pt x="5" y="62"/>
                    <a:pt x="5" y="64"/>
                  </a:cubicBezTo>
                  <a:cubicBezTo>
                    <a:pt x="6" y="65"/>
                    <a:pt x="4" y="67"/>
                    <a:pt x="5" y="70"/>
                  </a:cubicBezTo>
                  <a:cubicBezTo>
                    <a:pt x="7" y="73"/>
                    <a:pt x="5" y="73"/>
                    <a:pt x="5" y="75"/>
                  </a:cubicBezTo>
                  <a:cubicBezTo>
                    <a:pt x="5" y="78"/>
                    <a:pt x="9" y="77"/>
                    <a:pt x="9" y="80"/>
                  </a:cubicBezTo>
                  <a:cubicBezTo>
                    <a:pt x="9" y="82"/>
                    <a:pt x="8" y="83"/>
                    <a:pt x="7" y="83"/>
                  </a:cubicBezTo>
                  <a:cubicBezTo>
                    <a:pt x="5" y="83"/>
                    <a:pt x="6" y="85"/>
                    <a:pt x="7" y="86"/>
                  </a:cubicBezTo>
                  <a:cubicBezTo>
                    <a:pt x="8" y="87"/>
                    <a:pt x="8" y="90"/>
                    <a:pt x="7" y="92"/>
                  </a:cubicBezTo>
                  <a:cubicBezTo>
                    <a:pt x="7" y="93"/>
                    <a:pt x="3" y="92"/>
                    <a:pt x="3" y="94"/>
                  </a:cubicBezTo>
                  <a:cubicBezTo>
                    <a:pt x="4" y="95"/>
                    <a:pt x="2" y="97"/>
                    <a:pt x="2" y="98"/>
                  </a:cubicBezTo>
                  <a:cubicBezTo>
                    <a:pt x="2" y="100"/>
                    <a:pt x="2" y="103"/>
                    <a:pt x="1" y="103"/>
                  </a:cubicBezTo>
                  <a:cubicBezTo>
                    <a:pt x="1" y="102"/>
                    <a:pt x="0" y="102"/>
                    <a:pt x="0" y="102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5"/>
                    <a:pt x="0" y="107"/>
                    <a:pt x="2" y="109"/>
                  </a:cubicBezTo>
                  <a:cubicBezTo>
                    <a:pt x="4" y="110"/>
                    <a:pt x="2" y="113"/>
                    <a:pt x="4" y="115"/>
                  </a:cubicBezTo>
                  <a:cubicBezTo>
                    <a:pt x="6" y="117"/>
                    <a:pt x="5" y="119"/>
                    <a:pt x="7" y="121"/>
                  </a:cubicBezTo>
                  <a:cubicBezTo>
                    <a:pt x="9" y="123"/>
                    <a:pt x="9" y="123"/>
                    <a:pt x="8" y="126"/>
                  </a:cubicBezTo>
                  <a:cubicBezTo>
                    <a:pt x="7" y="127"/>
                    <a:pt x="10" y="127"/>
                    <a:pt x="10" y="128"/>
                  </a:cubicBezTo>
                  <a:cubicBezTo>
                    <a:pt x="10" y="129"/>
                    <a:pt x="10" y="132"/>
                    <a:pt x="10" y="133"/>
                  </a:cubicBezTo>
                  <a:cubicBezTo>
                    <a:pt x="10" y="135"/>
                    <a:pt x="12" y="133"/>
                    <a:pt x="15" y="133"/>
                  </a:cubicBezTo>
                  <a:cubicBezTo>
                    <a:pt x="17" y="133"/>
                    <a:pt x="17" y="132"/>
                    <a:pt x="17" y="129"/>
                  </a:cubicBezTo>
                  <a:cubicBezTo>
                    <a:pt x="17" y="128"/>
                    <a:pt x="18" y="129"/>
                    <a:pt x="18" y="128"/>
                  </a:cubicBezTo>
                  <a:cubicBezTo>
                    <a:pt x="19" y="126"/>
                    <a:pt x="21" y="126"/>
                    <a:pt x="23" y="127"/>
                  </a:cubicBezTo>
                  <a:cubicBezTo>
                    <a:pt x="25" y="128"/>
                    <a:pt x="26" y="126"/>
                    <a:pt x="26" y="124"/>
                  </a:cubicBezTo>
                  <a:cubicBezTo>
                    <a:pt x="27" y="123"/>
                    <a:pt x="28" y="125"/>
                    <a:pt x="28" y="126"/>
                  </a:cubicBezTo>
                  <a:cubicBezTo>
                    <a:pt x="29" y="126"/>
                    <a:pt x="31" y="122"/>
                    <a:pt x="32" y="119"/>
                  </a:cubicBezTo>
                  <a:cubicBezTo>
                    <a:pt x="33" y="117"/>
                    <a:pt x="32" y="117"/>
                    <a:pt x="30" y="119"/>
                  </a:cubicBezTo>
                  <a:cubicBezTo>
                    <a:pt x="28" y="123"/>
                    <a:pt x="29" y="117"/>
                    <a:pt x="30" y="116"/>
                  </a:cubicBezTo>
                  <a:cubicBezTo>
                    <a:pt x="31" y="113"/>
                    <a:pt x="31" y="108"/>
                    <a:pt x="31" y="106"/>
                  </a:cubicBezTo>
                  <a:cubicBezTo>
                    <a:pt x="31" y="106"/>
                    <a:pt x="31" y="103"/>
                    <a:pt x="34" y="103"/>
                  </a:cubicBezTo>
                  <a:cubicBezTo>
                    <a:pt x="36" y="103"/>
                    <a:pt x="40" y="100"/>
                    <a:pt x="39" y="98"/>
                  </a:cubicBezTo>
                  <a:cubicBezTo>
                    <a:pt x="38" y="97"/>
                    <a:pt x="43" y="94"/>
                    <a:pt x="43" y="93"/>
                  </a:cubicBezTo>
                  <a:cubicBezTo>
                    <a:pt x="43" y="92"/>
                    <a:pt x="38" y="87"/>
                    <a:pt x="37" y="87"/>
                  </a:cubicBezTo>
                  <a:cubicBezTo>
                    <a:pt x="36" y="86"/>
                    <a:pt x="33" y="87"/>
                    <a:pt x="33" y="85"/>
                  </a:cubicBezTo>
                  <a:cubicBezTo>
                    <a:pt x="33" y="84"/>
                    <a:pt x="33" y="81"/>
                    <a:pt x="32" y="78"/>
                  </a:cubicBezTo>
                  <a:cubicBezTo>
                    <a:pt x="32" y="77"/>
                    <a:pt x="34" y="74"/>
                    <a:pt x="34" y="72"/>
                  </a:cubicBezTo>
                  <a:cubicBezTo>
                    <a:pt x="34" y="71"/>
                    <a:pt x="34" y="68"/>
                    <a:pt x="36" y="68"/>
                  </a:cubicBezTo>
                  <a:cubicBezTo>
                    <a:pt x="38" y="67"/>
                    <a:pt x="36" y="65"/>
                    <a:pt x="38" y="65"/>
                  </a:cubicBezTo>
                  <a:cubicBezTo>
                    <a:pt x="41" y="64"/>
                    <a:pt x="41" y="61"/>
                    <a:pt x="43" y="60"/>
                  </a:cubicBezTo>
                  <a:cubicBezTo>
                    <a:pt x="45" y="59"/>
                    <a:pt x="45" y="58"/>
                    <a:pt x="49" y="57"/>
                  </a:cubicBezTo>
                  <a:cubicBezTo>
                    <a:pt x="51" y="55"/>
                    <a:pt x="56" y="52"/>
                    <a:pt x="57" y="50"/>
                  </a:cubicBezTo>
                  <a:cubicBezTo>
                    <a:pt x="58" y="48"/>
                    <a:pt x="54" y="45"/>
                    <a:pt x="56" y="44"/>
                  </a:cubicBezTo>
                  <a:cubicBezTo>
                    <a:pt x="59" y="42"/>
                    <a:pt x="57" y="39"/>
                    <a:pt x="59" y="39"/>
                  </a:cubicBezTo>
                  <a:cubicBezTo>
                    <a:pt x="61" y="38"/>
                    <a:pt x="61" y="37"/>
                    <a:pt x="62" y="35"/>
                  </a:cubicBezTo>
                  <a:cubicBezTo>
                    <a:pt x="64" y="34"/>
                    <a:pt x="66" y="35"/>
                    <a:pt x="69" y="35"/>
                  </a:cubicBezTo>
                  <a:cubicBezTo>
                    <a:pt x="69" y="35"/>
                    <a:pt x="71" y="35"/>
                    <a:pt x="72" y="35"/>
                  </a:cubicBezTo>
                  <a:cubicBezTo>
                    <a:pt x="72" y="34"/>
                    <a:pt x="72" y="32"/>
                    <a:pt x="71" y="32"/>
                  </a:cubicBezTo>
                  <a:close/>
                  <a:moveTo>
                    <a:pt x="42" y="112"/>
                  </a:moveTo>
                  <a:cubicBezTo>
                    <a:pt x="38" y="112"/>
                    <a:pt x="37" y="119"/>
                    <a:pt x="38" y="120"/>
                  </a:cubicBezTo>
                  <a:cubicBezTo>
                    <a:pt x="38" y="121"/>
                    <a:pt x="45" y="112"/>
                    <a:pt x="42" y="112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90" name="Freeform 36"/>
            <p:cNvSpPr>
              <a:spLocks noEditPoints="1"/>
            </p:cNvSpPr>
            <p:nvPr/>
          </p:nvSpPr>
          <p:spPr bwMode="auto">
            <a:xfrm>
              <a:off x="5197475" y="2747963"/>
              <a:ext cx="265113" cy="136525"/>
            </a:xfrm>
            <a:custGeom>
              <a:avLst/>
              <a:gdLst>
                <a:gd name="T0" fmla="*/ 34 w 37"/>
                <a:gd name="T1" fmla="*/ 5 h 19"/>
                <a:gd name="T2" fmla="*/ 35 w 37"/>
                <a:gd name="T3" fmla="*/ 1 h 19"/>
                <a:gd name="T4" fmla="*/ 34 w 37"/>
                <a:gd name="T5" fmla="*/ 2 h 19"/>
                <a:gd name="T6" fmla="*/ 23 w 37"/>
                <a:gd name="T7" fmla="*/ 1 h 19"/>
                <a:gd name="T8" fmla="*/ 12 w 37"/>
                <a:gd name="T9" fmla="*/ 3 h 19"/>
                <a:gd name="T10" fmla="*/ 8 w 37"/>
                <a:gd name="T11" fmla="*/ 7 h 19"/>
                <a:gd name="T12" fmla="*/ 10 w 37"/>
                <a:gd name="T13" fmla="*/ 11 h 19"/>
                <a:gd name="T14" fmla="*/ 13 w 37"/>
                <a:gd name="T15" fmla="*/ 12 h 19"/>
                <a:gd name="T16" fmla="*/ 14 w 37"/>
                <a:gd name="T17" fmla="*/ 15 h 19"/>
                <a:gd name="T18" fmla="*/ 14 w 37"/>
                <a:gd name="T19" fmla="*/ 15 h 19"/>
                <a:gd name="T20" fmla="*/ 21 w 37"/>
                <a:gd name="T21" fmla="*/ 15 h 19"/>
                <a:gd name="T22" fmla="*/ 26 w 37"/>
                <a:gd name="T23" fmla="*/ 18 h 19"/>
                <a:gd name="T24" fmla="*/ 32 w 37"/>
                <a:gd name="T25" fmla="*/ 19 h 19"/>
                <a:gd name="T26" fmla="*/ 32 w 37"/>
                <a:gd name="T27" fmla="*/ 18 h 19"/>
                <a:gd name="T28" fmla="*/ 34 w 37"/>
                <a:gd name="T29" fmla="*/ 15 h 19"/>
                <a:gd name="T30" fmla="*/ 32 w 37"/>
                <a:gd name="T31" fmla="*/ 12 h 19"/>
                <a:gd name="T32" fmla="*/ 32 w 37"/>
                <a:gd name="T33" fmla="*/ 8 h 19"/>
                <a:gd name="T34" fmla="*/ 34 w 37"/>
                <a:gd name="T35" fmla="*/ 5 h 19"/>
                <a:gd name="T36" fmla="*/ 3 w 37"/>
                <a:gd name="T37" fmla="*/ 10 h 19"/>
                <a:gd name="T38" fmla="*/ 1 w 37"/>
                <a:gd name="T39" fmla="*/ 15 h 19"/>
                <a:gd name="T40" fmla="*/ 7 w 37"/>
                <a:gd name="T41" fmla="*/ 11 h 19"/>
                <a:gd name="T42" fmla="*/ 3 w 37"/>
                <a:gd name="T43" fmla="*/ 10 h 19"/>
                <a:gd name="T44" fmla="*/ 6 w 37"/>
                <a:gd name="T45" fmla="*/ 7 h 19"/>
                <a:gd name="T46" fmla="*/ 2 w 37"/>
                <a:gd name="T47" fmla="*/ 8 h 19"/>
                <a:gd name="T48" fmla="*/ 6 w 37"/>
                <a:gd name="T4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19">
                  <a:moveTo>
                    <a:pt x="34" y="5"/>
                  </a:moveTo>
                  <a:cubicBezTo>
                    <a:pt x="34" y="4"/>
                    <a:pt x="37" y="3"/>
                    <a:pt x="35" y="1"/>
                  </a:cubicBezTo>
                  <a:cubicBezTo>
                    <a:pt x="35" y="1"/>
                    <a:pt x="34" y="1"/>
                    <a:pt x="34" y="2"/>
                  </a:cubicBezTo>
                  <a:cubicBezTo>
                    <a:pt x="31" y="2"/>
                    <a:pt x="26" y="0"/>
                    <a:pt x="23" y="1"/>
                  </a:cubicBezTo>
                  <a:cubicBezTo>
                    <a:pt x="20" y="1"/>
                    <a:pt x="13" y="1"/>
                    <a:pt x="12" y="3"/>
                  </a:cubicBezTo>
                  <a:cubicBezTo>
                    <a:pt x="10" y="5"/>
                    <a:pt x="7" y="5"/>
                    <a:pt x="8" y="7"/>
                  </a:cubicBezTo>
                  <a:cubicBezTo>
                    <a:pt x="10" y="8"/>
                    <a:pt x="8" y="8"/>
                    <a:pt x="10" y="11"/>
                  </a:cubicBezTo>
                  <a:cubicBezTo>
                    <a:pt x="10" y="12"/>
                    <a:pt x="11" y="13"/>
                    <a:pt x="13" y="12"/>
                  </a:cubicBezTo>
                  <a:cubicBezTo>
                    <a:pt x="15" y="12"/>
                    <a:pt x="16" y="13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7" y="14"/>
                    <a:pt x="20" y="14"/>
                    <a:pt x="21" y="15"/>
                  </a:cubicBezTo>
                  <a:cubicBezTo>
                    <a:pt x="21" y="15"/>
                    <a:pt x="25" y="19"/>
                    <a:pt x="26" y="18"/>
                  </a:cubicBezTo>
                  <a:cubicBezTo>
                    <a:pt x="27" y="18"/>
                    <a:pt x="30" y="19"/>
                    <a:pt x="32" y="19"/>
                  </a:cubicBezTo>
                  <a:cubicBezTo>
                    <a:pt x="31" y="18"/>
                    <a:pt x="31" y="18"/>
                    <a:pt x="32" y="18"/>
                  </a:cubicBezTo>
                  <a:cubicBezTo>
                    <a:pt x="33" y="17"/>
                    <a:pt x="34" y="17"/>
                    <a:pt x="34" y="15"/>
                  </a:cubicBezTo>
                  <a:cubicBezTo>
                    <a:pt x="33" y="14"/>
                    <a:pt x="32" y="14"/>
                    <a:pt x="32" y="12"/>
                  </a:cubicBezTo>
                  <a:cubicBezTo>
                    <a:pt x="32" y="11"/>
                    <a:pt x="31" y="10"/>
                    <a:pt x="32" y="8"/>
                  </a:cubicBezTo>
                  <a:cubicBezTo>
                    <a:pt x="32" y="8"/>
                    <a:pt x="33" y="7"/>
                    <a:pt x="34" y="5"/>
                  </a:cubicBezTo>
                  <a:close/>
                  <a:moveTo>
                    <a:pt x="3" y="10"/>
                  </a:moveTo>
                  <a:cubicBezTo>
                    <a:pt x="0" y="11"/>
                    <a:pt x="0" y="15"/>
                    <a:pt x="1" y="15"/>
                  </a:cubicBezTo>
                  <a:cubicBezTo>
                    <a:pt x="2" y="15"/>
                    <a:pt x="6" y="12"/>
                    <a:pt x="7" y="11"/>
                  </a:cubicBezTo>
                  <a:cubicBezTo>
                    <a:pt x="8" y="10"/>
                    <a:pt x="7" y="9"/>
                    <a:pt x="3" y="10"/>
                  </a:cubicBezTo>
                  <a:close/>
                  <a:moveTo>
                    <a:pt x="6" y="7"/>
                  </a:moveTo>
                  <a:cubicBezTo>
                    <a:pt x="7" y="6"/>
                    <a:pt x="1" y="6"/>
                    <a:pt x="2" y="8"/>
                  </a:cubicBezTo>
                  <a:cubicBezTo>
                    <a:pt x="3" y="8"/>
                    <a:pt x="5" y="8"/>
                    <a:pt x="6" y="7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95" name="Freeform 37"/>
            <p:cNvSpPr>
              <a:spLocks noEditPoints="1"/>
            </p:cNvSpPr>
            <p:nvPr/>
          </p:nvSpPr>
          <p:spPr bwMode="auto">
            <a:xfrm>
              <a:off x="4572000" y="3516313"/>
              <a:ext cx="481013" cy="560388"/>
            </a:xfrm>
            <a:custGeom>
              <a:avLst/>
              <a:gdLst>
                <a:gd name="T0" fmla="*/ 47 w 67"/>
                <a:gd name="T1" fmla="*/ 68 h 78"/>
                <a:gd name="T2" fmla="*/ 39 w 67"/>
                <a:gd name="T3" fmla="*/ 68 h 78"/>
                <a:gd name="T4" fmla="*/ 34 w 67"/>
                <a:gd name="T5" fmla="*/ 70 h 78"/>
                <a:gd name="T6" fmla="*/ 40 w 67"/>
                <a:gd name="T7" fmla="*/ 74 h 78"/>
                <a:gd name="T8" fmla="*/ 47 w 67"/>
                <a:gd name="T9" fmla="*/ 78 h 78"/>
                <a:gd name="T10" fmla="*/ 49 w 67"/>
                <a:gd name="T11" fmla="*/ 74 h 78"/>
                <a:gd name="T12" fmla="*/ 51 w 67"/>
                <a:gd name="T13" fmla="*/ 68 h 78"/>
                <a:gd name="T14" fmla="*/ 47 w 67"/>
                <a:gd name="T15" fmla="*/ 68 h 78"/>
                <a:gd name="T16" fmla="*/ 13 w 67"/>
                <a:gd name="T17" fmla="*/ 47 h 78"/>
                <a:gd name="T18" fmla="*/ 9 w 67"/>
                <a:gd name="T19" fmla="*/ 48 h 78"/>
                <a:gd name="T20" fmla="*/ 11 w 67"/>
                <a:gd name="T21" fmla="*/ 57 h 78"/>
                <a:gd name="T22" fmla="*/ 13 w 67"/>
                <a:gd name="T23" fmla="*/ 62 h 78"/>
                <a:gd name="T24" fmla="*/ 18 w 67"/>
                <a:gd name="T25" fmla="*/ 60 h 78"/>
                <a:gd name="T26" fmla="*/ 18 w 67"/>
                <a:gd name="T27" fmla="*/ 50 h 78"/>
                <a:gd name="T28" fmla="*/ 13 w 67"/>
                <a:gd name="T29" fmla="*/ 47 h 78"/>
                <a:gd name="T30" fmla="*/ 55 w 67"/>
                <a:gd name="T31" fmla="*/ 44 h 78"/>
                <a:gd name="T32" fmla="*/ 51 w 67"/>
                <a:gd name="T33" fmla="*/ 40 h 78"/>
                <a:gd name="T34" fmla="*/ 42 w 67"/>
                <a:gd name="T35" fmla="*/ 30 h 78"/>
                <a:gd name="T36" fmla="*/ 34 w 67"/>
                <a:gd name="T37" fmla="*/ 22 h 78"/>
                <a:gd name="T38" fmla="*/ 34 w 67"/>
                <a:gd name="T39" fmla="*/ 16 h 78"/>
                <a:gd name="T40" fmla="*/ 37 w 67"/>
                <a:gd name="T41" fmla="*/ 12 h 78"/>
                <a:gd name="T42" fmla="*/ 37 w 67"/>
                <a:gd name="T43" fmla="*/ 4 h 78"/>
                <a:gd name="T44" fmla="*/ 34 w 67"/>
                <a:gd name="T45" fmla="*/ 3 h 78"/>
                <a:gd name="T46" fmla="*/ 33 w 67"/>
                <a:gd name="T47" fmla="*/ 0 h 78"/>
                <a:gd name="T48" fmla="*/ 28 w 67"/>
                <a:gd name="T49" fmla="*/ 1 h 78"/>
                <a:gd name="T50" fmla="*/ 24 w 67"/>
                <a:gd name="T51" fmla="*/ 3 h 78"/>
                <a:gd name="T52" fmla="*/ 24 w 67"/>
                <a:gd name="T53" fmla="*/ 2 h 78"/>
                <a:gd name="T54" fmla="*/ 23 w 67"/>
                <a:gd name="T55" fmla="*/ 3 h 78"/>
                <a:gd name="T56" fmla="*/ 21 w 67"/>
                <a:gd name="T57" fmla="*/ 5 h 78"/>
                <a:gd name="T58" fmla="*/ 20 w 67"/>
                <a:gd name="T59" fmla="*/ 6 h 78"/>
                <a:gd name="T60" fmla="*/ 17 w 67"/>
                <a:gd name="T61" fmla="*/ 7 h 78"/>
                <a:gd name="T62" fmla="*/ 15 w 67"/>
                <a:gd name="T63" fmla="*/ 7 h 78"/>
                <a:gd name="T64" fmla="*/ 13 w 67"/>
                <a:gd name="T65" fmla="*/ 10 h 78"/>
                <a:gd name="T66" fmla="*/ 11 w 67"/>
                <a:gd name="T67" fmla="*/ 6 h 78"/>
                <a:gd name="T68" fmla="*/ 8 w 67"/>
                <a:gd name="T69" fmla="*/ 10 h 78"/>
                <a:gd name="T70" fmla="*/ 3 w 67"/>
                <a:gd name="T71" fmla="*/ 10 h 78"/>
                <a:gd name="T72" fmla="*/ 3 w 67"/>
                <a:gd name="T73" fmla="*/ 14 h 78"/>
                <a:gd name="T74" fmla="*/ 2 w 67"/>
                <a:gd name="T75" fmla="*/ 16 h 78"/>
                <a:gd name="T76" fmla="*/ 0 w 67"/>
                <a:gd name="T77" fmla="*/ 17 h 78"/>
                <a:gd name="T78" fmla="*/ 3 w 67"/>
                <a:gd name="T79" fmla="*/ 20 h 78"/>
                <a:gd name="T80" fmla="*/ 4 w 67"/>
                <a:gd name="T81" fmla="*/ 24 h 78"/>
                <a:gd name="T82" fmla="*/ 6 w 67"/>
                <a:gd name="T83" fmla="*/ 24 h 78"/>
                <a:gd name="T84" fmla="*/ 5 w 67"/>
                <a:gd name="T85" fmla="*/ 27 h 78"/>
                <a:gd name="T86" fmla="*/ 8 w 67"/>
                <a:gd name="T87" fmla="*/ 26 h 78"/>
                <a:gd name="T88" fmla="*/ 13 w 67"/>
                <a:gd name="T89" fmla="*/ 22 h 78"/>
                <a:gd name="T90" fmla="*/ 21 w 67"/>
                <a:gd name="T91" fmla="*/ 26 h 78"/>
                <a:gd name="T92" fmla="*/ 23 w 67"/>
                <a:gd name="T93" fmla="*/ 29 h 78"/>
                <a:gd name="T94" fmla="*/ 28 w 67"/>
                <a:gd name="T95" fmla="*/ 37 h 78"/>
                <a:gd name="T96" fmla="*/ 36 w 67"/>
                <a:gd name="T97" fmla="*/ 44 h 78"/>
                <a:gd name="T98" fmla="*/ 42 w 67"/>
                <a:gd name="T99" fmla="*/ 47 h 78"/>
                <a:gd name="T100" fmla="*/ 47 w 67"/>
                <a:gd name="T101" fmla="*/ 50 h 78"/>
                <a:gd name="T102" fmla="*/ 51 w 67"/>
                <a:gd name="T103" fmla="*/ 54 h 78"/>
                <a:gd name="T104" fmla="*/ 52 w 67"/>
                <a:gd name="T105" fmla="*/ 57 h 78"/>
                <a:gd name="T106" fmla="*/ 53 w 67"/>
                <a:gd name="T107" fmla="*/ 64 h 78"/>
                <a:gd name="T108" fmla="*/ 53 w 67"/>
                <a:gd name="T109" fmla="*/ 69 h 78"/>
                <a:gd name="T110" fmla="*/ 56 w 67"/>
                <a:gd name="T111" fmla="*/ 64 h 78"/>
                <a:gd name="T112" fmla="*/ 60 w 67"/>
                <a:gd name="T113" fmla="*/ 60 h 78"/>
                <a:gd name="T114" fmla="*/ 57 w 67"/>
                <a:gd name="T115" fmla="*/ 55 h 78"/>
                <a:gd name="T116" fmla="*/ 63 w 67"/>
                <a:gd name="T117" fmla="*/ 53 h 78"/>
                <a:gd name="T118" fmla="*/ 67 w 67"/>
                <a:gd name="T119" fmla="*/ 53 h 78"/>
                <a:gd name="T120" fmla="*/ 55 w 67"/>
                <a:gd name="T121" fmla="*/ 4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7" h="78">
                  <a:moveTo>
                    <a:pt x="47" y="68"/>
                  </a:moveTo>
                  <a:cubicBezTo>
                    <a:pt x="43" y="69"/>
                    <a:pt x="42" y="69"/>
                    <a:pt x="39" y="68"/>
                  </a:cubicBezTo>
                  <a:cubicBezTo>
                    <a:pt x="37" y="67"/>
                    <a:pt x="34" y="69"/>
                    <a:pt x="34" y="70"/>
                  </a:cubicBezTo>
                  <a:cubicBezTo>
                    <a:pt x="35" y="71"/>
                    <a:pt x="36" y="73"/>
                    <a:pt x="40" y="74"/>
                  </a:cubicBezTo>
                  <a:cubicBezTo>
                    <a:pt x="45" y="75"/>
                    <a:pt x="45" y="78"/>
                    <a:pt x="47" y="78"/>
                  </a:cubicBezTo>
                  <a:cubicBezTo>
                    <a:pt x="49" y="78"/>
                    <a:pt x="49" y="77"/>
                    <a:pt x="49" y="74"/>
                  </a:cubicBezTo>
                  <a:cubicBezTo>
                    <a:pt x="48" y="72"/>
                    <a:pt x="51" y="69"/>
                    <a:pt x="51" y="68"/>
                  </a:cubicBezTo>
                  <a:cubicBezTo>
                    <a:pt x="51" y="68"/>
                    <a:pt x="50" y="67"/>
                    <a:pt x="47" y="68"/>
                  </a:cubicBezTo>
                  <a:close/>
                  <a:moveTo>
                    <a:pt x="13" y="47"/>
                  </a:moveTo>
                  <a:cubicBezTo>
                    <a:pt x="11" y="49"/>
                    <a:pt x="10" y="47"/>
                    <a:pt x="9" y="48"/>
                  </a:cubicBezTo>
                  <a:cubicBezTo>
                    <a:pt x="8" y="50"/>
                    <a:pt x="12" y="53"/>
                    <a:pt x="11" y="57"/>
                  </a:cubicBezTo>
                  <a:cubicBezTo>
                    <a:pt x="11" y="60"/>
                    <a:pt x="11" y="64"/>
                    <a:pt x="13" y="62"/>
                  </a:cubicBezTo>
                  <a:cubicBezTo>
                    <a:pt x="16" y="60"/>
                    <a:pt x="16" y="61"/>
                    <a:pt x="18" y="60"/>
                  </a:cubicBezTo>
                  <a:cubicBezTo>
                    <a:pt x="18" y="58"/>
                    <a:pt x="18" y="52"/>
                    <a:pt x="18" y="50"/>
                  </a:cubicBezTo>
                  <a:cubicBezTo>
                    <a:pt x="19" y="47"/>
                    <a:pt x="15" y="46"/>
                    <a:pt x="13" y="47"/>
                  </a:cubicBezTo>
                  <a:close/>
                  <a:moveTo>
                    <a:pt x="55" y="44"/>
                  </a:moveTo>
                  <a:cubicBezTo>
                    <a:pt x="53" y="43"/>
                    <a:pt x="55" y="40"/>
                    <a:pt x="51" y="40"/>
                  </a:cubicBezTo>
                  <a:cubicBezTo>
                    <a:pt x="47" y="41"/>
                    <a:pt x="43" y="36"/>
                    <a:pt x="42" y="30"/>
                  </a:cubicBezTo>
                  <a:cubicBezTo>
                    <a:pt x="41" y="25"/>
                    <a:pt x="35" y="25"/>
                    <a:pt x="34" y="22"/>
                  </a:cubicBezTo>
                  <a:cubicBezTo>
                    <a:pt x="32" y="19"/>
                    <a:pt x="35" y="18"/>
                    <a:pt x="34" y="16"/>
                  </a:cubicBezTo>
                  <a:cubicBezTo>
                    <a:pt x="33" y="14"/>
                    <a:pt x="34" y="13"/>
                    <a:pt x="37" y="12"/>
                  </a:cubicBezTo>
                  <a:cubicBezTo>
                    <a:pt x="37" y="9"/>
                    <a:pt x="37" y="6"/>
                    <a:pt x="37" y="4"/>
                  </a:cubicBezTo>
                  <a:cubicBezTo>
                    <a:pt x="35" y="3"/>
                    <a:pt x="34" y="3"/>
                    <a:pt x="34" y="3"/>
                  </a:cubicBezTo>
                  <a:cubicBezTo>
                    <a:pt x="33" y="3"/>
                    <a:pt x="33" y="0"/>
                    <a:pt x="33" y="0"/>
                  </a:cubicBezTo>
                  <a:cubicBezTo>
                    <a:pt x="32" y="0"/>
                    <a:pt x="29" y="0"/>
                    <a:pt x="28" y="1"/>
                  </a:cubicBezTo>
                  <a:cubicBezTo>
                    <a:pt x="27" y="2"/>
                    <a:pt x="26" y="3"/>
                    <a:pt x="24" y="3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2" y="5"/>
                    <a:pt x="21" y="5"/>
                  </a:cubicBezTo>
                  <a:cubicBezTo>
                    <a:pt x="21" y="5"/>
                    <a:pt x="20" y="4"/>
                    <a:pt x="20" y="6"/>
                  </a:cubicBezTo>
                  <a:cubicBezTo>
                    <a:pt x="20" y="7"/>
                    <a:pt x="18" y="7"/>
                    <a:pt x="17" y="7"/>
                  </a:cubicBezTo>
                  <a:cubicBezTo>
                    <a:pt x="16" y="6"/>
                    <a:pt x="15" y="7"/>
                    <a:pt x="15" y="7"/>
                  </a:cubicBezTo>
                  <a:cubicBezTo>
                    <a:pt x="15" y="9"/>
                    <a:pt x="15" y="11"/>
                    <a:pt x="13" y="10"/>
                  </a:cubicBezTo>
                  <a:cubicBezTo>
                    <a:pt x="12" y="8"/>
                    <a:pt x="11" y="5"/>
                    <a:pt x="11" y="6"/>
                  </a:cubicBezTo>
                  <a:cubicBezTo>
                    <a:pt x="10" y="6"/>
                    <a:pt x="8" y="10"/>
                    <a:pt x="8" y="10"/>
                  </a:cubicBezTo>
                  <a:cubicBezTo>
                    <a:pt x="7" y="10"/>
                    <a:pt x="4" y="10"/>
                    <a:pt x="3" y="10"/>
                  </a:cubicBezTo>
                  <a:cubicBezTo>
                    <a:pt x="2" y="12"/>
                    <a:pt x="3" y="13"/>
                    <a:pt x="3" y="14"/>
                  </a:cubicBezTo>
                  <a:cubicBezTo>
                    <a:pt x="4" y="14"/>
                    <a:pt x="3" y="15"/>
                    <a:pt x="2" y="16"/>
                  </a:cubicBezTo>
                  <a:cubicBezTo>
                    <a:pt x="1" y="16"/>
                    <a:pt x="0" y="16"/>
                    <a:pt x="0" y="17"/>
                  </a:cubicBezTo>
                  <a:cubicBezTo>
                    <a:pt x="2" y="19"/>
                    <a:pt x="3" y="19"/>
                    <a:pt x="3" y="20"/>
                  </a:cubicBezTo>
                  <a:cubicBezTo>
                    <a:pt x="2" y="22"/>
                    <a:pt x="3" y="24"/>
                    <a:pt x="4" y="24"/>
                  </a:cubicBezTo>
                  <a:cubicBezTo>
                    <a:pt x="5" y="24"/>
                    <a:pt x="7" y="24"/>
                    <a:pt x="6" y="24"/>
                  </a:cubicBezTo>
                  <a:cubicBezTo>
                    <a:pt x="6" y="25"/>
                    <a:pt x="6" y="26"/>
                    <a:pt x="5" y="27"/>
                  </a:cubicBezTo>
                  <a:cubicBezTo>
                    <a:pt x="7" y="26"/>
                    <a:pt x="8" y="26"/>
                    <a:pt x="8" y="26"/>
                  </a:cubicBezTo>
                  <a:cubicBezTo>
                    <a:pt x="11" y="24"/>
                    <a:pt x="10" y="23"/>
                    <a:pt x="13" y="22"/>
                  </a:cubicBezTo>
                  <a:cubicBezTo>
                    <a:pt x="16" y="21"/>
                    <a:pt x="20" y="24"/>
                    <a:pt x="21" y="26"/>
                  </a:cubicBezTo>
                  <a:cubicBezTo>
                    <a:pt x="22" y="27"/>
                    <a:pt x="22" y="27"/>
                    <a:pt x="23" y="29"/>
                  </a:cubicBezTo>
                  <a:cubicBezTo>
                    <a:pt x="23" y="30"/>
                    <a:pt x="24" y="34"/>
                    <a:pt x="28" y="37"/>
                  </a:cubicBezTo>
                  <a:cubicBezTo>
                    <a:pt x="32" y="40"/>
                    <a:pt x="34" y="43"/>
                    <a:pt x="36" y="44"/>
                  </a:cubicBezTo>
                  <a:cubicBezTo>
                    <a:pt x="38" y="45"/>
                    <a:pt x="40" y="45"/>
                    <a:pt x="42" y="47"/>
                  </a:cubicBezTo>
                  <a:cubicBezTo>
                    <a:pt x="43" y="48"/>
                    <a:pt x="45" y="49"/>
                    <a:pt x="47" y="50"/>
                  </a:cubicBezTo>
                  <a:cubicBezTo>
                    <a:pt x="49" y="51"/>
                    <a:pt x="49" y="54"/>
                    <a:pt x="51" y="54"/>
                  </a:cubicBezTo>
                  <a:cubicBezTo>
                    <a:pt x="52" y="54"/>
                    <a:pt x="52" y="56"/>
                    <a:pt x="52" y="57"/>
                  </a:cubicBezTo>
                  <a:cubicBezTo>
                    <a:pt x="54" y="59"/>
                    <a:pt x="54" y="62"/>
                    <a:pt x="53" y="64"/>
                  </a:cubicBezTo>
                  <a:cubicBezTo>
                    <a:pt x="52" y="66"/>
                    <a:pt x="52" y="69"/>
                    <a:pt x="53" y="69"/>
                  </a:cubicBezTo>
                  <a:cubicBezTo>
                    <a:pt x="54" y="69"/>
                    <a:pt x="56" y="66"/>
                    <a:pt x="56" y="64"/>
                  </a:cubicBezTo>
                  <a:cubicBezTo>
                    <a:pt x="56" y="62"/>
                    <a:pt x="58" y="62"/>
                    <a:pt x="60" y="60"/>
                  </a:cubicBezTo>
                  <a:cubicBezTo>
                    <a:pt x="61" y="58"/>
                    <a:pt x="58" y="58"/>
                    <a:pt x="57" y="55"/>
                  </a:cubicBezTo>
                  <a:cubicBezTo>
                    <a:pt x="56" y="53"/>
                    <a:pt x="60" y="50"/>
                    <a:pt x="63" y="53"/>
                  </a:cubicBezTo>
                  <a:cubicBezTo>
                    <a:pt x="65" y="55"/>
                    <a:pt x="67" y="56"/>
                    <a:pt x="67" y="53"/>
                  </a:cubicBezTo>
                  <a:cubicBezTo>
                    <a:pt x="67" y="50"/>
                    <a:pt x="58" y="46"/>
                    <a:pt x="55" y="44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10" name="Freeform 38"/>
            <p:cNvSpPr>
              <a:spLocks/>
            </p:cNvSpPr>
            <p:nvPr/>
          </p:nvSpPr>
          <p:spPr bwMode="auto">
            <a:xfrm>
              <a:off x="5053013" y="3724275"/>
              <a:ext cx="57150" cy="73025"/>
            </a:xfrm>
            <a:custGeom>
              <a:avLst/>
              <a:gdLst>
                <a:gd name="T0" fmla="*/ 2 w 8"/>
                <a:gd name="T1" fmla="*/ 0 h 10"/>
                <a:gd name="T2" fmla="*/ 0 w 8"/>
                <a:gd name="T3" fmla="*/ 5 h 10"/>
                <a:gd name="T4" fmla="*/ 0 w 8"/>
                <a:gd name="T5" fmla="*/ 7 h 10"/>
                <a:gd name="T6" fmla="*/ 5 w 8"/>
                <a:gd name="T7" fmla="*/ 10 h 10"/>
                <a:gd name="T8" fmla="*/ 5 w 8"/>
                <a:gd name="T9" fmla="*/ 10 h 10"/>
                <a:gd name="T10" fmla="*/ 8 w 8"/>
                <a:gd name="T11" fmla="*/ 6 h 10"/>
                <a:gd name="T12" fmla="*/ 2 w 8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2" y="0"/>
                  </a:moveTo>
                  <a:cubicBezTo>
                    <a:pt x="1" y="2"/>
                    <a:pt x="0" y="5"/>
                    <a:pt x="0" y="5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1" y="8"/>
                    <a:pt x="3" y="9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8"/>
                    <a:pt x="6" y="6"/>
                    <a:pt x="8" y="6"/>
                  </a:cubicBezTo>
                  <a:cubicBezTo>
                    <a:pt x="6" y="4"/>
                    <a:pt x="4" y="2"/>
                    <a:pt x="2" y="0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12" name="Freeform 39"/>
            <p:cNvSpPr>
              <a:spLocks/>
            </p:cNvSpPr>
            <p:nvPr/>
          </p:nvSpPr>
          <p:spPr bwMode="auto">
            <a:xfrm>
              <a:off x="5060950" y="3567113"/>
              <a:ext cx="179388" cy="222250"/>
            </a:xfrm>
            <a:custGeom>
              <a:avLst/>
              <a:gdLst>
                <a:gd name="T0" fmla="*/ 22 w 25"/>
                <a:gd name="T1" fmla="*/ 21 h 31"/>
                <a:gd name="T2" fmla="*/ 22 w 25"/>
                <a:gd name="T3" fmla="*/ 17 h 31"/>
                <a:gd name="T4" fmla="*/ 22 w 25"/>
                <a:gd name="T5" fmla="*/ 13 h 31"/>
                <a:gd name="T6" fmla="*/ 15 w 25"/>
                <a:gd name="T7" fmla="*/ 11 h 31"/>
                <a:gd name="T8" fmla="*/ 15 w 25"/>
                <a:gd name="T9" fmla="*/ 7 h 31"/>
                <a:gd name="T10" fmla="*/ 13 w 25"/>
                <a:gd name="T11" fmla="*/ 5 h 31"/>
                <a:gd name="T12" fmla="*/ 10 w 25"/>
                <a:gd name="T13" fmla="*/ 2 h 31"/>
                <a:gd name="T14" fmla="*/ 10 w 25"/>
                <a:gd name="T15" fmla="*/ 1 h 31"/>
                <a:gd name="T16" fmla="*/ 9 w 25"/>
                <a:gd name="T17" fmla="*/ 1 h 31"/>
                <a:gd name="T18" fmla="*/ 7 w 25"/>
                <a:gd name="T19" fmla="*/ 0 h 31"/>
                <a:gd name="T20" fmla="*/ 0 w 25"/>
                <a:gd name="T21" fmla="*/ 2 h 31"/>
                <a:gd name="T22" fmla="*/ 2 w 25"/>
                <a:gd name="T23" fmla="*/ 6 h 31"/>
                <a:gd name="T24" fmla="*/ 4 w 25"/>
                <a:gd name="T25" fmla="*/ 10 h 31"/>
                <a:gd name="T26" fmla="*/ 3 w 25"/>
                <a:gd name="T27" fmla="*/ 20 h 31"/>
                <a:gd name="T28" fmla="*/ 1 w 25"/>
                <a:gd name="T29" fmla="*/ 22 h 31"/>
                <a:gd name="T30" fmla="*/ 6 w 25"/>
                <a:gd name="T31" fmla="*/ 28 h 31"/>
                <a:gd name="T32" fmla="*/ 6 w 25"/>
                <a:gd name="T33" fmla="*/ 28 h 31"/>
                <a:gd name="T34" fmla="*/ 11 w 25"/>
                <a:gd name="T35" fmla="*/ 31 h 31"/>
                <a:gd name="T36" fmla="*/ 21 w 25"/>
                <a:gd name="T37" fmla="*/ 29 h 31"/>
                <a:gd name="T38" fmla="*/ 21 w 25"/>
                <a:gd name="T39" fmla="*/ 27 h 31"/>
                <a:gd name="T40" fmla="*/ 23 w 25"/>
                <a:gd name="T41" fmla="*/ 25 h 31"/>
                <a:gd name="T42" fmla="*/ 22 w 25"/>
                <a:gd name="T43" fmla="*/ 2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" h="31">
                  <a:moveTo>
                    <a:pt x="22" y="21"/>
                  </a:moveTo>
                  <a:cubicBezTo>
                    <a:pt x="21" y="20"/>
                    <a:pt x="21" y="17"/>
                    <a:pt x="22" y="17"/>
                  </a:cubicBezTo>
                  <a:cubicBezTo>
                    <a:pt x="23" y="16"/>
                    <a:pt x="22" y="14"/>
                    <a:pt x="22" y="13"/>
                  </a:cubicBezTo>
                  <a:cubicBezTo>
                    <a:pt x="22" y="12"/>
                    <a:pt x="16" y="11"/>
                    <a:pt x="15" y="11"/>
                  </a:cubicBezTo>
                  <a:cubicBezTo>
                    <a:pt x="15" y="11"/>
                    <a:pt x="16" y="7"/>
                    <a:pt x="15" y="7"/>
                  </a:cubicBezTo>
                  <a:cubicBezTo>
                    <a:pt x="13" y="7"/>
                    <a:pt x="13" y="6"/>
                    <a:pt x="13" y="5"/>
                  </a:cubicBezTo>
                  <a:cubicBezTo>
                    <a:pt x="13" y="4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9" y="1"/>
                    <a:pt x="9" y="1"/>
                  </a:cubicBezTo>
                  <a:cubicBezTo>
                    <a:pt x="8" y="1"/>
                    <a:pt x="7" y="0"/>
                    <a:pt x="7" y="0"/>
                  </a:cubicBezTo>
                  <a:cubicBezTo>
                    <a:pt x="7" y="0"/>
                    <a:pt x="3" y="1"/>
                    <a:pt x="0" y="2"/>
                  </a:cubicBezTo>
                  <a:cubicBezTo>
                    <a:pt x="1" y="3"/>
                    <a:pt x="1" y="6"/>
                    <a:pt x="2" y="6"/>
                  </a:cubicBezTo>
                  <a:cubicBezTo>
                    <a:pt x="4" y="6"/>
                    <a:pt x="3" y="9"/>
                    <a:pt x="4" y="10"/>
                  </a:cubicBezTo>
                  <a:cubicBezTo>
                    <a:pt x="5" y="12"/>
                    <a:pt x="5" y="20"/>
                    <a:pt x="3" y="20"/>
                  </a:cubicBezTo>
                  <a:cubicBezTo>
                    <a:pt x="3" y="20"/>
                    <a:pt x="3" y="21"/>
                    <a:pt x="1" y="22"/>
                  </a:cubicBezTo>
                  <a:cubicBezTo>
                    <a:pt x="3" y="24"/>
                    <a:pt x="5" y="26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8" y="28"/>
                    <a:pt x="11" y="31"/>
                    <a:pt x="11" y="31"/>
                  </a:cubicBezTo>
                  <a:cubicBezTo>
                    <a:pt x="11" y="31"/>
                    <a:pt x="18" y="30"/>
                    <a:pt x="21" y="29"/>
                  </a:cubicBezTo>
                  <a:cubicBezTo>
                    <a:pt x="21" y="28"/>
                    <a:pt x="21" y="27"/>
                    <a:pt x="21" y="27"/>
                  </a:cubicBezTo>
                  <a:cubicBezTo>
                    <a:pt x="21" y="27"/>
                    <a:pt x="22" y="25"/>
                    <a:pt x="23" y="25"/>
                  </a:cubicBezTo>
                  <a:cubicBezTo>
                    <a:pt x="25" y="25"/>
                    <a:pt x="23" y="22"/>
                    <a:pt x="22" y="21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15" name="Freeform 40"/>
            <p:cNvSpPr>
              <a:spLocks/>
            </p:cNvSpPr>
            <p:nvPr/>
          </p:nvSpPr>
          <p:spPr bwMode="auto">
            <a:xfrm>
              <a:off x="4500563" y="1901825"/>
              <a:ext cx="1084263" cy="954088"/>
            </a:xfrm>
            <a:custGeom>
              <a:avLst/>
              <a:gdLst>
                <a:gd name="T0" fmla="*/ 140 w 151"/>
                <a:gd name="T1" fmla="*/ 4 h 133"/>
                <a:gd name="T2" fmla="*/ 135 w 151"/>
                <a:gd name="T3" fmla="*/ 4 h 133"/>
                <a:gd name="T4" fmla="*/ 125 w 151"/>
                <a:gd name="T5" fmla="*/ 9 h 133"/>
                <a:gd name="T6" fmla="*/ 116 w 151"/>
                <a:gd name="T7" fmla="*/ 11 h 133"/>
                <a:gd name="T8" fmla="*/ 120 w 151"/>
                <a:gd name="T9" fmla="*/ 1 h 133"/>
                <a:gd name="T10" fmla="*/ 112 w 151"/>
                <a:gd name="T11" fmla="*/ 5 h 133"/>
                <a:gd name="T12" fmla="*/ 105 w 151"/>
                <a:gd name="T13" fmla="*/ 10 h 133"/>
                <a:gd name="T14" fmla="*/ 104 w 151"/>
                <a:gd name="T15" fmla="*/ 7 h 133"/>
                <a:gd name="T16" fmla="*/ 100 w 151"/>
                <a:gd name="T17" fmla="*/ 5 h 133"/>
                <a:gd name="T18" fmla="*/ 95 w 151"/>
                <a:gd name="T19" fmla="*/ 11 h 133"/>
                <a:gd name="T20" fmla="*/ 92 w 151"/>
                <a:gd name="T21" fmla="*/ 11 h 133"/>
                <a:gd name="T22" fmla="*/ 90 w 151"/>
                <a:gd name="T23" fmla="*/ 15 h 133"/>
                <a:gd name="T24" fmla="*/ 82 w 151"/>
                <a:gd name="T25" fmla="*/ 12 h 133"/>
                <a:gd name="T26" fmla="*/ 77 w 151"/>
                <a:gd name="T27" fmla="*/ 18 h 133"/>
                <a:gd name="T28" fmla="*/ 69 w 151"/>
                <a:gd name="T29" fmla="*/ 23 h 133"/>
                <a:gd name="T30" fmla="*/ 72 w 151"/>
                <a:gd name="T31" fmla="*/ 27 h 133"/>
                <a:gd name="T32" fmla="*/ 64 w 151"/>
                <a:gd name="T33" fmla="*/ 27 h 133"/>
                <a:gd name="T34" fmla="*/ 58 w 151"/>
                <a:gd name="T35" fmla="*/ 28 h 133"/>
                <a:gd name="T36" fmla="*/ 51 w 151"/>
                <a:gd name="T37" fmla="*/ 35 h 133"/>
                <a:gd name="T38" fmla="*/ 64 w 151"/>
                <a:gd name="T39" fmla="*/ 31 h 133"/>
                <a:gd name="T40" fmla="*/ 65 w 151"/>
                <a:gd name="T41" fmla="*/ 34 h 133"/>
                <a:gd name="T42" fmla="*/ 58 w 151"/>
                <a:gd name="T43" fmla="*/ 41 h 133"/>
                <a:gd name="T44" fmla="*/ 49 w 151"/>
                <a:gd name="T45" fmla="*/ 54 h 133"/>
                <a:gd name="T46" fmla="*/ 44 w 151"/>
                <a:gd name="T47" fmla="*/ 65 h 133"/>
                <a:gd name="T48" fmla="*/ 40 w 151"/>
                <a:gd name="T49" fmla="*/ 71 h 133"/>
                <a:gd name="T50" fmla="*/ 29 w 151"/>
                <a:gd name="T51" fmla="*/ 78 h 133"/>
                <a:gd name="T52" fmla="*/ 22 w 151"/>
                <a:gd name="T53" fmla="*/ 83 h 133"/>
                <a:gd name="T54" fmla="*/ 17 w 151"/>
                <a:gd name="T55" fmla="*/ 90 h 133"/>
                <a:gd name="T56" fmla="*/ 6 w 151"/>
                <a:gd name="T57" fmla="*/ 95 h 133"/>
                <a:gd name="T58" fmla="*/ 4 w 151"/>
                <a:gd name="T59" fmla="*/ 102 h 133"/>
                <a:gd name="T60" fmla="*/ 2 w 151"/>
                <a:gd name="T61" fmla="*/ 109 h 133"/>
                <a:gd name="T62" fmla="*/ 9 w 151"/>
                <a:gd name="T63" fmla="*/ 112 h 133"/>
                <a:gd name="T64" fmla="*/ 4 w 151"/>
                <a:gd name="T65" fmla="*/ 116 h 133"/>
                <a:gd name="T66" fmla="*/ 5 w 151"/>
                <a:gd name="T67" fmla="*/ 121 h 133"/>
                <a:gd name="T68" fmla="*/ 4 w 151"/>
                <a:gd name="T69" fmla="*/ 126 h 133"/>
                <a:gd name="T70" fmla="*/ 28 w 151"/>
                <a:gd name="T71" fmla="*/ 124 h 133"/>
                <a:gd name="T72" fmla="*/ 36 w 151"/>
                <a:gd name="T73" fmla="*/ 123 h 133"/>
                <a:gd name="T74" fmla="*/ 40 w 151"/>
                <a:gd name="T75" fmla="*/ 121 h 133"/>
                <a:gd name="T76" fmla="*/ 45 w 151"/>
                <a:gd name="T77" fmla="*/ 109 h 133"/>
                <a:gd name="T78" fmla="*/ 43 w 151"/>
                <a:gd name="T79" fmla="*/ 98 h 133"/>
                <a:gd name="T80" fmla="*/ 44 w 151"/>
                <a:gd name="T81" fmla="*/ 80 h 133"/>
                <a:gd name="T82" fmla="*/ 53 w 151"/>
                <a:gd name="T83" fmla="*/ 72 h 133"/>
                <a:gd name="T84" fmla="*/ 56 w 151"/>
                <a:gd name="T85" fmla="*/ 56 h 133"/>
                <a:gd name="T86" fmla="*/ 65 w 151"/>
                <a:gd name="T87" fmla="*/ 46 h 133"/>
                <a:gd name="T88" fmla="*/ 72 w 151"/>
                <a:gd name="T89" fmla="*/ 35 h 133"/>
                <a:gd name="T90" fmla="*/ 84 w 151"/>
                <a:gd name="T91" fmla="*/ 30 h 133"/>
                <a:gd name="T92" fmla="*/ 96 w 151"/>
                <a:gd name="T93" fmla="*/ 21 h 133"/>
                <a:gd name="T94" fmla="*/ 113 w 151"/>
                <a:gd name="T95" fmla="*/ 28 h 133"/>
                <a:gd name="T96" fmla="*/ 120 w 151"/>
                <a:gd name="T97" fmla="*/ 19 h 133"/>
                <a:gd name="T98" fmla="*/ 134 w 151"/>
                <a:gd name="T99" fmla="*/ 14 h 133"/>
                <a:gd name="T100" fmla="*/ 143 w 151"/>
                <a:gd name="T101" fmla="*/ 20 h 133"/>
                <a:gd name="T102" fmla="*/ 146 w 151"/>
                <a:gd name="T103" fmla="*/ 16 h 133"/>
                <a:gd name="T104" fmla="*/ 143 w 151"/>
                <a:gd name="T105" fmla="*/ 13 h 133"/>
                <a:gd name="T106" fmla="*/ 147 w 151"/>
                <a:gd name="T107" fmla="*/ 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33">
                  <a:moveTo>
                    <a:pt x="147" y="7"/>
                  </a:moveTo>
                  <a:cubicBezTo>
                    <a:pt x="147" y="6"/>
                    <a:pt x="145" y="5"/>
                    <a:pt x="143" y="5"/>
                  </a:cubicBezTo>
                  <a:cubicBezTo>
                    <a:pt x="141" y="5"/>
                    <a:pt x="141" y="5"/>
                    <a:pt x="140" y="4"/>
                  </a:cubicBezTo>
                  <a:cubicBezTo>
                    <a:pt x="139" y="2"/>
                    <a:pt x="136" y="5"/>
                    <a:pt x="136" y="7"/>
                  </a:cubicBezTo>
                  <a:cubicBezTo>
                    <a:pt x="136" y="9"/>
                    <a:pt x="134" y="9"/>
                    <a:pt x="134" y="8"/>
                  </a:cubicBezTo>
                  <a:cubicBezTo>
                    <a:pt x="135" y="6"/>
                    <a:pt x="133" y="5"/>
                    <a:pt x="135" y="4"/>
                  </a:cubicBezTo>
                  <a:cubicBezTo>
                    <a:pt x="136" y="4"/>
                    <a:pt x="136" y="1"/>
                    <a:pt x="132" y="1"/>
                  </a:cubicBezTo>
                  <a:cubicBezTo>
                    <a:pt x="129" y="0"/>
                    <a:pt x="128" y="3"/>
                    <a:pt x="128" y="4"/>
                  </a:cubicBezTo>
                  <a:cubicBezTo>
                    <a:pt x="129" y="5"/>
                    <a:pt x="126" y="9"/>
                    <a:pt x="125" y="9"/>
                  </a:cubicBezTo>
                  <a:cubicBezTo>
                    <a:pt x="124" y="9"/>
                    <a:pt x="126" y="5"/>
                    <a:pt x="126" y="4"/>
                  </a:cubicBezTo>
                  <a:cubicBezTo>
                    <a:pt x="125" y="2"/>
                    <a:pt x="124" y="3"/>
                    <a:pt x="122" y="6"/>
                  </a:cubicBezTo>
                  <a:cubicBezTo>
                    <a:pt x="119" y="8"/>
                    <a:pt x="118" y="11"/>
                    <a:pt x="116" y="11"/>
                  </a:cubicBezTo>
                  <a:cubicBezTo>
                    <a:pt x="115" y="12"/>
                    <a:pt x="115" y="9"/>
                    <a:pt x="117" y="8"/>
                  </a:cubicBezTo>
                  <a:cubicBezTo>
                    <a:pt x="119" y="6"/>
                    <a:pt x="119" y="3"/>
                    <a:pt x="121" y="3"/>
                  </a:cubicBezTo>
                  <a:cubicBezTo>
                    <a:pt x="122" y="3"/>
                    <a:pt x="122" y="1"/>
                    <a:pt x="120" y="1"/>
                  </a:cubicBezTo>
                  <a:cubicBezTo>
                    <a:pt x="118" y="0"/>
                    <a:pt x="118" y="2"/>
                    <a:pt x="117" y="3"/>
                  </a:cubicBezTo>
                  <a:cubicBezTo>
                    <a:pt x="116" y="4"/>
                    <a:pt x="113" y="2"/>
                    <a:pt x="113" y="3"/>
                  </a:cubicBezTo>
                  <a:cubicBezTo>
                    <a:pt x="113" y="4"/>
                    <a:pt x="111" y="4"/>
                    <a:pt x="112" y="5"/>
                  </a:cubicBezTo>
                  <a:cubicBezTo>
                    <a:pt x="113" y="6"/>
                    <a:pt x="111" y="8"/>
                    <a:pt x="110" y="6"/>
                  </a:cubicBezTo>
                  <a:cubicBezTo>
                    <a:pt x="110" y="5"/>
                    <a:pt x="108" y="5"/>
                    <a:pt x="107" y="8"/>
                  </a:cubicBezTo>
                  <a:cubicBezTo>
                    <a:pt x="105" y="9"/>
                    <a:pt x="104" y="9"/>
                    <a:pt x="105" y="10"/>
                  </a:cubicBezTo>
                  <a:cubicBezTo>
                    <a:pt x="106" y="11"/>
                    <a:pt x="106" y="13"/>
                    <a:pt x="105" y="14"/>
                  </a:cubicBezTo>
                  <a:cubicBezTo>
                    <a:pt x="103" y="14"/>
                    <a:pt x="104" y="9"/>
                    <a:pt x="103" y="9"/>
                  </a:cubicBezTo>
                  <a:cubicBezTo>
                    <a:pt x="101" y="10"/>
                    <a:pt x="102" y="7"/>
                    <a:pt x="104" y="7"/>
                  </a:cubicBezTo>
                  <a:cubicBezTo>
                    <a:pt x="105" y="7"/>
                    <a:pt x="107" y="5"/>
                    <a:pt x="107" y="4"/>
                  </a:cubicBezTo>
                  <a:cubicBezTo>
                    <a:pt x="106" y="3"/>
                    <a:pt x="105" y="3"/>
                    <a:pt x="105" y="5"/>
                  </a:cubicBezTo>
                  <a:cubicBezTo>
                    <a:pt x="105" y="6"/>
                    <a:pt x="102" y="5"/>
                    <a:pt x="100" y="5"/>
                  </a:cubicBezTo>
                  <a:cubicBezTo>
                    <a:pt x="97" y="5"/>
                    <a:pt x="98" y="8"/>
                    <a:pt x="100" y="9"/>
                  </a:cubicBezTo>
                  <a:cubicBezTo>
                    <a:pt x="103" y="11"/>
                    <a:pt x="100" y="12"/>
                    <a:pt x="99" y="11"/>
                  </a:cubicBezTo>
                  <a:cubicBezTo>
                    <a:pt x="97" y="10"/>
                    <a:pt x="95" y="10"/>
                    <a:pt x="95" y="11"/>
                  </a:cubicBezTo>
                  <a:cubicBezTo>
                    <a:pt x="93" y="11"/>
                    <a:pt x="97" y="13"/>
                    <a:pt x="97" y="14"/>
                  </a:cubicBezTo>
                  <a:cubicBezTo>
                    <a:pt x="97" y="15"/>
                    <a:pt x="95" y="13"/>
                    <a:pt x="95" y="14"/>
                  </a:cubicBezTo>
                  <a:cubicBezTo>
                    <a:pt x="95" y="15"/>
                    <a:pt x="92" y="13"/>
                    <a:pt x="92" y="11"/>
                  </a:cubicBezTo>
                  <a:cubicBezTo>
                    <a:pt x="92" y="10"/>
                    <a:pt x="87" y="12"/>
                    <a:pt x="90" y="13"/>
                  </a:cubicBezTo>
                  <a:cubicBezTo>
                    <a:pt x="92" y="13"/>
                    <a:pt x="91" y="15"/>
                    <a:pt x="91" y="17"/>
                  </a:cubicBezTo>
                  <a:cubicBezTo>
                    <a:pt x="91" y="19"/>
                    <a:pt x="89" y="18"/>
                    <a:pt x="90" y="15"/>
                  </a:cubicBezTo>
                  <a:cubicBezTo>
                    <a:pt x="90" y="14"/>
                    <a:pt x="87" y="14"/>
                    <a:pt x="86" y="15"/>
                  </a:cubicBezTo>
                  <a:cubicBezTo>
                    <a:pt x="84" y="16"/>
                    <a:pt x="86" y="13"/>
                    <a:pt x="85" y="11"/>
                  </a:cubicBezTo>
                  <a:cubicBezTo>
                    <a:pt x="84" y="10"/>
                    <a:pt x="83" y="11"/>
                    <a:pt x="82" y="12"/>
                  </a:cubicBezTo>
                  <a:cubicBezTo>
                    <a:pt x="79" y="12"/>
                    <a:pt x="79" y="12"/>
                    <a:pt x="80" y="14"/>
                  </a:cubicBezTo>
                  <a:cubicBezTo>
                    <a:pt x="81" y="15"/>
                    <a:pt x="81" y="17"/>
                    <a:pt x="79" y="17"/>
                  </a:cubicBezTo>
                  <a:cubicBezTo>
                    <a:pt x="78" y="16"/>
                    <a:pt x="77" y="17"/>
                    <a:pt x="77" y="18"/>
                  </a:cubicBezTo>
                  <a:cubicBezTo>
                    <a:pt x="78" y="19"/>
                    <a:pt x="76" y="20"/>
                    <a:pt x="75" y="18"/>
                  </a:cubicBezTo>
                  <a:cubicBezTo>
                    <a:pt x="75" y="17"/>
                    <a:pt x="72" y="18"/>
                    <a:pt x="72" y="19"/>
                  </a:cubicBezTo>
                  <a:cubicBezTo>
                    <a:pt x="71" y="21"/>
                    <a:pt x="68" y="21"/>
                    <a:pt x="69" y="23"/>
                  </a:cubicBezTo>
                  <a:cubicBezTo>
                    <a:pt x="69" y="24"/>
                    <a:pt x="71" y="22"/>
                    <a:pt x="72" y="23"/>
                  </a:cubicBezTo>
                  <a:cubicBezTo>
                    <a:pt x="74" y="23"/>
                    <a:pt x="72" y="24"/>
                    <a:pt x="73" y="25"/>
                  </a:cubicBezTo>
                  <a:cubicBezTo>
                    <a:pt x="74" y="26"/>
                    <a:pt x="74" y="28"/>
                    <a:pt x="72" y="27"/>
                  </a:cubicBezTo>
                  <a:cubicBezTo>
                    <a:pt x="72" y="25"/>
                    <a:pt x="69" y="25"/>
                    <a:pt x="69" y="27"/>
                  </a:cubicBezTo>
                  <a:cubicBezTo>
                    <a:pt x="69" y="29"/>
                    <a:pt x="68" y="27"/>
                    <a:pt x="67" y="25"/>
                  </a:cubicBezTo>
                  <a:cubicBezTo>
                    <a:pt x="66" y="24"/>
                    <a:pt x="65" y="28"/>
                    <a:pt x="64" y="27"/>
                  </a:cubicBezTo>
                  <a:cubicBezTo>
                    <a:pt x="63" y="26"/>
                    <a:pt x="66" y="23"/>
                    <a:pt x="65" y="22"/>
                  </a:cubicBezTo>
                  <a:cubicBezTo>
                    <a:pt x="64" y="21"/>
                    <a:pt x="64" y="23"/>
                    <a:pt x="61" y="24"/>
                  </a:cubicBezTo>
                  <a:cubicBezTo>
                    <a:pt x="60" y="27"/>
                    <a:pt x="57" y="27"/>
                    <a:pt x="58" y="28"/>
                  </a:cubicBezTo>
                  <a:cubicBezTo>
                    <a:pt x="59" y="29"/>
                    <a:pt x="56" y="29"/>
                    <a:pt x="56" y="31"/>
                  </a:cubicBezTo>
                  <a:cubicBezTo>
                    <a:pt x="55" y="33"/>
                    <a:pt x="51" y="34"/>
                    <a:pt x="48" y="35"/>
                  </a:cubicBezTo>
                  <a:cubicBezTo>
                    <a:pt x="46" y="37"/>
                    <a:pt x="49" y="38"/>
                    <a:pt x="51" y="35"/>
                  </a:cubicBezTo>
                  <a:cubicBezTo>
                    <a:pt x="52" y="34"/>
                    <a:pt x="52" y="34"/>
                    <a:pt x="55" y="33"/>
                  </a:cubicBezTo>
                  <a:cubicBezTo>
                    <a:pt x="57" y="31"/>
                    <a:pt x="59" y="31"/>
                    <a:pt x="60" y="31"/>
                  </a:cubicBezTo>
                  <a:cubicBezTo>
                    <a:pt x="61" y="31"/>
                    <a:pt x="63" y="32"/>
                    <a:pt x="64" y="31"/>
                  </a:cubicBezTo>
                  <a:cubicBezTo>
                    <a:pt x="65" y="29"/>
                    <a:pt x="66" y="29"/>
                    <a:pt x="67" y="30"/>
                  </a:cubicBezTo>
                  <a:cubicBezTo>
                    <a:pt x="69" y="31"/>
                    <a:pt x="66" y="32"/>
                    <a:pt x="66" y="34"/>
                  </a:cubicBezTo>
                  <a:cubicBezTo>
                    <a:pt x="68" y="35"/>
                    <a:pt x="65" y="36"/>
                    <a:pt x="65" y="34"/>
                  </a:cubicBezTo>
                  <a:cubicBezTo>
                    <a:pt x="65" y="33"/>
                    <a:pt x="64" y="32"/>
                    <a:pt x="63" y="33"/>
                  </a:cubicBezTo>
                  <a:cubicBezTo>
                    <a:pt x="62" y="34"/>
                    <a:pt x="61" y="36"/>
                    <a:pt x="60" y="36"/>
                  </a:cubicBezTo>
                  <a:cubicBezTo>
                    <a:pt x="59" y="36"/>
                    <a:pt x="58" y="38"/>
                    <a:pt x="58" y="41"/>
                  </a:cubicBezTo>
                  <a:cubicBezTo>
                    <a:pt x="58" y="42"/>
                    <a:pt x="56" y="41"/>
                    <a:pt x="56" y="42"/>
                  </a:cubicBezTo>
                  <a:cubicBezTo>
                    <a:pt x="56" y="44"/>
                    <a:pt x="53" y="47"/>
                    <a:pt x="51" y="50"/>
                  </a:cubicBezTo>
                  <a:cubicBezTo>
                    <a:pt x="48" y="52"/>
                    <a:pt x="50" y="53"/>
                    <a:pt x="49" y="54"/>
                  </a:cubicBezTo>
                  <a:cubicBezTo>
                    <a:pt x="48" y="56"/>
                    <a:pt x="46" y="54"/>
                    <a:pt x="45" y="55"/>
                  </a:cubicBezTo>
                  <a:cubicBezTo>
                    <a:pt x="44" y="56"/>
                    <a:pt x="46" y="60"/>
                    <a:pt x="44" y="61"/>
                  </a:cubicBezTo>
                  <a:cubicBezTo>
                    <a:pt x="43" y="62"/>
                    <a:pt x="44" y="64"/>
                    <a:pt x="44" y="65"/>
                  </a:cubicBezTo>
                  <a:cubicBezTo>
                    <a:pt x="44" y="67"/>
                    <a:pt x="40" y="64"/>
                    <a:pt x="40" y="66"/>
                  </a:cubicBezTo>
                  <a:cubicBezTo>
                    <a:pt x="40" y="67"/>
                    <a:pt x="38" y="67"/>
                    <a:pt x="36" y="67"/>
                  </a:cubicBezTo>
                  <a:cubicBezTo>
                    <a:pt x="35" y="67"/>
                    <a:pt x="38" y="70"/>
                    <a:pt x="40" y="71"/>
                  </a:cubicBezTo>
                  <a:cubicBezTo>
                    <a:pt x="41" y="72"/>
                    <a:pt x="38" y="74"/>
                    <a:pt x="38" y="72"/>
                  </a:cubicBezTo>
                  <a:cubicBezTo>
                    <a:pt x="38" y="70"/>
                    <a:pt x="35" y="73"/>
                    <a:pt x="33" y="74"/>
                  </a:cubicBezTo>
                  <a:cubicBezTo>
                    <a:pt x="30" y="75"/>
                    <a:pt x="31" y="77"/>
                    <a:pt x="29" y="78"/>
                  </a:cubicBezTo>
                  <a:cubicBezTo>
                    <a:pt x="27" y="78"/>
                    <a:pt x="28" y="81"/>
                    <a:pt x="26" y="83"/>
                  </a:cubicBezTo>
                  <a:cubicBezTo>
                    <a:pt x="25" y="83"/>
                    <a:pt x="25" y="80"/>
                    <a:pt x="23" y="80"/>
                  </a:cubicBezTo>
                  <a:cubicBezTo>
                    <a:pt x="21" y="80"/>
                    <a:pt x="21" y="81"/>
                    <a:pt x="22" y="83"/>
                  </a:cubicBezTo>
                  <a:cubicBezTo>
                    <a:pt x="24" y="85"/>
                    <a:pt x="20" y="83"/>
                    <a:pt x="20" y="85"/>
                  </a:cubicBezTo>
                  <a:cubicBezTo>
                    <a:pt x="18" y="87"/>
                    <a:pt x="15" y="87"/>
                    <a:pt x="14" y="87"/>
                  </a:cubicBezTo>
                  <a:cubicBezTo>
                    <a:pt x="13" y="89"/>
                    <a:pt x="16" y="89"/>
                    <a:pt x="17" y="90"/>
                  </a:cubicBezTo>
                  <a:cubicBezTo>
                    <a:pt x="17" y="91"/>
                    <a:pt x="14" y="90"/>
                    <a:pt x="12" y="90"/>
                  </a:cubicBezTo>
                  <a:cubicBezTo>
                    <a:pt x="10" y="90"/>
                    <a:pt x="10" y="93"/>
                    <a:pt x="9" y="92"/>
                  </a:cubicBezTo>
                  <a:cubicBezTo>
                    <a:pt x="7" y="92"/>
                    <a:pt x="5" y="94"/>
                    <a:pt x="6" y="95"/>
                  </a:cubicBezTo>
                  <a:cubicBezTo>
                    <a:pt x="7" y="96"/>
                    <a:pt x="5" y="96"/>
                    <a:pt x="4" y="96"/>
                  </a:cubicBezTo>
                  <a:cubicBezTo>
                    <a:pt x="3" y="95"/>
                    <a:pt x="2" y="97"/>
                    <a:pt x="2" y="99"/>
                  </a:cubicBezTo>
                  <a:cubicBezTo>
                    <a:pt x="1" y="100"/>
                    <a:pt x="4" y="101"/>
                    <a:pt x="4" y="102"/>
                  </a:cubicBezTo>
                  <a:cubicBezTo>
                    <a:pt x="4" y="103"/>
                    <a:pt x="2" y="103"/>
                    <a:pt x="3" y="104"/>
                  </a:cubicBezTo>
                  <a:cubicBezTo>
                    <a:pt x="4" y="104"/>
                    <a:pt x="3" y="106"/>
                    <a:pt x="2" y="106"/>
                  </a:cubicBezTo>
                  <a:cubicBezTo>
                    <a:pt x="1" y="106"/>
                    <a:pt x="1" y="108"/>
                    <a:pt x="2" y="109"/>
                  </a:cubicBezTo>
                  <a:cubicBezTo>
                    <a:pt x="3" y="110"/>
                    <a:pt x="0" y="111"/>
                    <a:pt x="2" y="113"/>
                  </a:cubicBezTo>
                  <a:cubicBezTo>
                    <a:pt x="3" y="115"/>
                    <a:pt x="4" y="113"/>
                    <a:pt x="4" y="114"/>
                  </a:cubicBezTo>
                  <a:cubicBezTo>
                    <a:pt x="5" y="116"/>
                    <a:pt x="7" y="114"/>
                    <a:pt x="9" y="112"/>
                  </a:cubicBezTo>
                  <a:cubicBezTo>
                    <a:pt x="11" y="110"/>
                    <a:pt x="12" y="114"/>
                    <a:pt x="10" y="114"/>
                  </a:cubicBezTo>
                  <a:cubicBezTo>
                    <a:pt x="8" y="114"/>
                    <a:pt x="7" y="115"/>
                    <a:pt x="7" y="116"/>
                  </a:cubicBezTo>
                  <a:cubicBezTo>
                    <a:pt x="7" y="118"/>
                    <a:pt x="4" y="118"/>
                    <a:pt x="4" y="116"/>
                  </a:cubicBezTo>
                  <a:cubicBezTo>
                    <a:pt x="4" y="114"/>
                    <a:pt x="2" y="116"/>
                    <a:pt x="2" y="118"/>
                  </a:cubicBezTo>
                  <a:cubicBezTo>
                    <a:pt x="4" y="119"/>
                    <a:pt x="2" y="120"/>
                    <a:pt x="2" y="122"/>
                  </a:cubicBezTo>
                  <a:cubicBezTo>
                    <a:pt x="2" y="123"/>
                    <a:pt x="4" y="123"/>
                    <a:pt x="5" y="121"/>
                  </a:cubicBezTo>
                  <a:cubicBezTo>
                    <a:pt x="7" y="119"/>
                    <a:pt x="8" y="119"/>
                    <a:pt x="9" y="121"/>
                  </a:cubicBezTo>
                  <a:cubicBezTo>
                    <a:pt x="9" y="123"/>
                    <a:pt x="7" y="122"/>
                    <a:pt x="7" y="124"/>
                  </a:cubicBezTo>
                  <a:cubicBezTo>
                    <a:pt x="7" y="126"/>
                    <a:pt x="6" y="124"/>
                    <a:pt x="4" y="126"/>
                  </a:cubicBezTo>
                  <a:cubicBezTo>
                    <a:pt x="4" y="127"/>
                    <a:pt x="9" y="130"/>
                    <a:pt x="11" y="131"/>
                  </a:cubicBezTo>
                  <a:cubicBezTo>
                    <a:pt x="12" y="131"/>
                    <a:pt x="14" y="133"/>
                    <a:pt x="17" y="132"/>
                  </a:cubicBezTo>
                  <a:cubicBezTo>
                    <a:pt x="21" y="132"/>
                    <a:pt x="28" y="126"/>
                    <a:pt x="28" y="124"/>
                  </a:cubicBezTo>
                  <a:cubicBezTo>
                    <a:pt x="29" y="123"/>
                    <a:pt x="31" y="124"/>
                    <a:pt x="33" y="123"/>
                  </a:cubicBezTo>
                  <a:cubicBezTo>
                    <a:pt x="34" y="123"/>
                    <a:pt x="33" y="119"/>
                    <a:pt x="34" y="119"/>
                  </a:cubicBezTo>
                  <a:cubicBezTo>
                    <a:pt x="35" y="119"/>
                    <a:pt x="35" y="122"/>
                    <a:pt x="36" y="123"/>
                  </a:cubicBezTo>
                  <a:cubicBezTo>
                    <a:pt x="37" y="123"/>
                    <a:pt x="38" y="123"/>
                    <a:pt x="38" y="125"/>
                  </a:cubicBezTo>
                  <a:cubicBezTo>
                    <a:pt x="38" y="125"/>
                    <a:pt x="39" y="125"/>
                    <a:pt x="39" y="126"/>
                  </a:cubicBezTo>
                  <a:cubicBezTo>
                    <a:pt x="40" y="126"/>
                    <a:pt x="40" y="123"/>
                    <a:pt x="40" y="121"/>
                  </a:cubicBezTo>
                  <a:cubicBezTo>
                    <a:pt x="40" y="120"/>
                    <a:pt x="42" y="118"/>
                    <a:pt x="41" y="116"/>
                  </a:cubicBezTo>
                  <a:cubicBezTo>
                    <a:pt x="41" y="115"/>
                    <a:pt x="45" y="116"/>
                    <a:pt x="46" y="115"/>
                  </a:cubicBezTo>
                  <a:cubicBezTo>
                    <a:pt x="46" y="113"/>
                    <a:pt x="46" y="110"/>
                    <a:pt x="45" y="109"/>
                  </a:cubicBezTo>
                  <a:cubicBezTo>
                    <a:pt x="44" y="108"/>
                    <a:pt x="43" y="106"/>
                    <a:pt x="45" y="106"/>
                  </a:cubicBezTo>
                  <a:cubicBezTo>
                    <a:pt x="46" y="106"/>
                    <a:pt x="47" y="105"/>
                    <a:pt x="47" y="103"/>
                  </a:cubicBezTo>
                  <a:cubicBezTo>
                    <a:pt x="47" y="100"/>
                    <a:pt x="43" y="101"/>
                    <a:pt x="43" y="98"/>
                  </a:cubicBezTo>
                  <a:cubicBezTo>
                    <a:pt x="43" y="96"/>
                    <a:pt x="45" y="96"/>
                    <a:pt x="43" y="93"/>
                  </a:cubicBezTo>
                  <a:cubicBezTo>
                    <a:pt x="42" y="90"/>
                    <a:pt x="44" y="88"/>
                    <a:pt x="43" y="87"/>
                  </a:cubicBezTo>
                  <a:cubicBezTo>
                    <a:pt x="43" y="85"/>
                    <a:pt x="43" y="83"/>
                    <a:pt x="44" y="80"/>
                  </a:cubicBezTo>
                  <a:cubicBezTo>
                    <a:pt x="46" y="77"/>
                    <a:pt x="48" y="76"/>
                    <a:pt x="50" y="76"/>
                  </a:cubicBezTo>
                  <a:cubicBezTo>
                    <a:pt x="51" y="77"/>
                    <a:pt x="53" y="77"/>
                    <a:pt x="53" y="76"/>
                  </a:cubicBezTo>
                  <a:cubicBezTo>
                    <a:pt x="54" y="74"/>
                    <a:pt x="54" y="73"/>
                    <a:pt x="53" y="72"/>
                  </a:cubicBezTo>
                  <a:cubicBezTo>
                    <a:pt x="53" y="72"/>
                    <a:pt x="51" y="71"/>
                    <a:pt x="52" y="69"/>
                  </a:cubicBezTo>
                  <a:cubicBezTo>
                    <a:pt x="54" y="67"/>
                    <a:pt x="56" y="64"/>
                    <a:pt x="56" y="61"/>
                  </a:cubicBezTo>
                  <a:cubicBezTo>
                    <a:pt x="56" y="59"/>
                    <a:pt x="56" y="57"/>
                    <a:pt x="56" y="56"/>
                  </a:cubicBezTo>
                  <a:cubicBezTo>
                    <a:pt x="57" y="55"/>
                    <a:pt x="59" y="56"/>
                    <a:pt x="61" y="54"/>
                  </a:cubicBezTo>
                  <a:cubicBezTo>
                    <a:pt x="62" y="54"/>
                    <a:pt x="61" y="52"/>
                    <a:pt x="62" y="51"/>
                  </a:cubicBezTo>
                  <a:cubicBezTo>
                    <a:pt x="63" y="50"/>
                    <a:pt x="64" y="47"/>
                    <a:pt x="65" y="46"/>
                  </a:cubicBezTo>
                  <a:cubicBezTo>
                    <a:pt x="66" y="45"/>
                    <a:pt x="67" y="44"/>
                    <a:pt x="66" y="43"/>
                  </a:cubicBezTo>
                  <a:cubicBezTo>
                    <a:pt x="66" y="42"/>
                    <a:pt x="68" y="41"/>
                    <a:pt x="68" y="39"/>
                  </a:cubicBezTo>
                  <a:cubicBezTo>
                    <a:pt x="68" y="37"/>
                    <a:pt x="71" y="35"/>
                    <a:pt x="72" y="35"/>
                  </a:cubicBezTo>
                  <a:cubicBezTo>
                    <a:pt x="74" y="35"/>
                    <a:pt x="77" y="35"/>
                    <a:pt x="77" y="34"/>
                  </a:cubicBezTo>
                  <a:cubicBezTo>
                    <a:pt x="77" y="31"/>
                    <a:pt x="76" y="28"/>
                    <a:pt x="78" y="29"/>
                  </a:cubicBezTo>
                  <a:cubicBezTo>
                    <a:pt x="81" y="30"/>
                    <a:pt x="82" y="29"/>
                    <a:pt x="84" y="30"/>
                  </a:cubicBezTo>
                  <a:cubicBezTo>
                    <a:pt x="86" y="31"/>
                    <a:pt x="88" y="31"/>
                    <a:pt x="88" y="29"/>
                  </a:cubicBezTo>
                  <a:cubicBezTo>
                    <a:pt x="88" y="27"/>
                    <a:pt x="89" y="23"/>
                    <a:pt x="92" y="24"/>
                  </a:cubicBezTo>
                  <a:cubicBezTo>
                    <a:pt x="92" y="23"/>
                    <a:pt x="95" y="21"/>
                    <a:pt x="96" y="21"/>
                  </a:cubicBezTo>
                  <a:cubicBezTo>
                    <a:pt x="98" y="22"/>
                    <a:pt x="100" y="26"/>
                    <a:pt x="102" y="27"/>
                  </a:cubicBezTo>
                  <a:cubicBezTo>
                    <a:pt x="105" y="28"/>
                    <a:pt x="108" y="28"/>
                    <a:pt x="108" y="27"/>
                  </a:cubicBezTo>
                  <a:cubicBezTo>
                    <a:pt x="109" y="25"/>
                    <a:pt x="111" y="28"/>
                    <a:pt x="113" y="28"/>
                  </a:cubicBezTo>
                  <a:cubicBezTo>
                    <a:pt x="115" y="27"/>
                    <a:pt x="115" y="31"/>
                    <a:pt x="116" y="28"/>
                  </a:cubicBezTo>
                  <a:cubicBezTo>
                    <a:pt x="118" y="26"/>
                    <a:pt x="116" y="24"/>
                    <a:pt x="118" y="24"/>
                  </a:cubicBezTo>
                  <a:cubicBezTo>
                    <a:pt x="121" y="25"/>
                    <a:pt x="120" y="21"/>
                    <a:pt x="120" y="19"/>
                  </a:cubicBezTo>
                  <a:cubicBezTo>
                    <a:pt x="120" y="18"/>
                    <a:pt x="123" y="17"/>
                    <a:pt x="123" y="15"/>
                  </a:cubicBezTo>
                  <a:cubicBezTo>
                    <a:pt x="123" y="14"/>
                    <a:pt x="128" y="15"/>
                    <a:pt x="129" y="14"/>
                  </a:cubicBezTo>
                  <a:cubicBezTo>
                    <a:pt x="130" y="13"/>
                    <a:pt x="133" y="11"/>
                    <a:pt x="134" y="14"/>
                  </a:cubicBezTo>
                  <a:cubicBezTo>
                    <a:pt x="135" y="16"/>
                    <a:pt x="140" y="17"/>
                    <a:pt x="140" y="18"/>
                  </a:cubicBezTo>
                  <a:cubicBezTo>
                    <a:pt x="140" y="19"/>
                    <a:pt x="140" y="21"/>
                    <a:pt x="140" y="21"/>
                  </a:cubicBezTo>
                  <a:cubicBezTo>
                    <a:pt x="140" y="21"/>
                    <a:pt x="141" y="20"/>
                    <a:pt x="143" y="20"/>
                  </a:cubicBezTo>
                  <a:cubicBezTo>
                    <a:pt x="144" y="20"/>
                    <a:pt x="146" y="18"/>
                    <a:pt x="147" y="18"/>
                  </a:cubicBezTo>
                  <a:cubicBezTo>
                    <a:pt x="149" y="18"/>
                    <a:pt x="150" y="18"/>
                    <a:pt x="150" y="15"/>
                  </a:cubicBezTo>
                  <a:cubicBezTo>
                    <a:pt x="149" y="15"/>
                    <a:pt x="147" y="15"/>
                    <a:pt x="146" y="16"/>
                  </a:cubicBezTo>
                  <a:cubicBezTo>
                    <a:pt x="146" y="18"/>
                    <a:pt x="144" y="17"/>
                    <a:pt x="144" y="15"/>
                  </a:cubicBezTo>
                  <a:cubicBezTo>
                    <a:pt x="144" y="15"/>
                    <a:pt x="140" y="13"/>
                    <a:pt x="139" y="12"/>
                  </a:cubicBezTo>
                  <a:cubicBezTo>
                    <a:pt x="139" y="12"/>
                    <a:pt x="141" y="12"/>
                    <a:pt x="143" y="13"/>
                  </a:cubicBezTo>
                  <a:cubicBezTo>
                    <a:pt x="144" y="14"/>
                    <a:pt x="145" y="13"/>
                    <a:pt x="147" y="11"/>
                  </a:cubicBezTo>
                  <a:cubicBezTo>
                    <a:pt x="148" y="10"/>
                    <a:pt x="150" y="11"/>
                    <a:pt x="150" y="10"/>
                  </a:cubicBezTo>
                  <a:cubicBezTo>
                    <a:pt x="151" y="8"/>
                    <a:pt x="148" y="8"/>
                    <a:pt x="147" y="7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sp>
        <p:nvSpPr>
          <p:cNvPr id="116" name="Teardrop 115"/>
          <p:cNvSpPr/>
          <p:nvPr/>
        </p:nvSpPr>
        <p:spPr>
          <a:xfrm rot="5400000">
            <a:off x="4928479" y="3278531"/>
            <a:ext cx="914400" cy="914400"/>
          </a:xfrm>
          <a:prstGeom prst="teardrop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7" name="Rectangle 2385"/>
          <p:cNvSpPr>
            <a:spLocks noChangeArrowheads="1"/>
          </p:cNvSpPr>
          <p:nvPr/>
        </p:nvSpPr>
        <p:spPr bwMode="auto">
          <a:xfrm>
            <a:off x="5000048" y="3598145"/>
            <a:ext cx="7963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cs-CZ" altLang="ko-KR" sz="1600" b="1" i="1" dirty="0">
                <a:solidFill>
                  <a:schemeClr val="bg2"/>
                </a:solidFill>
                <a:latin typeface="Georgia" pitchFamily="18" charset="0"/>
                <a:ea typeface="돋움" pitchFamily="50" charset="-127"/>
                <a:cs typeface="Arial" pitchFamily="34" charset="0"/>
              </a:rPr>
              <a:t>6,61</a:t>
            </a:r>
            <a:r>
              <a:rPr lang="en-US" altLang="ko-KR" sz="1600" b="1" i="1" dirty="0">
                <a:solidFill>
                  <a:schemeClr val="bg2"/>
                </a:solidFill>
                <a:latin typeface="Georgia" pitchFamily="18" charset="0"/>
                <a:ea typeface="돋움" pitchFamily="50" charset="-127"/>
                <a:cs typeface="Arial" pitchFamily="34" charset="0"/>
              </a:rPr>
              <a:t>%</a:t>
            </a:r>
          </a:p>
        </p:txBody>
      </p:sp>
      <p:sp>
        <p:nvSpPr>
          <p:cNvPr id="118" name="Teardrop 117"/>
          <p:cNvSpPr/>
          <p:nvPr/>
        </p:nvSpPr>
        <p:spPr>
          <a:xfrm rot="10800000">
            <a:off x="6335720" y="3602356"/>
            <a:ext cx="914400" cy="914400"/>
          </a:xfrm>
          <a:prstGeom prst="teardrop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5" name="Rectangle 2385"/>
          <p:cNvSpPr>
            <a:spLocks noChangeArrowheads="1"/>
          </p:cNvSpPr>
          <p:nvPr/>
        </p:nvSpPr>
        <p:spPr bwMode="auto">
          <a:xfrm>
            <a:off x="6360364" y="3899543"/>
            <a:ext cx="8419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cs-CZ" altLang="ko-KR" sz="1600" b="1" i="1" dirty="0">
                <a:solidFill>
                  <a:schemeClr val="bg2"/>
                </a:solidFill>
                <a:latin typeface="Georgia" pitchFamily="18" charset="0"/>
                <a:ea typeface="돋움" pitchFamily="50" charset="-127"/>
                <a:cs typeface="Arial" pitchFamily="34" charset="0"/>
              </a:rPr>
              <a:t>2,27</a:t>
            </a:r>
            <a:r>
              <a:rPr lang="en-US" altLang="ko-KR" sz="1600" b="1" i="1" dirty="0">
                <a:solidFill>
                  <a:schemeClr val="bg2"/>
                </a:solidFill>
                <a:latin typeface="Georgia" pitchFamily="18" charset="0"/>
                <a:ea typeface="돋움" pitchFamily="50" charset="-127"/>
                <a:cs typeface="Arial" pitchFamily="34" charset="0"/>
              </a:rPr>
              <a:t>%</a:t>
            </a:r>
          </a:p>
        </p:txBody>
      </p:sp>
      <p:sp>
        <p:nvSpPr>
          <p:cNvPr id="50" name="Rectangle 2385"/>
          <p:cNvSpPr>
            <a:spLocks noChangeArrowheads="1"/>
          </p:cNvSpPr>
          <p:nvPr/>
        </p:nvSpPr>
        <p:spPr bwMode="auto">
          <a:xfrm>
            <a:off x="444498" y="1044819"/>
            <a:ext cx="422545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cs-CZ" altLang="ko-KR" sz="1600" dirty="0">
                <a:solidFill>
                  <a:schemeClr val="bg2"/>
                </a:solidFill>
                <a:latin typeface="Arial" panose="020B0604020202020204" pitchFamily="34" charset="0"/>
                <a:ea typeface="돋움" pitchFamily="50" charset="-127"/>
                <a:cs typeface="Arial" panose="020B0604020202020204" pitchFamily="34" charset="0"/>
              </a:rPr>
              <a:t>Procento nevyhovujících vozidel a stáří (údaje za rok 2018)</a:t>
            </a:r>
            <a:endParaRPr lang="en-US" altLang="ko-KR" sz="1600" dirty="0">
              <a:solidFill>
                <a:schemeClr val="bg2"/>
              </a:solidFill>
              <a:latin typeface="Arial" panose="020B0604020202020204" pitchFamily="34" charset="0"/>
              <a:ea typeface="돋움" pitchFamily="50" charset="-127"/>
              <a:cs typeface="Arial" panose="020B0604020202020204" pitchFamily="34" charset="0"/>
            </a:endParaRPr>
          </a:p>
        </p:txBody>
      </p:sp>
      <p:sp>
        <p:nvSpPr>
          <p:cNvPr id="3" name="Rectangle 122">
            <a:extLst>
              <a:ext uri="{FF2B5EF4-FFF2-40B4-BE49-F238E27FC236}">
                <a16:creationId xmlns:a16="http://schemas.microsoft.com/office/drawing/2014/main" id="{0CC07206-2385-4A5D-AE39-F016EE25A148}"/>
              </a:ext>
            </a:extLst>
          </p:cNvPr>
          <p:cNvSpPr/>
          <p:nvPr/>
        </p:nvSpPr>
        <p:spPr>
          <a:xfrm>
            <a:off x="908871" y="2980694"/>
            <a:ext cx="23818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cs-CZ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13,03</a:t>
            </a:r>
            <a:endParaRPr lang="en-US" sz="3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22">
            <a:extLst>
              <a:ext uri="{FF2B5EF4-FFF2-40B4-BE49-F238E27FC236}">
                <a16:creationId xmlns:a16="http://schemas.microsoft.com/office/drawing/2014/main" id="{0340EBF9-C9E7-430E-ABF3-D1BBABBE1342}"/>
              </a:ext>
            </a:extLst>
          </p:cNvPr>
          <p:cNvSpPr/>
          <p:nvPr/>
        </p:nvSpPr>
        <p:spPr>
          <a:xfrm>
            <a:off x="869184" y="5140345"/>
            <a:ext cx="23818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cs-CZ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8,9</a:t>
            </a:r>
            <a:endParaRPr lang="en-US" sz="3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385">
            <a:extLst>
              <a:ext uri="{FF2B5EF4-FFF2-40B4-BE49-F238E27FC236}">
                <a16:creationId xmlns:a16="http://schemas.microsoft.com/office/drawing/2014/main" id="{BA25FD5B-82CE-44C5-B440-499CF5AFF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7725" y="1038571"/>
            <a:ext cx="431813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r"/>
            <a:r>
              <a:rPr lang="cs-CZ" altLang="ko-KR" sz="1600" b="1" dirty="0">
                <a:solidFill>
                  <a:schemeClr val="bg2"/>
                </a:solidFill>
                <a:latin typeface="Arial" panose="020B0604020202020204" pitchFamily="34" charset="0"/>
                <a:ea typeface="돋움" pitchFamily="50" charset="-127"/>
                <a:cs typeface="Arial" panose="020B0604020202020204" pitchFamily="34" charset="0"/>
              </a:rPr>
              <a:t>Nějakým zázrakem máme mnohem </a:t>
            </a:r>
            <a:r>
              <a:rPr lang="cs-CZ" altLang="ko-KR" sz="1600" b="1" u="sng" dirty="0">
                <a:solidFill>
                  <a:schemeClr val="bg2"/>
                </a:solidFill>
                <a:latin typeface="Arial" panose="020B0604020202020204" pitchFamily="34" charset="0"/>
                <a:ea typeface="돋움" pitchFamily="50" charset="-127"/>
                <a:cs typeface="Arial" panose="020B0604020202020204" pitchFamily="34" charset="0"/>
              </a:rPr>
              <a:t>starší</a:t>
            </a:r>
            <a:r>
              <a:rPr lang="cs-CZ" altLang="ko-KR" sz="1600" b="1" dirty="0">
                <a:solidFill>
                  <a:schemeClr val="bg2"/>
                </a:solidFill>
                <a:latin typeface="Arial" panose="020B0604020202020204" pitchFamily="34" charset="0"/>
                <a:ea typeface="돋움" pitchFamily="50" charset="-127"/>
                <a:cs typeface="Arial" panose="020B0604020202020204" pitchFamily="34" charset="0"/>
              </a:rPr>
              <a:t> a mnohem </a:t>
            </a:r>
            <a:r>
              <a:rPr lang="cs-CZ" altLang="ko-KR" sz="1600" b="1" u="sng" dirty="0">
                <a:solidFill>
                  <a:schemeClr val="bg2"/>
                </a:solidFill>
                <a:latin typeface="Arial" panose="020B0604020202020204" pitchFamily="34" charset="0"/>
                <a:ea typeface="돋움" pitchFamily="50" charset="-127"/>
                <a:cs typeface="Arial" panose="020B0604020202020204" pitchFamily="34" charset="0"/>
              </a:rPr>
              <a:t>zdravější</a:t>
            </a:r>
            <a:r>
              <a:rPr lang="cs-CZ" altLang="ko-KR" sz="1600" b="1" dirty="0">
                <a:solidFill>
                  <a:schemeClr val="bg2"/>
                </a:solidFill>
                <a:latin typeface="Arial" panose="020B0604020202020204" pitchFamily="34" charset="0"/>
                <a:ea typeface="돋움" pitchFamily="50" charset="-127"/>
                <a:cs typeface="Arial" panose="020B0604020202020204" pitchFamily="34" charset="0"/>
              </a:rPr>
              <a:t> vozový park.</a:t>
            </a:r>
            <a:endParaRPr lang="en-US" altLang="ko-KR" sz="1600" b="1" dirty="0">
              <a:solidFill>
                <a:schemeClr val="bg2"/>
              </a:solidFill>
              <a:latin typeface="Arial" panose="020B0604020202020204" pitchFamily="34" charset="0"/>
              <a:ea typeface="돋움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120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385"/>
          <p:cNvSpPr>
            <a:spLocks noChangeArrowheads="1"/>
          </p:cNvSpPr>
          <p:nvPr/>
        </p:nvSpPr>
        <p:spPr bwMode="auto">
          <a:xfrm>
            <a:off x="428628" y="346644"/>
            <a:ext cx="80724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cs-CZ" altLang="ko-KR" sz="3200" spc="-150" dirty="0">
                <a:solidFill>
                  <a:srgbClr val="FFFFFF"/>
                </a:solidFill>
                <a:latin typeface="Arial" panose="020B0604020202020204" pitchFamily="34" charset="0"/>
                <a:ea typeface="돋움" pitchFamily="50" charset="-127"/>
                <a:cs typeface="Arial" panose="020B0604020202020204" pitchFamily="34" charset="0"/>
              </a:rPr>
              <a:t>Jak se měří emise u dieselového motoru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61934" y="2548642"/>
            <a:ext cx="36780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cs-CZ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Kontrola VIN, kontrola shody typu motoru s typem motoru uvedeným v dokladech, zjištění diagnostických parametrů (volnoběžné a referenční otáčky, limity kouřivosti, atd.).</a:t>
            </a:r>
          </a:p>
        </p:txBody>
      </p:sp>
      <p:sp>
        <p:nvSpPr>
          <p:cNvPr id="7" name="Rectangle 6"/>
          <p:cNvSpPr/>
          <p:nvPr/>
        </p:nvSpPr>
        <p:spPr>
          <a:xfrm>
            <a:off x="1380096" y="2076415"/>
            <a:ext cx="2471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cs-CZ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Identifikace vozidla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7544" y="1558891"/>
            <a:ext cx="18002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cs-CZ" sz="5000" b="1" i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758862" y="2547337"/>
            <a:ext cx="37422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cs-CZ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Kontrola úplnosti a těsnosti skupin a dílů ovlivňujících tvorbu emisí škodlivin, těsnosti motoru, palivové soustavy atd.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677024" y="2075110"/>
            <a:ext cx="2471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cs-CZ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Vizuální kontrola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764472" y="1557586"/>
            <a:ext cx="18002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cs-CZ" sz="5000" b="1" i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61933" y="4823357"/>
            <a:ext cx="36780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cs-CZ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Identifikace software řídící jednotky, kontrola MIL, kontrola Readiness kódů, kontrola emisně relevantních závad v paměti.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380096" y="4351130"/>
            <a:ext cx="2471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cs-CZ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Diagnostika motoru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7544" y="3874062"/>
            <a:ext cx="18002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cs-CZ" sz="5000" b="1" i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753252" y="4807918"/>
            <a:ext cx="37422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cs-CZ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závislosti na homologaci vozidla se provede 1, 2 nebo 4 měření kouřivosti. Výsledek se porovná s limitní hodnotou definovanou výrobcem vozidla.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743422" y="4351130"/>
            <a:ext cx="25729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cs-CZ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Měření kouřivosti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758862" y="3872081"/>
            <a:ext cx="18002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cs-CZ" sz="5000" b="1" i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33" name="Rectangle 2385"/>
          <p:cNvSpPr>
            <a:spLocks noChangeArrowheads="1"/>
          </p:cNvSpPr>
          <p:nvPr/>
        </p:nvSpPr>
        <p:spPr bwMode="auto">
          <a:xfrm>
            <a:off x="444498" y="906650"/>
            <a:ext cx="82708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cs-CZ" altLang="ko-KR" dirty="0">
                <a:solidFill>
                  <a:schemeClr val="bg2"/>
                </a:solidFill>
                <a:latin typeface="Arial" panose="020B0604020202020204" pitchFamily="34" charset="0"/>
                <a:ea typeface="돋움" pitchFamily="50" charset="-127"/>
                <a:cs typeface="Arial" panose="020B0604020202020204" pitchFamily="34" charset="0"/>
              </a:rPr>
              <a:t>U dieselových motorů se měří tzv. </a:t>
            </a:r>
            <a:r>
              <a:rPr lang="cs-CZ" altLang="ko-KR" b="1" u="sng" dirty="0">
                <a:solidFill>
                  <a:schemeClr val="bg2"/>
                </a:solidFill>
                <a:latin typeface="Arial" panose="020B0604020202020204" pitchFamily="34" charset="0"/>
                <a:ea typeface="돋움" pitchFamily="50" charset="-127"/>
                <a:cs typeface="Arial" panose="020B0604020202020204" pitchFamily="34" charset="0"/>
              </a:rPr>
              <a:t>kouřivost</a:t>
            </a:r>
            <a:r>
              <a:rPr lang="cs-CZ" altLang="ko-KR" dirty="0">
                <a:solidFill>
                  <a:schemeClr val="bg2"/>
                </a:solidFill>
                <a:latin typeface="Arial" panose="020B0604020202020204" pitchFamily="34" charset="0"/>
                <a:ea typeface="돋움" pitchFamily="50" charset="-127"/>
                <a:cs typeface="Arial" panose="020B0604020202020204" pitchFamily="34" charset="0"/>
              </a:rPr>
              <a:t> pomocí </a:t>
            </a:r>
            <a:r>
              <a:rPr lang="cs-CZ" altLang="ko-KR" b="1" u="sng" dirty="0">
                <a:solidFill>
                  <a:schemeClr val="bg2"/>
                </a:solidFill>
                <a:latin typeface="Arial" panose="020B0604020202020204" pitchFamily="34" charset="0"/>
                <a:ea typeface="돋움" pitchFamily="50" charset="-127"/>
                <a:cs typeface="Arial" panose="020B0604020202020204" pitchFamily="34" charset="0"/>
              </a:rPr>
              <a:t>prudké akcelerace</a:t>
            </a:r>
            <a:r>
              <a:rPr lang="cs-CZ" altLang="ko-KR" dirty="0">
                <a:solidFill>
                  <a:schemeClr val="bg2"/>
                </a:solidFill>
                <a:latin typeface="Arial" panose="020B0604020202020204" pitchFamily="34" charset="0"/>
                <a:ea typeface="돋움" pitchFamily="50" charset="-127"/>
                <a:cs typeface="Arial" panose="020B0604020202020204" pitchFamily="34" charset="0"/>
              </a:rPr>
              <a:t> při zařazeném neutrálu. Tím vlastně simulujeme </a:t>
            </a:r>
            <a:r>
              <a:rPr lang="cs-CZ" altLang="ko-KR" b="1" u="sng" dirty="0">
                <a:solidFill>
                  <a:schemeClr val="bg2"/>
                </a:solidFill>
                <a:latin typeface="Arial" panose="020B0604020202020204" pitchFamily="34" charset="0"/>
                <a:ea typeface="돋움" pitchFamily="50" charset="-127"/>
                <a:cs typeface="Arial" panose="020B0604020202020204" pitchFamily="34" charset="0"/>
              </a:rPr>
              <a:t>zatížení motoru</a:t>
            </a:r>
            <a:r>
              <a:rPr lang="cs-CZ" altLang="ko-KR" dirty="0">
                <a:solidFill>
                  <a:schemeClr val="bg2"/>
                </a:solidFill>
                <a:latin typeface="Arial" panose="020B0604020202020204" pitchFamily="34" charset="0"/>
                <a:ea typeface="돋움" pitchFamily="50" charset="-127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1036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462143" y="1456521"/>
            <a:ext cx="25648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cs-CZ" sz="12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Volnoběžné otáčky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28628" y="979453"/>
            <a:ext cx="18002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cs-CZ" sz="5000" b="1" i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5" name="Rectangle 2385"/>
          <p:cNvSpPr>
            <a:spLocks noChangeArrowheads="1"/>
          </p:cNvSpPr>
          <p:nvPr/>
        </p:nvSpPr>
        <p:spPr bwMode="auto">
          <a:xfrm>
            <a:off x="428628" y="346644"/>
            <a:ext cx="80724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cs-CZ" altLang="ko-KR" sz="3200" spc="-150" dirty="0">
                <a:solidFill>
                  <a:srgbClr val="FFFFFF"/>
                </a:solidFill>
                <a:latin typeface="Arial" panose="020B0604020202020204" pitchFamily="34" charset="0"/>
                <a:ea typeface="돋움" pitchFamily="50" charset="-127"/>
                <a:cs typeface="Arial" panose="020B0604020202020204" pitchFamily="34" charset="0"/>
              </a:rPr>
              <a:t>Měření kouřivosti dieselového motoru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61934" y="4564499"/>
            <a:ext cx="803915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cs-CZ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Zapamatujte si!</a:t>
            </a:r>
            <a:r>
              <a:rPr lang="cs-CZ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Technik musí </a:t>
            </a:r>
            <a:r>
              <a:rPr lang="cs-CZ" sz="1400" b="1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rychle</a:t>
            </a:r>
            <a:r>
              <a:rPr lang="cs-CZ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sešlápnout pedál „</a:t>
            </a:r>
            <a:r>
              <a:rPr lang="cs-CZ" sz="1400" b="1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až na podlahu</a:t>
            </a:r>
            <a:r>
              <a:rPr lang="cs-CZ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a držet ho tam, než motor dosáhne předepsaných otáček. Běžné vozidlo dosáhne této hodnoty cca za 1,1 sekundy. Motory s turbodmychadlem dosáhnou těchto otáček za 0,6 sekundy. Pokud bude sešlapovat pedál akcelerace pozvolně několik sekund, pak k žádnému </a:t>
            </a:r>
            <a:r>
              <a:rPr lang="cs-CZ" sz="1400" b="1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zatížení motoru nedojde</a:t>
            </a:r>
            <a:r>
              <a:rPr lang="cs-CZ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naměřená </a:t>
            </a:r>
            <a:r>
              <a:rPr lang="cs-CZ" sz="1400" b="1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hodnota kouřivosti bude nesmyslně nízká a nebude odpovídat skutečnosti</a:t>
            </a:r>
            <a:r>
              <a:rPr lang="cs-CZ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11143" y="3916427"/>
            <a:ext cx="7733267" cy="479694"/>
            <a:chOff x="-396552" y="2109197"/>
            <a:chExt cx="9829800" cy="457200"/>
          </a:xfrm>
        </p:grpSpPr>
        <p:sp>
          <p:nvSpPr>
            <p:cNvPr id="7" name="Pentagon 6"/>
            <p:cNvSpPr/>
            <p:nvPr/>
          </p:nvSpPr>
          <p:spPr>
            <a:xfrm>
              <a:off x="5967672" y="2109197"/>
              <a:ext cx="3465576" cy="457200"/>
            </a:xfrm>
            <a:prstGeom prst="homePlate">
              <a:avLst/>
            </a:prstGeom>
            <a:solidFill>
              <a:schemeClr val="accent5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Pentagon 7"/>
            <p:cNvSpPr/>
            <p:nvPr/>
          </p:nvSpPr>
          <p:spPr>
            <a:xfrm>
              <a:off x="2785560" y="2109197"/>
              <a:ext cx="3465576" cy="457200"/>
            </a:xfrm>
            <a:prstGeom prst="homePlate">
              <a:avLst/>
            </a:prstGeom>
            <a:solidFill>
              <a:schemeClr val="accent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Pentagon 8"/>
            <p:cNvSpPr/>
            <p:nvPr/>
          </p:nvSpPr>
          <p:spPr>
            <a:xfrm>
              <a:off x="-396552" y="2109197"/>
              <a:ext cx="3465576" cy="457200"/>
            </a:xfrm>
            <a:prstGeom prst="homePlat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423018" y="1756187"/>
            <a:ext cx="25915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cs-CZ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Technik nastartuje motor a nechá ho zahřát nejméně 1 minutu na provozní teplotu. Zkontroluje, jestli volnoběžné otáčky odpovídají předepsanému rozsahu.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987824" y="1756187"/>
            <a:ext cx="25915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cs-CZ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Technik postupně sešlapuje pedál akcelerace, až se otáčky přestanou zvyšovat. Zkontroluje, zda tyto otáčky odpovídají předepsanému rozsahu.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026949" y="1446017"/>
            <a:ext cx="24718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cs-CZ" sz="1200" b="1" i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Referenční otáčky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993434" y="964099"/>
            <a:ext cx="18002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cs-CZ" sz="5000" b="1" i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512372" y="1756187"/>
            <a:ext cx="3203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cs-CZ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Vlastní měření kouřivosti. Technik sešlápne </a:t>
            </a:r>
            <a:r>
              <a:rPr lang="cs-CZ" sz="1600" b="1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rychle</a:t>
            </a:r>
            <a:r>
              <a:rPr lang="cs-CZ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pedál akcelerace do </a:t>
            </a:r>
            <a:r>
              <a:rPr lang="cs-CZ" sz="1600" b="1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maximální polohy</a:t>
            </a:r>
            <a:r>
              <a:rPr lang="cs-CZ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drží jej, dokud není dosaženo předepsaného pásma otáček. Poté pedál okamžitě uvolní. Zaznamená se nejvyšší hodnota kouřivosti.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551497" y="1446017"/>
            <a:ext cx="24718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cs-CZ" sz="1200" b="1" i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Prudká akcelerace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17982" y="964099"/>
            <a:ext cx="18002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cs-CZ" sz="5000" b="1" i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4261927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385"/>
          <p:cNvSpPr>
            <a:spLocks noChangeArrowheads="1"/>
          </p:cNvSpPr>
          <p:nvPr/>
        </p:nvSpPr>
        <p:spPr bwMode="auto">
          <a:xfrm>
            <a:off x="428628" y="346644"/>
            <a:ext cx="80724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cs-CZ" altLang="ko-KR" sz="3200" spc="-150" dirty="0">
                <a:solidFill>
                  <a:srgbClr val="FFFFFF"/>
                </a:solidFill>
                <a:latin typeface="Arial" panose="020B0604020202020204" pitchFamily="34" charset="0"/>
                <a:ea typeface="돋움" pitchFamily="50" charset="-127"/>
                <a:cs typeface="Arial" panose="020B0604020202020204" pitchFamily="34" charset="0"/>
              </a:rPr>
              <a:t>Jak se měří emise u benzínového motoru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61934" y="2548642"/>
            <a:ext cx="36780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cs-CZ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Kontrola VIN, kontrola shody typu motoru s typem motoru uvedeným v dokladech, zjištění diagnostických parametrů.</a:t>
            </a:r>
          </a:p>
        </p:txBody>
      </p:sp>
      <p:sp>
        <p:nvSpPr>
          <p:cNvPr id="7" name="Rectangle 6"/>
          <p:cNvSpPr/>
          <p:nvPr/>
        </p:nvSpPr>
        <p:spPr>
          <a:xfrm>
            <a:off x="1380096" y="2076415"/>
            <a:ext cx="2471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cs-CZ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Identifikace vozidla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7544" y="1558891"/>
            <a:ext cx="18002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cs-CZ" sz="5000" b="1" i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758862" y="2547337"/>
            <a:ext cx="37422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cs-CZ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Kontrola úplnosti a těsnosti skupin a dílů ovlivňujících tvorbu emisí škodlivin, těsnosti motoru, palivové soustavy atd.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677024" y="2075110"/>
            <a:ext cx="2471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cs-CZ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Vizuální kontrola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764472" y="1557586"/>
            <a:ext cx="18002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cs-CZ" sz="5000" b="1" i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61933" y="4823357"/>
            <a:ext cx="36780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cs-CZ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Identifikace software řídící jednotky, kontrola MIL, kontrola Readiness kódů, kontrola emisně relevantních závad v paměti.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380096" y="4351130"/>
            <a:ext cx="2471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cs-CZ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Diagnostika motoru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7544" y="3874062"/>
            <a:ext cx="18002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cs-CZ" sz="5000" b="1" i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753252" y="4807918"/>
            <a:ext cx="37422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cs-CZ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Přístrojem se změří koncentrace jednotlivých složek plynu. Výsledky se porovnají s limitními hodnotami definovanými výrobcem vozidla.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743422" y="4351130"/>
            <a:ext cx="25729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cs-CZ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Měření složek plynu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758862" y="3872081"/>
            <a:ext cx="18002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cs-CZ" sz="5000" b="1" i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33" name="Rectangle 2385"/>
          <p:cNvSpPr>
            <a:spLocks noChangeArrowheads="1"/>
          </p:cNvSpPr>
          <p:nvPr/>
        </p:nvSpPr>
        <p:spPr bwMode="auto">
          <a:xfrm>
            <a:off x="444498" y="1045149"/>
            <a:ext cx="82708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cs-CZ" altLang="ko-KR" dirty="0">
                <a:solidFill>
                  <a:schemeClr val="bg2"/>
                </a:solidFill>
                <a:latin typeface="Arial" panose="020B0604020202020204" pitchFamily="34" charset="0"/>
                <a:ea typeface="돋움" pitchFamily="50" charset="-127"/>
                <a:cs typeface="Arial" panose="020B0604020202020204" pitchFamily="34" charset="0"/>
              </a:rPr>
              <a:t>U benzínových motorů se měří koncentrace škodlivých látek.</a:t>
            </a:r>
          </a:p>
        </p:txBody>
      </p:sp>
    </p:spTree>
    <p:extLst>
      <p:ext uri="{BB962C8B-B14F-4D97-AF65-F5344CB8AC3E}">
        <p14:creationId xmlns:p14="http://schemas.microsoft.com/office/powerpoint/2010/main" val="1834550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8">
      <a:dk1>
        <a:srgbClr val="000000"/>
      </a:dk1>
      <a:lt1>
        <a:srgbClr val="C8C8CA"/>
      </a:lt1>
      <a:dk2>
        <a:srgbClr val="3B2015"/>
      </a:dk2>
      <a:lt2>
        <a:srgbClr val="FFFFFF"/>
      </a:lt2>
      <a:accent1>
        <a:srgbClr val="3B2015"/>
      </a:accent1>
      <a:accent2>
        <a:srgbClr val="A78469"/>
      </a:accent2>
      <a:accent3>
        <a:srgbClr val="2B3537"/>
      </a:accent3>
      <a:accent4>
        <a:srgbClr val="9BA3A7"/>
      </a:accent4>
      <a:accent5>
        <a:srgbClr val="141C1E"/>
      </a:accent5>
      <a:accent6>
        <a:srgbClr val="794E3B"/>
      </a:accent6>
      <a:hlink>
        <a:srgbClr val="FFFFFF"/>
      </a:hlink>
      <a:folHlink>
        <a:srgbClr val="2E2E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6986</TotalTime>
  <Words>1911</Words>
  <Application>Microsoft Office PowerPoint</Application>
  <PresentationFormat>Vlastní</PresentationFormat>
  <Paragraphs>281</Paragraphs>
  <Slides>17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Calibri</vt:lpstr>
      <vt:lpstr>Georgia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Petr Novák</cp:lastModifiedBy>
  <cp:revision>878</cp:revision>
  <dcterms:created xsi:type="dcterms:W3CDTF">2010-12-14T07:26:42Z</dcterms:created>
  <dcterms:modified xsi:type="dcterms:W3CDTF">2020-09-21T14:45:47Z</dcterms:modified>
</cp:coreProperties>
</file>